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799BE-D0B2-4FCF-B4B5-0354ABB2DF1A}" type="datetimeFigureOut">
              <a:rPr lang="pt-BR" smtClean="0"/>
              <a:pPr/>
              <a:t>08/04/2012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D033E-8192-4D34-9B45-C6F6093919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D033E-8192-4D34-9B45-C6F609391909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D033E-8192-4D34-9B45-C6F609391909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D033E-8192-4D34-9B45-C6F609391909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D033E-8192-4D34-9B45-C6F609391909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D033E-8192-4D34-9B45-C6F609391909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D033E-8192-4D34-9B45-C6F609391909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D033E-8192-4D34-9B45-C6F609391909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D033E-8192-4D34-9B45-C6F609391909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D033E-8192-4D34-9B45-C6F609391909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D033E-8192-4D34-9B45-C6F609391909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D033E-8192-4D34-9B45-C6F609391909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D033E-8192-4D34-9B45-C6F609391909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D033E-8192-4D34-9B45-C6F609391909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D033E-8192-4D34-9B45-C6F609391909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2766-FA99-4E73-8921-9A00C825DF7F}" type="datetimeFigureOut">
              <a:rPr lang="pt-BR" smtClean="0"/>
              <a:pPr/>
              <a:t>08/04/2012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2EBB-C9FF-4315-B1A6-A4C6EC8872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2766-FA99-4E73-8921-9A00C825DF7F}" type="datetimeFigureOut">
              <a:rPr lang="pt-BR" smtClean="0"/>
              <a:pPr/>
              <a:t>08/04/2012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2EBB-C9FF-4315-B1A6-A4C6EC8872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2766-FA99-4E73-8921-9A00C825DF7F}" type="datetimeFigureOut">
              <a:rPr lang="pt-BR" smtClean="0"/>
              <a:pPr/>
              <a:t>08/04/2012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2EBB-C9FF-4315-B1A6-A4C6EC8872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2766-FA99-4E73-8921-9A00C825DF7F}" type="datetimeFigureOut">
              <a:rPr lang="pt-BR" smtClean="0"/>
              <a:pPr/>
              <a:t>08/04/2012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2EBB-C9FF-4315-B1A6-A4C6EC8872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2766-FA99-4E73-8921-9A00C825DF7F}" type="datetimeFigureOut">
              <a:rPr lang="pt-BR" smtClean="0"/>
              <a:pPr/>
              <a:t>08/04/2012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2EBB-C9FF-4315-B1A6-A4C6EC8872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2766-FA99-4E73-8921-9A00C825DF7F}" type="datetimeFigureOut">
              <a:rPr lang="pt-BR" smtClean="0"/>
              <a:pPr/>
              <a:t>08/04/2012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2EBB-C9FF-4315-B1A6-A4C6EC8872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2766-FA99-4E73-8921-9A00C825DF7F}" type="datetimeFigureOut">
              <a:rPr lang="pt-BR" smtClean="0"/>
              <a:pPr/>
              <a:t>08/04/2012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2EBB-C9FF-4315-B1A6-A4C6EC8872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2766-FA99-4E73-8921-9A00C825DF7F}" type="datetimeFigureOut">
              <a:rPr lang="pt-BR" smtClean="0"/>
              <a:pPr/>
              <a:t>08/04/2012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2EBB-C9FF-4315-B1A6-A4C6EC8872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2766-FA99-4E73-8921-9A00C825DF7F}" type="datetimeFigureOut">
              <a:rPr lang="pt-BR" smtClean="0"/>
              <a:pPr/>
              <a:t>08/04/2012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2EBB-C9FF-4315-B1A6-A4C6EC8872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2766-FA99-4E73-8921-9A00C825DF7F}" type="datetimeFigureOut">
              <a:rPr lang="pt-BR" smtClean="0"/>
              <a:pPr/>
              <a:t>08/04/2012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2EBB-C9FF-4315-B1A6-A4C6EC8872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2766-FA99-4E73-8921-9A00C825DF7F}" type="datetimeFigureOut">
              <a:rPr lang="pt-BR" smtClean="0"/>
              <a:pPr/>
              <a:t>08/04/2012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2EBB-C9FF-4315-B1A6-A4C6EC8872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C2766-FA99-4E73-8921-9A00C825DF7F}" type="datetimeFigureOut">
              <a:rPr lang="pt-BR" smtClean="0"/>
              <a:pPr/>
              <a:t>08/04/2012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C2EBB-C9FF-4315-B1A6-A4C6EC8872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PROPRIEDADES FÍSICO-QUÍMICAS DA ÁGUA DO MAR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5768997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As proporções atuais de toda a água encontrada no planeta Terra são de:</a:t>
            </a:r>
          </a:p>
          <a:p>
            <a:pPr algn="just"/>
            <a:r>
              <a:rPr lang="pt-BR" dirty="0" smtClean="0"/>
              <a:t> </a:t>
            </a:r>
            <a:r>
              <a:rPr lang="pt-BR" dirty="0"/>
              <a:t>97% </a:t>
            </a:r>
            <a:r>
              <a:rPr lang="pt-BR" dirty="0" smtClean="0"/>
              <a:t>nos oceanos;</a:t>
            </a:r>
          </a:p>
          <a:p>
            <a:pPr algn="just"/>
            <a:r>
              <a:rPr lang="pt-BR" dirty="0" smtClean="0"/>
              <a:t> </a:t>
            </a:r>
            <a:r>
              <a:rPr lang="pt-BR" dirty="0"/>
              <a:t>3% </a:t>
            </a:r>
            <a:r>
              <a:rPr lang="pt-BR" dirty="0" smtClean="0"/>
              <a:t>nos </a:t>
            </a:r>
            <a:r>
              <a:rPr lang="pt-BR" dirty="0"/>
              <a:t>continentes ou </a:t>
            </a:r>
            <a:r>
              <a:rPr lang="pt-BR" dirty="0" smtClean="0"/>
              <a:t>na atmosfera</a:t>
            </a:r>
            <a:r>
              <a:rPr lang="pt-BR" dirty="0"/>
              <a:t>. </a:t>
            </a:r>
            <a:endParaRPr lang="pt-BR" dirty="0" smtClean="0"/>
          </a:p>
          <a:p>
            <a:pPr algn="just"/>
            <a:r>
              <a:rPr lang="pt-BR" dirty="0" smtClean="0"/>
              <a:t>Desse </a:t>
            </a:r>
            <a:r>
              <a:rPr lang="pt-BR" dirty="0"/>
              <a:t>total, aproximadamente 75% formam as geleiras </a:t>
            </a:r>
            <a:r>
              <a:rPr lang="pt-BR" dirty="0" smtClean="0"/>
              <a:t>e 24,5</a:t>
            </a:r>
            <a:r>
              <a:rPr lang="pt-BR" dirty="0"/>
              <a:t>% ocorrem como água subterrânea. </a:t>
            </a:r>
            <a:endParaRPr lang="pt-BR" dirty="0" smtClean="0"/>
          </a:p>
          <a:p>
            <a:pPr algn="just"/>
            <a:r>
              <a:rPr lang="pt-BR" dirty="0" smtClean="0"/>
              <a:t>As </a:t>
            </a:r>
            <a:r>
              <a:rPr lang="pt-BR" dirty="0"/>
              <a:t>águas dos rios, </a:t>
            </a:r>
            <a:r>
              <a:rPr lang="pt-BR" dirty="0" smtClean="0"/>
              <a:t>dos lagos</a:t>
            </a:r>
            <a:r>
              <a:rPr lang="pt-BR" dirty="0"/>
              <a:t>, lagoas e da atmosfera perfazem apenas 0,5 a 3</a:t>
            </a:r>
            <a:r>
              <a:rPr lang="pt-BR" dirty="0" smtClean="0"/>
              <a:t>%.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71481"/>
            <a:ext cx="8229600" cy="5554683"/>
          </a:xfrm>
        </p:spPr>
        <p:txBody>
          <a:bodyPr/>
          <a:lstStyle/>
          <a:p>
            <a:pPr algn="just"/>
            <a:r>
              <a:rPr lang="pt-BR" u="sng" dirty="0" smtClean="0"/>
              <a:t>Tempo de Residência da água</a:t>
            </a:r>
            <a:r>
              <a:rPr lang="pt-BR" dirty="0" smtClean="0"/>
              <a:t>:</a:t>
            </a:r>
          </a:p>
          <a:p>
            <a:pPr algn="just">
              <a:buNone/>
            </a:pPr>
            <a:endParaRPr lang="pt-BR" u="sng" dirty="0" smtClean="0"/>
          </a:p>
          <a:p>
            <a:pPr algn="just"/>
            <a:r>
              <a:rPr lang="pt-BR" dirty="0" smtClean="0"/>
              <a:t>A </a:t>
            </a:r>
            <a:r>
              <a:rPr lang="pt-BR" dirty="0"/>
              <a:t>água permanece com diferentes tempos de residência </a:t>
            </a:r>
            <a:r>
              <a:rPr lang="pt-BR" dirty="0" smtClean="0"/>
              <a:t>nos diferentes </a:t>
            </a:r>
            <a:r>
              <a:rPr lang="pt-BR" dirty="0"/>
              <a:t>reservatórios </a:t>
            </a:r>
            <a:r>
              <a:rPr lang="pt-BR" dirty="0" smtClean="0"/>
              <a:t> naturais </a:t>
            </a:r>
            <a:r>
              <a:rPr lang="pt-BR" dirty="0"/>
              <a:t>da hidrosfera terrestre. </a:t>
            </a:r>
            <a:endParaRPr lang="pt-BR" dirty="0" smtClean="0"/>
          </a:p>
          <a:p>
            <a:pPr algn="just"/>
            <a:r>
              <a:rPr lang="pt-BR" dirty="0" smtClean="0"/>
              <a:t>O </a:t>
            </a:r>
            <a:r>
              <a:rPr lang="pt-BR" dirty="0"/>
              <a:t>tempo </a:t>
            </a:r>
            <a:r>
              <a:rPr lang="pt-BR" dirty="0" smtClean="0"/>
              <a:t>de residência </a:t>
            </a:r>
            <a:r>
              <a:rPr lang="pt-BR" dirty="0"/>
              <a:t>significa o tempo em que a água é renovada </a:t>
            </a:r>
            <a:r>
              <a:rPr lang="pt-BR" dirty="0" smtClean="0"/>
              <a:t>no reservatório </a:t>
            </a:r>
            <a:r>
              <a:rPr lang="pt-BR" dirty="0"/>
              <a:t>(tabela abaixo).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500034" y="642918"/>
          <a:ext cx="8143932" cy="5151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1857388"/>
                <a:gridCol w="1643074"/>
                <a:gridCol w="1785950"/>
              </a:tblGrid>
              <a:tr h="642942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Reservatórios Naturais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Volume de água (L)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% em relação ao volume total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Tempo médio de residência</a:t>
                      </a:r>
                      <a:endParaRPr lang="pt-BR" sz="1800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Lagos de água doce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125 x 10</a:t>
                      </a:r>
                      <a:r>
                        <a:rPr lang="pt-BR" sz="1800" baseline="30000" dirty="0" smtClean="0"/>
                        <a:t>15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0,09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10 anos</a:t>
                      </a:r>
                      <a:endParaRPr lang="pt-BR" sz="1800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Lagos salgados e mares interiores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104 x 10</a:t>
                      </a:r>
                      <a:r>
                        <a:rPr lang="pt-BR" sz="1800" baseline="30000" dirty="0" smtClean="0"/>
                        <a:t>15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0,08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-</a:t>
                      </a:r>
                      <a:endParaRPr lang="pt-BR" sz="1800" dirty="0"/>
                    </a:p>
                  </a:txBody>
                  <a:tcPr/>
                </a:tc>
              </a:tr>
              <a:tr h="349574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Rios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1,1 x 10</a:t>
                      </a:r>
                      <a:r>
                        <a:rPr lang="pt-BR" sz="1800" baseline="30000" dirty="0" smtClean="0"/>
                        <a:t>15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0,0001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2 semanas</a:t>
                      </a:r>
                      <a:endParaRPr lang="pt-BR" sz="18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Fraturas e Solos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66,6 x 10</a:t>
                      </a:r>
                      <a:r>
                        <a:rPr lang="pt-BR" sz="1800" baseline="30000" dirty="0" smtClean="0"/>
                        <a:t>15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0,005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2 a 50</a:t>
                      </a:r>
                      <a:r>
                        <a:rPr lang="pt-BR" sz="1800" baseline="0" dirty="0" smtClean="0"/>
                        <a:t> semanas</a:t>
                      </a:r>
                      <a:endParaRPr lang="pt-BR" sz="1800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Águas subterrâneas</a:t>
                      </a:r>
                      <a:r>
                        <a:rPr lang="pt-BR" sz="1800" baseline="0" dirty="0" smtClean="0"/>
                        <a:t>, profundidade &lt;800m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4.200 x 10</a:t>
                      </a:r>
                      <a:r>
                        <a:rPr lang="pt-BR" sz="1800" baseline="30000" dirty="0" smtClean="0"/>
                        <a:t>15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0,31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10.000 a 100.000 anos</a:t>
                      </a:r>
                      <a:endParaRPr lang="pt-BR" sz="1800" dirty="0"/>
                    </a:p>
                  </a:txBody>
                  <a:tcPr/>
                </a:tc>
              </a:tr>
              <a:tr h="635326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Águas subterrâneas, profundidade &gt;800m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4.200 x 10</a:t>
                      </a:r>
                      <a:r>
                        <a:rPr lang="pt-BR" sz="1800" baseline="30000" dirty="0" smtClean="0"/>
                        <a:t>15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0,31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-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Geleiras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29.000 x 10</a:t>
                      </a:r>
                      <a:r>
                        <a:rPr lang="pt-BR" sz="1800" baseline="30000" dirty="0" smtClean="0"/>
                        <a:t>15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2,15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15.000</a:t>
                      </a:r>
                      <a:r>
                        <a:rPr lang="pt-BR" sz="1800" baseline="0" dirty="0" smtClean="0"/>
                        <a:t> anos</a:t>
                      </a:r>
                      <a:endParaRPr lang="pt-BR" sz="1800" dirty="0"/>
                    </a:p>
                  </a:txBody>
                  <a:tcPr/>
                </a:tc>
              </a:tr>
              <a:tr h="414978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Atmosfera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12,9 x 10</a:t>
                      </a:r>
                      <a:r>
                        <a:rPr lang="pt-BR" sz="1800" baseline="30000" dirty="0" smtClean="0"/>
                        <a:t>15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0,001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10 dias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Oceanos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1.319.800 x 10</a:t>
                      </a:r>
                      <a:r>
                        <a:rPr lang="pt-BR" sz="1800" baseline="30000" dirty="0" smtClean="0"/>
                        <a:t>15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97,2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4.000 dias</a:t>
                      </a:r>
                      <a:endParaRPr lang="pt-BR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Salinidade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9"/>
          </a:xfrm>
        </p:spPr>
        <p:txBody>
          <a:bodyPr/>
          <a:lstStyle/>
          <a:p>
            <a:r>
              <a:rPr lang="pt-BR" dirty="0" smtClean="0"/>
              <a:t>Salinidade: expressa a quantidade de sais contidos na água do mar;</a:t>
            </a:r>
          </a:p>
          <a:p>
            <a:r>
              <a:rPr lang="pt-BR" dirty="0" smtClean="0"/>
              <a:t>Representa a quantidade total de sais dissolvidos, em gramas, em um quilograma de água.</a:t>
            </a:r>
          </a:p>
          <a:p>
            <a:r>
              <a:rPr lang="pt-BR" dirty="0" smtClean="0"/>
              <a:t>S(‰) = </a:t>
            </a:r>
            <a:r>
              <a:rPr lang="pt-BR" u="sng" dirty="0" smtClean="0"/>
              <a:t>g íons inorgânicos dissolvidos</a:t>
            </a:r>
            <a:r>
              <a:rPr lang="pt-BR" dirty="0" smtClean="0"/>
              <a:t> * 1000</a:t>
            </a:r>
          </a:p>
          <a:p>
            <a:pPr lvl="3">
              <a:buNone/>
            </a:pPr>
            <a:r>
              <a:rPr lang="pt-BR" dirty="0" smtClean="0"/>
              <a:t>	</a:t>
            </a:r>
            <a:r>
              <a:rPr lang="pt-BR" dirty="0" smtClean="0"/>
              <a:t>	</a:t>
            </a:r>
            <a:r>
              <a:rPr lang="pt-BR" sz="3200" dirty="0" smtClean="0"/>
              <a:t>1 kg de água do mar</a:t>
            </a:r>
          </a:p>
          <a:p>
            <a:pPr lvl="3">
              <a:buNone/>
            </a:pPr>
            <a:endParaRPr lang="pt-BR" sz="32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5"/>
          </a:xfrm>
        </p:spPr>
        <p:txBody>
          <a:bodyPr>
            <a:normAutofit lnSpcReduction="10000"/>
          </a:bodyPr>
          <a:lstStyle/>
          <a:p>
            <a:r>
              <a:rPr lang="pt-BR" sz="2800" dirty="0" smtClean="0"/>
              <a:t>O valor aproximado da salinidade da água do mar gira em torno de 35 </a:t>
            </a:r>
            <a:r>
              <a:rPr lang="pt-BR" sz="2800" dirty="0" err="1" smtClean="0"/>
              <a:t>g.kg</a:t>
            </a:r>
            <a:r>
              <a:rPr lang="pt-BR" sz="2800" baseline="30000" dirty="0" err="1" smtClean="0"/>
              <a:t>-1</a:t>
            </a:r>
            <a:r>
              <a:rPr lang="pt-BR" sz="2800" dirty="0" smtClean="0"/>
              <a:t>, também </a:t>
            </a:r>
            <a:r>
              <a:rPr lang="pt-BR" sz="2800" dirty="0" smtClean="0"/>
              <a:t>expresso como 35‰. </a:t>
            </a:r>
            <a:endParaRPr lang="pt-BR" sz="2800" dirty="0" smtClean="0"/>
          </a:p>
          <a:p>
            <a:r>
              <a:rPr lang="pt-BR" sz="2800" dirty="0" smtClean="0"/>
              <a:t>A </a:t>
            </a:r>
            <a:r>
              <a:rPr lang="pt-BR" sz="2800" dirty="0" smtClean="0"/>
              <a:t>água do mar de </a:t>
            </a:r>
            <a:r>
              <a:rPr lang="pt-BR" sz="2800" dirty="0" err="1" smtClean="0"/>
              <a:t>Wornly</a:t>
            </a:r>
            <a:r>
              <a:rPr lang="pt-BR" sz="2800" dirty="0" smtClean="0"/>
              <a:t> (sul da Inglaterra) </a:t>
            </a:r>
            <a:r>
              <a:rPr lang="pt-BR" sz="2800" dirty="0" smtClean="0"/>
              <a:t>é usada </a:t>
            </a:r>
            <a:r>
              <a:rPr lang="pt-BR" sz="2800" dirty="0" smtClean="0"/>
              <a:t>como padrão internacional de composição de água do </a:t>
            </a:r>
            <a:r>
              <a:rPr lang="pt-BR" sz="2800" dirty="0" smtClean="0"/>
              <a:t>m</a:t>
            </a:r>
          </a:p>
          <a:p>
            <a:r>
              <a:rPr lang="pt-BR" sz="2800" dirty="0" smtClean="0"/>
              <a:t>Atualmente, acredita-se que os sais dissolvidos na água do mar </a:t>
            </a:r>
            <a:r>
              <a:rPr lang="pt-BR" sz="2800" dirty="0" smtClean="0"/>
              <a:t>são oriundos </a:t>
            </a:r>
            <a:r>
              <a:rPr lang="pt-BR" sz="2800" dirty="0" smtClean="0"/>
              <a:t>de 3 fontes principais:</a:t>
            </a:r>
          </a:p>
          <a:p>
            <a:r>
              <a:rPr lang="pt-BR" sz="2800" dirty="0" smtClean="0"/>
              <a:t>Erupções vulcânicas;</a:t>
            </a:r>
            <a:endParaRPr lang="pt-BR" sz="2800" dirty="0" smtClean="0"/>
          </a:p>
          <a:p>
            <a:r>
              <a:rPr lang="pt-BR" sz="2800" dirty="0" smtClean="0"/>
              <a:t>Reações </a:t>
            </a:r>
            <a:r>
              <a:rPr lang="pt-BR" sz="2800" dirty="0" smtClean="0"/>
              <a:t>químicas entre água do mar e rochas vulcânicas </a:t>
            </a:r>
            <a:r>
              <a:rPr lang="pt-BR" sz="2800" dirty="0" smtClean="0"/>
              <a:t>recém formadas a </a:t>
            </a:r>
            <a:r>
              <a:rPr lang="pt-BR" sz="2800" dirty="0" smtClean="0"/>
              <a:t>partir de zonas de espalhamento de </a:t>
            </a:r>
            <a:r>
              <a:rPr lang="pt-BR" sz="2800" dirty="0" smtClean="0"/>
              <a:t>lava;</a:t>
            </a:r>
            <a:endParaRPr lang="pt-BR" sz="2800" dirty="0" smtClean="0"/>
          </a:p>
          <a:p>
            <a:r>
              <a:rPr lang="pt-BR" sz="2800" dirty="0" smtClean="0"/>
              <a:t>Desgaste </a:t>
            </a:r>
            <a:r>
              <a:rPr lang="pt-BR" sz="2800" dirty="0" smtClean="0"/>
              <a:t>químico de rochas </a:t>
            </a:r>
            <a:r>
              <a:rPr lang="pt-BR" sz="2800" dirty="0" err="1" smtClean="0"/>
              <a:t>continentaisa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NATUREZA DA ÁGUA E COMPOSIÇÃO DA ÁGUA DO MAR.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pt-BR" dirty="0" smtClean="0"/>
              <a:t>A água é o composto mais abundante da natureza;</a:t>
            </a:r>
          </a:p>
          <a:p>
            <a:pPr>
              <a:buFont typeface="Courier New" pitchFamily="49" charset="0"/>
              <a:buChar char="o"/>
            </a:pPr>
            <a:r>
              <a:rPr lang="pt-BR" dirty="0" smtClean="0"/>
              <a:t>A molécula de água é polarizada devido ao ângulo entre os átomos de oxigênio e hidrogênio = 104</a:t>
            </a:r>
            <a:r>
              <a:rPr lang="pt-BR" baseline="30000" dirty="0" smtClean="0"/>
              <a:t>o</a:t>
            </a:r>
            <a:endParaRPr lang="pt-BR" dirty="0"/>
          </a:p>
          <a:p>
            <a:pPr>
              <a:buFont typeface="Courier New" pitchFamily="49" charset="0"/>
              <a:buChar char="o"/>
            </a:pPr>
            <a:r>
              <a:rPr lang="pt-BR" dirty="0" smtClean="0"/>
              <a:t>Formação de ligações do tipo “Pontes de Hidrogênio” </a:t>
            </a:r>
            <a:r>
              <a:rPr lang="pt-BR" dirty="0" smtClean="0">
                <a:sym typeface="Wingdings" pitchFamily="2" charset="2"/>
              </a:rPr>
              <a:t> forte coesão entre moléculas  características anômalas da água;</a:t>
            </a:r>
            <a:endParaRPr lang="pt-BR" dirty="0" smtClean="0"/>
          </a:p>
          <a:p>
            <a:pPr>
              <a:buFont typeface="Courier New" pitchFamily="49" charset="0"/>
              <a:buChar char="o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28606"/>
            <a:ext cx="8229600" cy="5697559"/>
          </a:xfrm>
        </p:spPr>
        <p:txBody>
          <a:bodyPr>
            <a:norm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pt-BR" dirty="0" smtClean="0"/>
              <a:t>Pontes de hidrogênio explicam:</a:t>
            </a:r>
          </a:p>
          <a:p>
            <a:pPr algn="just"/>
            <a:r>
              <a:rPr lang="pt-BR" dirty="0" smtClean="0"/>
              <a:t>capacidade </a:t>
            </a:r>
            <a:r>
              <a:rPr lang="pt-BR" dirty="0"/>
              <a:t>de ser solvente </a:t>
            </a:r>
            <a:r>
              <a:rPr lang="pt-BR" dirty="0" smtClean="0"/>
              <a:t>da água </a:t>
            </a:r>
            <a:r>
              <a:rPr lang="pt-BR" dirty="0"/>
              <a:t>e também o fato da água entrar em ebulição e se congelar </a:t>
            </a:r>
            <a:r>
              <a:rPr lang="pt-BR" dirty="0" smtClean="0"/>
              <a:t>em temperaturas </a:t>
            </a:r>
            <a:r>
              <a:rPr lang="pt-BR" dirty="0"/>
              <a:t>maiores que outras moléculas semelhantes</a:t>
            </a:r>
            <a:r>
              <a:rPr lang="pt-BR" dirty="0" smtClean="0"/>
              <a:t>.</a:t>
            </a:r>
          </a:p>
          <a:p>
            <a:pPr algn="just">
              <a:buNone/>
            </a:pPr>
            <a:r>
              <a:rPr lang="pt-BR" dirty="0" smtClean="0"/>
              <a:t>1-</a:t>
            </a:r>
            <a:r>
              <a:rPr lang="pt-BR" u="sng" dirty="0" smtClean="0"/>
              <a:t>Altos pontos de fusão e ebulição:</a:t>
            </a:r>
            <a:endParaRPr lang="pt-BR" dirty="0" smtClean="0"/>
          </a:p>
          <a:p>
            <a:pPr algn="just"/>
            <a:r>
              <a:rPr lang="pt-BR" dirty="0" smtClean="0"/>
              <a:t> </a:t>
            </a:r>
            <a:r>
              <a:rPr lang="pt-BR" dirty="0"/>
              <a:t>A água comporta-se como se fosse uma substância com </a:t>
            </a:r>
            <a:r>
              <a:rPr lang="pt-BR" dirty="0" smtClean="0"/>
              <a:t>peso molecular </a:t>
            </a:r>
            <a:r>
              <a:rPr lang="pt-BR" dirty="0"/>
              <a:t>5 vezes maior (PM cerca de 100) devido a coesão de </a:t>
            </a:r>
            <a:r>
              <a:rPr lang="pt-BR" dirty="0" smtClean="0"/>
              <a:t>suas moléculas;</a:t>
            </a:r>
            <a:endParaRPr lang="pt-B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5768997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Se não fossem as pontes de hidrogênio a ebulição da água (</a:t>
            </a:r>
            <a:r>
              <a:rPr lang="pt-BR" dirty="0" smtClean="0"/>
              <a:t>que ocorre </a:t>
            </a:r>
            <a:r>
              <a:rPr lang="pt-BR" dirty="0"/>
              <a:t>em </a:t>
            </a:r>
            <a:r>
              <a:rPr lang="pt-BR" dirty="0" smtClean="0"/>
              <a:t>100</a:t>
            </a:r>
            <a:r>
              <a:rPr lang="pt-BR" baseline="30000" dirty="0" smtClean="0"/>
              <a:t>o</a:t>
            </a:r>
            <a:r>
              <a:rPr lang="pt-BR" dirty="0" smtClean="0"/>
              <a:t>C</a:t>
            </a:r>
            <a:r>
              <a:rPr lang="pt-BR" dirty="0"/>
              <a:t>) seria a -90ºC e o congelamento da água </a:t>
            </a:r>
            <a:r>
              <a:rPr lang="pt-BR" dirty="0" smtClean="0"/>
              <a:t>(a 0</a:t>
            </a:r>
            <a:r>
              <a:rPr lang="pt-BR" baseline="30000" dirty="0" smtClean="0"/>
              <a:t>o</a:t>
            </a:r>
            <a:r>
              <a:rPr lang="pt-BR" dirty="0" smtClean="0"/>
              <a:t>C para a </a:t>
            </a:r>
            <a:r>
              <a:rPr lang="pt-BR" dirty="0"/>
              <a:t>água doce) seria a -</a:t>
            </a:r>
            <a:r>
              <a:rPr lang="pt-BR" dirty="0" smtClean="0"/>
              <a:t>110</a:t>
            </a:r>
            <a:r>
              <a:rPr lang="pt-BR" baseline="30000" dirty="0" smtClean="0"/>
              <a:t>o</a:t>
            </a:r>
            <a:r>
              <a:rPr lang="pt-BR" dirty="0" smtClean="0"/>
              <a:t>C</a:t>
            </a:r>
            <a:r>
              <a:rPr lang="pt-BR" dirty="0"/>
              <a:t>, não </a:t>
            </a:r>
            <a:r>
              <a:rPr lang="pt-BR" dirty="0" smtClean="0"/>
              <a:t> sendo </a:t>
            </a:r>
            <a:r>
              <a:rPr lang="pt-BR" dirty="0"/>
              <a:t>possível </a:t>
            </a:r>
            <a:r>
              <a:rPr lang="pt-BR" dirty="0" smtClean="0"/>
              <a:t>a existência </a:t>
            </a:r>
            <a:r>
              <a:rPr lang="pt-BR" dirty="0"/>
              <a:t>de água na terra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Ela possui </a:t>
            </a:r>
            <a:r>
              <a:rPr lang="pt-BR" dirty="0"/>
              <a:t>o maior calor latente de vaporização e fusão, </a:t>
            </a:r>
            <a:r>
              <a:rPr lang="pt-BR" dirty="0" smtClean="0"/>
              <a:t>ou seja, é necessário </a:t>
            </a:r>
            <a:r>
              <a:rPr lang="pt-BR" dirty="0"/>
              <a:t>adquirir ou perder grande </a:t>
            </a:r>
            <a:r>
              <a:rPr lang="pt-BR" dirty="0" smtClean="0"/>
              <a:t>quantidade de energia </a:t>
            </a:r>
            <a:r>
              <a:rPr lang="pt-BR" dirty="0"/>
              <a:t>para mudar do estado líquido para o gasoso (vaporização) </a:t>
            </a:r>
            <a:r>
              <a:rPr lang="pt-BR" dirty="0" smtClean="0"/>
              <a:t>e do </a:t>
            </a:r>
            <a:r>
              <a:rPr lang="pt-BR" dirty="0"/>
              <a:t>estado gasoso para o líquido (fusão).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42920"/>
            <a:ext cx="8229600" cy="548324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/>
              <a:t>É a única substância que pode ser encontrada nos 3 estados </a:t>
            </a:r>
            <a:r>
              <a:rPr lang="pt-BR" dirty="0" smtClean="0"/>
              <a:t>físicos da </a:t>
            </a:r>
            <a:r>
              <a:rPr lang="pt-BR" dirty="0"/>
              <a:t>matéria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2-</a:t>
            </a:r>
            <a:r>
              <a:rPr lang="pt-BR" u="sng" dirty="0" smtClean="0"/>
              <a:t>Alta capacidade térmica</a:t>
            </a:r>
            <a:r>
              <a:rPr lang="pt-BR" dirty="0" smtClean="0"/>
              <a:t>:</a:t>
            </a:r>
          </a:p>
          <a:p>
            <a:pPr algn="just"/>
            <a:r>
              <a:rPr lang="pt-BR" dirty="0"/>
              <a:t>A água possui o maior calor específico </a:t>
            </a:r>
            <a:r>
              <a:rPr lang="pt-BR" dirty="0" smtClean="0"/>
              <a:t>entre </a:t>
            </a:r>
            <a:r>
              <a:rPr lang="pt-BR" dirty="0"/>
              <a:t>os sólidos e </a:t>
            </a:r>
            <a:r>
              <a:rPr lang="pt-BR" dirty="0" smtClean="0"/>
              <a:t>líquidos comuns</a:t>
            </a:r>
            <a:r>
              <a:rPr lang="pt-BR" dirty="0"/>
              <a:t>. </a:t>
            </a:r>
            <a:endParaRPr lang="pt-BR" dirty="0" smtClean="0"/>
          </a:p>
          <a:p>
            <a:pPr algn="just"/>
            <a:r>
              <a:rPr lang="pt-BR" dirty="0" smtClean="0"/>
              <a:t>Calor específico:  </a:t>
            </a:r>
            <a:r>
              <a:rPr lang="pt-BR" dirty="0"/>
              <a:t>propriedade que define a quantidade </a:t>
            </a:r>
            <a:r>
              <a:rPr lang="pt-BR" dirty="0" smtClean="0"/>
              <a:t>de calor </a:t>
            </a:r>
            <a:r>
              <a:rPr lang="pt-BR" dirty="0"/>
              <a:t>necessária para elevar em 1°C a temperatura </a:t>
            </a:r>
            <a:r>
              <a:rPr lang="pt-BR"/>
              <a:t>de </a:t>
            </a:r>
            <a:r>
              <a:rPr lang="pt-BR" smtClean="0"/>
              <a:t>um </a:t>
            </a:r>
            <a:r>
              <a:rPr lang="pt-BR" dirty="0"/>
              <a:t>grama </a:t>
            </a:r>
            <a:r>
              <a:rPr lang="pt-BR" dirty="0" smtClean="0"/>
              <a:t>de substância</a:t>
            </a:r>
            <a:r>
              <a:rPr lang="pt-BR" dirty="0"/>
              <a:t>.</a:t>
            </a:r>
          </a:p>
          <a:p>
            <a:pPr algn="just"/>
            <a:r>
              <a:rPr lang="pt-BR" dirty="0" smtClean="0"/>
              <a:t> Isto faz </a:t>
            </a:r>
            <a:r>
              <a:rPr lang="pt-BR" dirty="0"/>
              <a:t>com que a água resista muito </a:t>
            </a:r>
            <a:r>
              <a:rPr lang="pt-BR" dirty="0" smtClean="0"/>
              <a:t>às </a:t>
            </a:r>
            <a:r>
              <a:rPr lang="pt-BR" dirty="0"/>
              <a:t>mudanças </a:t>
            </a:r>
            <a:r>
              <a:rPr lang="pt-BR" dirty="0" smtClean="0"/>
              <a:t>de temperatura</a:t>
            </a:r>
            <a:r>
              <a:rPr lang="pt-BR" dirty="0"/>
              <a:t>, concentrando e </a:t>
            </a:r>
            <a:r>
              <a:rPr lang="pt-BR" dirty="0" smtClean="0"/>
              <a:t>conduzindo </a:t>
            </a:r>
            <a:r>
              <a:rPr lang="pt-BR" dirty="0"/>
              <a:t>calor antes de mudar </a:t>
            </a:r>
            <a:r>
              <a:rPr lang="pt-BR" dirty="0" smtClean="0"/>
              <a:t>de estado</a:t>
            </a:r>
            <a:r>
              <a:rPr lang="pt-BR" dirty="0"/>
              <a:t>. </a:t>
            </a:r>
            <a:endParaRPr lang="pt-BR" dirty="0" smtClean="0"/>
          </a:p>
          <a:p>
            <a:pPr algn="just"/>
            <a:r>
              <a:rPr lang="pt-BR" dirty="0" smtClean="0"/>
              <a:t>Por isso, a </a:t>
            </a:r>
            <a:r>
              <a:rPr lang="pt-BR" dirty="0"/>
              <a:t>água é determinante no equilíbrio térmico </a:t>
            </a:r>
            <a:r>
              <a:rPr lang="pt-BR" dirty="0" smtClean="0"/>
              <a:t>do planeta - transporte </a:t>
            </a:r>
            <a:r>
              <a:rPr lang="pt-BR" dirty="0"/>
              <a:t>de calor pelas correntes marinhas, </a:t>
            </a:r>
            <a:r>
              <a:rPr lang="pt-BR" dirty="0" smtClean="0"/>
              <a:t>de regiões equatoriais (mais quentes) </a:t>
            </a:r>
            <a:r>
              <a:rPr lang="pt-BR" dirty="0"/>
              <a:t>para altas </a:t>
            </a:r>
            <a:r>
              <a:rPr lang="pt-BR" dirty="0" smtClean="0"/>
              <a:t>latitudes (mais frias).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00044"/>
            <a:ext cx="8229600" cy="5626121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3-</a:t>
            </a:r>
            <a:r>
              <a:rPr lang="pt-BR" u="sng" dirty="0" smtClean="0"/>
              <a:t>Anomalia Térmica</a:t>
            </a:r>
            <a:r>
              <a:rPr lang="pt-BR" dirty="0" smtClean="0"/>
              <a:t>:</a:t>
            </a:r>
          </a:p>
          <a:p>
            <a:pPr algn="just"/>
            <a:r>
              <a:rPr lang="pt-BR" dirty="0"/>
              <a:t>O gelo possui densidade menor que a água líquida, </a:t>
            </a:r>
            <a:r>
              <a:rPr lang="pt-BR" dirty="0" smtClean="0"/>
              <a:t>por </a:t>
            </a:r>
            <a:r>
              <a:rPr lang="pt-BR" dirty="0"/>
              <a:t>isso que </a:t>
            </a:r>
            <a:r>
              <a:rPr lang="pt-BR" dirty="0" smtClean="0"/>
              <a:t>o gelo flutua.</a:t>
            </a:r>
            <a:endParaRPr lang="pt-BR" dirty="0"/>
          </a:p>
          <a:p>
            <a:pPr algn="just"/>
            <a:r>
              <a:rPr lang="pt-BR" dirty="0" smtClean="0"/>
              <a:t>As </a:t>
            </a:r>
            <a:r>
              <a:rPr lang="pt-BR" dirty="0"/>
              <a:t>ligações </a:t>
            </a:r>
            <a:r>
              <a:rPr lang="pt-BR" dirty="0" smtClean="0"/>
              <a:t>do tipo </a:t>
            </a:r>
            <a:r>
              <a:rPr lang="pt-BR" i="1" dirty="0" smtClean="0"/>
              <a:t>ponte de hidrogênio </a:t>
            </a:r>
            <a:r>
              <a:rPr lang="pt-BR" dirty="0"/>
              <a:t>mantêm as moléculas de água mais </a:t>
            </a:r>
            <a:r>
              <a:rPr lang="pt-BR" dirty="0" smtClean="0"/>
              <a:t>afastadas no </a:t>
            </a:r>
            <a:r>
              <a:rPr lang="pt-BR" dirty="0"/>
              <a:t>sólido do que no </a:t>
            </a:r>
            <a:r>
              <a:rPr lang="pt-BR" dirty="0" smtClean="0"/>
              <a:t>líquido.</a:t>
            </a:r>
          </a:p>
          <a:p>
            <a:pPr algn="just"/>
            <a:r>
              <a:rPr lang="pt-BR" dirty="0"/>
              <a:t>A maior densidade da água doce é em 4ºC.</a:t>
            </a:r>
          </a:p>
          <a:p>
            <a:pPr algn="just"/>
            <a:r>
              <a:rPr lang="pt-BR" dirty="0" smtClean="0"/>
              <a:t>Na </a:t>
            </a:r>
            <a:r>
              <a:rPr lang="pt-BR" dirty="0"/>
              <a:t>água salgada, com salinidade de </a:t>
            </a:r>
            <a:r>
              <a:rPr lang="pt-BR" dirty="0" smtClean="0"/>
              <a:t>35‰, </a:t>
            </a:r>
            <a:r>
              <a:rPr lang="pt-BR" dirty="0"/>
              <a:t>o </a:t>
            </a:r>
            <a:r>
              <a:rPr lang="pt-BR" dirty="0" smtClean="0"/>
              <a:t>ponto </a:t>
            </a:r>
            <a:r>
              <a:rPr lang="pt-BR" dirty="0"/>
              <a:t>de congelamento </a:t>
            </a:r>
            <a:r>
              <a:rPr lang="pt-BR" dirty="0" smtClean="0"/>
              <a:t>é -1,9°C.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57234"/>
            <a:ext cx="8229600" cy="5268931"/>
          </a:xfrm>
        </p:spPr>
        <p:txBody>
          <a:bodyPr/>
          <a:lstStyle/>
          <a:p>
            <a:pPr algn="just"/>
            <a:r>
              <a:rPr lang="pt-BR" dirty="0" smtClean="0"/>
              <a:t>4-</a:t>
            </a:r>
            <a:r>
              <a:rPr lang="pt-BR" u="sng" dirty="0" smtClean="0"/>
              <a:t>Alto poder de solução</a:t>
            </a:r>
            <a:r>
              <a:rPr lang="pt-BR" dirty="0" smtClean="0"/>
              <a:t>: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Devido à polaridade da água, os íons e muitas moléculas podem se dissolver nela.</a:t>
            </a:r>
          </a:p>
          <a:p>
            <a:pPr algn="just"/>
            <a:r>
              <a:rPr lang="pt-BR" dirty="0"/>
              <a:t>Através da reação </a:t>
            </a:r>
            <a:r>
              <a:rPr lang="pt-BR" dirty="0" smtClean="0"/>
              <a:t>de  hidratação </a:t>
            </a:r>
            <a:r>
              <a:rPr lang="pt-BR" dirty="0"/>
              <a:t>a água é capaz de quebrar ligações iônicas (</a:t>
            </a:r>
            <a:r>
              <a:rPr lang="pt-BR" dirty="0" smtClean="0"/>
              <a:t>ligações fortes</a:t>
            </a:r>
            <a:r>
              <a:rPr lang="pt-BR" dirty="0"/>
              <a:t>). Ex.: 350g do sal NaCl dissolve-se completamente em 1 </a:t>
            </a:r>
            <a:r>
              <a:rPr lang="pt-BR" dirty="0" smtClean="0"/>
              <a:t>litro de água = salinidade de 35‰.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7" y="285730"/>
            <a:ext cx="4080831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9" y="2071680"/>
            <a:ext cx="3779179" cy="376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28606"/>
            <a:ext cx="8229600" cy="5697559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5-</a:t>
            </a:r>
            <a:r>
              <a:rPr lang="pt-BR" u="sng" dirty="0" smtClean="0"/>
              <a:t>Reservatórios Naturais da água</a:t>
            </a:r>
            <a:r>
              <a:rPr lang="pt-BR" dirty="0" smtClean="0"/>
              <a:t>:</a:t>
            </a:r>
          </a:p>
          <a:p>
            <a:pPr algn="just"/>
            <a:r>
              <a:rPr lang="pt-BR" dirty="0"/>
              <a:t>Toda a água existente na natureza exibe relações mútuas </a:t>
            </a:r>
            <a:r>
              <a:rPr lang="pt-BR" dirty="0" smtClean="0"/>
              <a:t>de intercâmbio </a:t>
            </a:r>
            <a:r>
              <a:rPr lang="pt-BR" dirty="0"/>
              <a:t>(ou transferência) através do chamado </a:t>
            </a:r>
            <a:r>
              <a:rPr lang="pt-BR" i="1" dirty="0"/>
              <a:t>ciclo hidrológico</a:t>
            </a:r>
            <a:r>
              <a:rPr lang="pt-BR" dirty="0"/>
              <a:t>.</a:t>
            </a:r>
          </a:p>
          <a:p>
            <a:pPr algn="just"/>
            <a:r>
              <a:rPr lang="pt-BR" dirty="0"/>
              <a:t>As relações entre as várias formas de transferência da água, </a:t>
            </a:r>
            <a:r>
              <a:rPr lang="pt-BR" dirty="0" smtClean="0"/>
              <a:t>na superfície </a:t>
            </a:r>
            <a:r>
              <a:rPr lang="pt-BR" dirty="0"/>
              <a:t>terrestre, podem ser representadas por:</a:t>
            </a:r>
          </a:p>
          <a:p>
            <a:pPr algn="just"/>
            <a:r>
              <a:rPr lang="pt-BR" dirty="0" smtClean="0"/>
              <a:t>Precipitação = escoamento </a:t>
            </a:r>
            <a:r>
              <a:rPr lang="pt-BR" dirty="0"/>
              <a:t>+ infiltração + evapotranspiração.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867</Words>
  <Application>Microsoft Office PowerPoint</Application>
  <PresentationFormat>Apresentação na tela (4:3)</PresentationFormat>
  <Paragraphs>104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PROPRIEDADES FÍSICO-QUÍMICAS DA ÁGUA DO MAR</vt:lpstr>
      <vt:lpstr>NATUREZA DA ÁGUA E COMPOSIÇÃO DA ÁGUA DO MAR.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Salinidade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PROPRIEDADES FÍSICO-QUÍMICAS DA ÁGUA DO MAR</dc:title>
  <dc:creator>usuario</dc:creator>
  <cp:lastModifiedBy>Alexandre Souto Santiago</cp:lastModifiedBy>
  <cp:revision>10</cp:revision>
  <dcterms:created xsi:type="dcterms:W3CDTF">2010-03-30T12:47:25Z</dcterms:created>
  <dcterms:modified xsi:type="dcterms:W3CDTF">2012-04-08T19:49:01Z</dcterms:modified>
</cp:coreProperties>
</file>