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0C0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D0D6C7-B4E3-439A-A1AF-F876CF10E92B}" type="datetimeFigureOut">
              <a:rPr lang="pt-BR" smtClean="0"/>
              <a:pPr/>
              <a:t>03/12/2011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3EAFE3-C4F2-49A7-B450-7B7AF7627CF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3EAFE3-C4F2-49A7-B450-7B7AF7627CF4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3EAFE3-C4F2-49A7-B450-7B7AF7627CF4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3EAFE3-C4F2-49A7-B450-7B7AF7627CF4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3EAFE3-C4F2-49A7-B450-7B7AF7627CF4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3EAFE3-C4F2-49A7-B450-7B7AF7627CF4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3EAFE3-C4F2-49A7-B450-7B7AF7627CF4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3EAFE3-C4F2-49A7-B450-7B7AF7627CF4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3EAFE3-C4F2-49A7-B450-7B7AF7627CF4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3EAFE3-C4F2-49A7-B450-7B7AF7627CF4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3EAFE3-C4F2-49A7-B450-7B7AF7627CF4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3EAFE3-C4F2-49A7-B450-7B7AF7627CF4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3EAFE3-C4F2-49A7-B450-7B7AF7627CF4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1589-CCF8-4B33-BE9D-2F540B6002D6}" type="datetimeFigureOut">
              <a:rPr lang="pt-BR" smtClean="0"/>
              <a:pPr/>
              <a:t>03/12/2011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A1AF-F775-4C0B-8CF0-A295C396238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1589-CCF8-4B33-BE9D-2F540B6002D6}" type="datetimeFigureOut">
              <a:rPr lang="pt-BR" smtClean="0"/>
              <a:pPr/>
              <a:t>03/12/2011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A1AF-F775-4C0B-8CF0-A295C396238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1589-CCF8-4B33-BE9D-2F540B6002D6}" type="datetimeFigureOut">
              <a:rPr lang="pt-BR" smtClean="0"/>
              <a:pPr/>
              <a:t>03/12/2011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A1AF-F775-4C0B-8CF0-A295C396238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1589-CCF8-4B33-BE9D-2F540B6002D6}" type="datetimeFigureOut">
              <a:rPr lang="pt-BR" smtClean="0"/>
              <a:pPr/>
              <a:t>03/12/2011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A1AF-F775-4C0B-8CF0-A295C396238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1589-CCF8-4B33-BE9D-2F540B6002D6}" type="datetimeFigureOut">
              <a:rPr lang="pt-BR" smtClean="0"/>
              <a:pPr/>
              <a:t>03/12/2011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A1AF-F775-4C0B-8CF0-A295C396238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1589-CCF8-4B33-BE9D-2F540B6002D6}" type="datetimeFigureOut">
              <a:rPr lang="pt-BR" smtClean="0"/>
              <a:pPr/>
              <a:t>03/12/2011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A1AF-F775-4C0B-8CF0-A295C396238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1589-CCF8-4B33-BE9D-2F540B6002D6}" type="datetimeFigureOut">
              <a:rPr lang="pt-BR" smtClean="0"/>
              <a:pPr/>
              <a:t>03/12/2011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A1AF-F775-4C0B-8CF0-A295C396238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1589-CCF8-4B33-BE9D-2F540B6002D6}" type="datetimeFigureOut">
              <a:rPr lang="pt-BR" smtClean="0"/>
              <a:pPr/>
              <a:t>03/12/2011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A1AF-F775-4C0B-8CF0-A295C396238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1589-CCF8-4B33-BE9D-2F540B6002D6}" type="datetimeFigureOut">
              <a:rPr lang="pt-BR" smtClean="0"/>
              <a:pPr/>
              <a:t>03/12/2011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A1AF-F775-4C0B-8CF0-A295C396238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1589-CCF8-4B33-BE9D-2F540B6002D6}" type="datetimeFigureOut">
              <a:rPr lang="pt-BR" smtClean="0"/>
              <a:pPr/>
              <a:t>03/12/2011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A1AF-F775-4C0B-8CF0-A295C396238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1589-CCF8-4B33-BE9D-2F540B6002D6}" type="datetimeFigureOut">
              <a:rPr lang="pt-BR" smtClean="0"/>
              <a:pPr/>
              <a:t>03/12/2011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A1AF-F775-4C0B-8CF0-A295C396238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61589-CCF8-4B33-BE9D-2F540B6002D6}" type="datetimeFigureOut">
              <a:rPr lang="pt-BR" smtClean="0"/>
              <a:pPr/>
              <a:t>03/12/2011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0A1AF-F775-4C0B-8CF0-A295C396238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correntes oceanicas mundo.sv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57356" y="309204"/>
            <a:ext cx="6000791" cy="6391778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4348" y="185736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t-BR" dirty="0">
                <a:solidFill>
                  <a:srgbClr val="6E0C02"/>
                </a:solidFill>
              </a:rPr>
              <a:t>CORRENTES OCEÂNICAS E MASSAS DE ÁGUA</a:t>
            </a:r>
            <a:br>
              <a:rPr lang="pt-BR" dirty="0">
                <a:solidFill>
                  <a:srgbClr val="6E0C02"/>
                </a:solidFill>
              </a:rPr>
            </a:br>
            <a:endParaRPr lang="pt-BR" dirty="0">
              <a:solidFill>
                <a:srgbClr val="6E0C02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428728" y="3929066"/>
            <a:ext cx="67866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FENÔMENOS GERADORES DAS CORRENTES OCEÂNICAS</a:t>
            </a:r>
            <a:endParaRPr lang="pt-BR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285728"/>
            <a:ext cx="9144000" cy="6286544"/>
          </a:xfrm>
        </p:spPr>
        <p:txBody>
          <a:bodyPr>
            <a:normAutofit fontScale="85000" lnSpcReduction="10000"/>
          </a:bodyPr>
          <a:lstStyle/>
          <a:p>
            <a:r>
              <a:rPr lang="pt-BR" dirty="0" smtClean="0"/>
              <a:t>Gênese das </a:t>
            </a:r>
            <a:r>
              <a:rPr lang="pt-BR" dirty="0"/>
              <a:t>três células de </a:t>
            </a:r>
            <a:r>
              <a:rPr lang="pt-BR" dirty="0" smtClean="0"/>
              <a:t>ventos:</a:t>
            </a:r>
          </a:p>
          <a:p>
            <a:r>
              <a:rPr lang="pt-BR" dirty="0" smtClean="0"/>
              <a:t>No </a:t>
            </a:r>
            <a:r>
              <a:rPr lang="pt-BR" dirty="0"/>
              <a:t>hemisfério </a:t>
            </a:r>
            <a:r>
              <a:rPr lang="pt-BR" dirty="0" smtClean="0"/>
              <a:t>sul - </a:t>
            </a:r>
            <a:r>
              <a:rPr lang="pt-BR" dirty="0"/>
              <a:t>o ar quente, ao deixar o equador em direção ao sul, </a:t>
            </a:r>
            <a:r>
              <a:rPr lang="pt-BR" dirty="0" smtClean="0"/>
              <a:t>se resfria </a:t>
            </a:r>
            <a:r>
              <a:rPr lang="pt-BR" dirty="0"/>
              <a:t>e desce aos </a:t>
            </a:r>
            <a:r>
              <a:rPr lang="pt-BR" dirty="0" smtClean="0"/>
              <a:t>30º </a:t>
            </a:r>
            <a:r>
              <a:rPr lang="pt-BR" dirty="0"/>
              <a:t>de latitude. </a:t>
            </a:r>
            <a:endParaRPr lang="pt-BR" dirty="0" smtClean="0"/>
          </a:p>
          <a:p>
            <a:r>
              <a:rPr lang="pt-BR" dirty="0" smtClean="0"/>
              <a:t>Parte </a:t>
            </a:r>
            <a:r>
              <a:rPr lang="pt-BR" dirty="0"/>
              <a:t>desse ar completa o giro e retorna ao norte, em direção ao equador (ventos alísios); </a:t>
            </a:r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/>
              <a:t>outra porção </a:t>
            </a:r>
            <a:r>
              <a:rPr lang="pt-BR" dirty="0" smtClean="0"/>
              <a:t>continua </a:t>
            </a:r>
            <a:r>
              <a:rPr lang="pt-BR" dirty="0"/>
              <a:t>em direção à Antártida (ventos do oeste). </a:t>
            </a:r>
            <a:endParaRPr lang="pt-BR" dirty="0" smtClean="0"/>
          </a:p>
          <a:p>
            <a:r>
              <a:rPr lang="pt-BR" dirty="0" smtClean="0"/>
              <a:t>Estes </a:t>
            </a:r>
            <a:r>
              <a:rPr lang="pt-BR" dirty="0"/>
              <a:t>ventos formam novamente outra célula </a:t>
            </a:r>
            <a:r>
              <a:rPr lang="pt-BR" dirty="0" smtClean="0"/>
              <a:t>e sobem para os 60º </a:t>
            </a:r>
            <a:r>
              <a:rPr lang="pt-BR" dirty="0"/>
              <a:t>de latitude. </a:t>
            </a:r>
            <a:endParaRPr lang="pt-BR" dirty="0" smtClean="0"/>
          </a:p>
          <a:p>
            <a:r>
              <a:rPr lang="pt-BR" dirty="0" smtClean="0"/>
              <a:t>Parte </a:t>
            </a:r>
            <a:r>
              <a:rPr lang="pt-BR" dirty="0"/>
              <a:t>desse ar </a:t>
            </a:r>
            <a:r>
              <a:rPr lang="pt-BR" dirty="0" smtClean="0"/>
              <a:t>se eleva, </a:t>
            </a:r>
            <a:r>
              <a:rPr lang="pt-BR" dirty="0"/>
              <a:t>retorna em direção ao equador e parte caminha em direção aos pólos onde novamente forma outra célula</a:t>
            </a:r>
            <a:r>
              <a:rPr lang="pt-BR" dirty="0" smtClean="0"/>
              <a:t>.</a:t>
            </a:r>
          </a:p>
          <a:p>
            <a:r>
              <a:rPr lang="pt-BR" dirty="0" smtClean="0"/>
              <a:t> </a:t>
            </a:r>
            <a:r>
              <a:rPr lang="pt-BR" dirty="0"/>
              <a:t>Na região polar, o ar desce, retornando em direção ao equador (ventos do leste). A mesma explicação vale para o hemisfério norte.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algn="just"/>
            <a:r>
              <a:rPr lang="pt-BR" dirty="0" smtClean="0"/>
              <a:t>Obs.: </a:t>
            </a:r>
            <a:r>
              <a:rPr lang="pt-BR" dirty="0"/>
              <a:t>Todos os movimentos descritos não ocorrem em linha reta no sentido norte e sul ou vice-versa, mas são defletidos pelo fenômeno de Coriolis </a:t>
            </a:r>
            <a:r>
              <a:rPr lang="pt-BR" dirty="0" smtClean="0"/>
              <a:t>.</a:t>
            </a:r>
          </a:p>
          <a:p>
            <a:pPr algn="just"/>
            <a:endParaRPr lang="pt-BR" dirty="0"/>
          </a:p>
        </p:txBody>
      </p:sp>
      <p:pic>
        <p:nvPicPr>
          <p:cNvPr id="4" name="Imagem 3"/>
          <p:cNvPicPr/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2500306"/>
            <a:ext cx="6357982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u="sng" dirty="0" smtClean="0"/>
              <a:t>Obs. 2: </a:t>
            </a:r>
            <a:r>
              <a:rPr lang="pt-BR" dirty="0"/>
              <a:t>Nas regiões de encontro das células geralmente não há ventos ou, se ocorrem, são muito fracos e irregulares </a:t>
            </a:r>
            <a:r>
              <a:rPr lang="pt-BR" dirty="0" smtClean="0"/>
              <a:t>.</a:t>
            </a:r>
          </a:p>
          <a:p>
            <a:pPr algn="just"/>
            <a:r>
              <a:rPr lang="pt-BR" dirty="0" smtClean="0"/>
              <a:t>São </a:t>
            </a:r>
            <a:r>
              <a:rPr lang="pt-BR" dirty="0"/>
              <a:t>as regiões mais temidas pelos velejadores! Próxima ao equador, essa região é chamada de </a:t>
            </a:r>
            <a:r>
              <a:rPr lang="pt-BR" i="1" u="sng" dirty="0"/>
              <a:t>doldrum</a:t>
            </a:r>
            <a:r>
              <a:rPr lang="pt-BR" dirty="0"/>
              <a:t> ou calma </a:t>
            </a:r>
            <a:r>
              <a:rPr lang="pt-BR" dirty="0" smtClean="0"/>
              <a:t>equatorial.</a:t>
            </a:r>
          </a:p>
          <a:p>
            <a:pPr algn="just"/>
            <a:r>
              <a:rPr lang="pt-BR" dirty="0" smtClean="0"/>
              <a:t>Também nestas regiões, devido à alta taxa de evaporação, é comum a ocorrência de chuvas no final da tarde.</a:t>
            </a:r>
          </a:p>
          <a:p>
            <a:pPr algn="just"/>
            <a:r>
              <a:rPr lang="pt-BR" dirty="0"/>
              <a:t>As regiões próximas aos 30º de latitude, em ambos os hemisférios são conhecidas como latitudes do cavalo.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r>
              <a:rPr lang="pt-BR" dirty="0" smtClean="0"/>
              <a:t>1-</a:t>
            </a:r>
            <a:r>
              <a:rPr lang="pt-BR" u="sng" dirty="0" smtClean="0"/>
              <a:t>Interação entre atmosfera e oceanos</a:t>
            </a:r>
            <a:r>
              <a:rPr lang="pt-BR" dirty="0" smtClean="0"/>
              <a:t>:</a:t>
            </a:r>
          </a:p>
          <a:p>
            <a:r>
              <a:rPr lang="pt-BR" dirty="0"/>
              <a:t>Os oceanos e a atmosfera são ambos fluídos e estão em mútuo contato </a:t>
            </a:r>
            <a:r>
              <a:rPr lang="pt-BR" dirty="0" smtClean="0"/>
              <a:t>físico.</a:t>
            </a:r>
          </a:p>
          <a:p>
            <a:pPr algn="just"/>
            <a:r>
              <a:rPr lang="pt-BR" dirty="0"/>
              <a:t>Os raios solares aquecem a atmosfera, o solo e os oceanos uma e meia a duas vezes mais por unidade de área nas regiões equatoriais do que nas polares </a:t>
            </a:r>
            <a:r>
              <a:rPr lang="pt-BR" dirty="0" smtClean="0"/>
              <a:t> </a:t>
            </a:r>
            <a:r>
              <a:rPr lang="pt-BR" dirty="0" smtClean="0">
                <a:sym typeface="Wingdings" pitchFamily="2" charset="2"/>
              </a:rPr>
              <a:t> Gera um </a:t>
            </a:r>
            <a:r>
              <a:rPr lang="pt-BR" i="1" dirty="0" smtClean="0"/>
              <a:t>Balanço Energético</a:t>
            </a:r>
            <a:r>
              <a:rPr lang="pt-BR" dirty="0" smtClean="0"/>
              <a:t> que transfere calor (energia) do equador para os pólos.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 algn="just"/>
            <a:r>
              <a:rPr lang="pt-BR" dirty="0"/>
              <a:t>A atmosfera é a principal via para o transporte de energia das zonas equatoriais para as </a:t>
            </a:r>
            <a:r>
              <a:rPr lang="pt-BR" dirty="0" smtClean="0"/>
              <a:t>polares;</a:t>
            </a:r>
          </a:p>
          <a:p>
            <a:pPr algn="just"/>
            <a:r>
              <a:rPr lang="pt-BR" dirty="0" smtClean="0"/>
              <a:t>Regiões </a:t>
            </a:r>
            <a:r>
              <a:rPr lang="pt-BR" dirty="0"/>
              <a:t>de baixas </a:t>
            </a:r>
            <a:r>
              <a:rPr lang="pt-BR" dirty="0" smtClean="0"/>
              <a:t>latitudes</a:t>
            </a:r>
            <a:r>
              <a:rPr lang="pt-BR" dirty="0" smtClean="0">
                <a:sym typeface="Wingdings" pitchFamily="2" charset="2"/>
              </a:rPr>
              <a:t></a:t>
            </a:r>
            <a:r>
              <a:rPr lang="pt-BR" dirty="0" smtClean="0"/>
              <a:t> </a:t>
            </a:r>
            <a:r>
              <a:rPr lang="pt-BR" dirty="0"/>
              <a:t>evaporação da água dos oceanos </a:t>
            </a:r>
            <a:r>
              <a:rPr lang="pt-BR" dirty="0" smtClean="0">
                <a:sym typeface="Wingdings" pitchFamily="2" charset="2"/>
              </a:rPr>
              <a:t></a:t>
            </a:r>
            <a:r>
              <a:rPr lang="pt-BR" dirty="0" smtClean="0"/>
              <a:t> </a:t>
            </a:r>
            <a:r>
              <a:rPr lang="pt-BR" dirty="0"/>
              <a:t>remoção do calor na superfície </a:t>
            </a:r>
            <a:r>
              <a:rPr lang="pt-BR" dirty="0" smtClean="0"/>
              <a:t>terrestre;</a:t>
            </a:r>
          </a:p>
          <a:p>
            <a:pPr algn="just"/>
            <a:r>
              <a:rPr lang="pt-BR" dirty="0" smtClean="0"/>
              <a:t>Pelas correntes </a:t>
            </a:r>
            <a:r>
              <a:rPr lang="pt-BR" dirty="0"/>
              <a:t>marinhas, </a:t>
            </a:r>
            <a:r>
              <a:rPr lang="pt-BR" dirty="0" smtClean="0"/>
              <a:t>oceanos levam </a:t>
            </a:r>
            <a:r>
              <a:rPr lang="pt-BR" dirty="0"/>
              <a:t>energia do equador para os </a:t>
            </a:r>
            <a:r>
              <a:rPr lang="pt-BR" dirty="0" smtClean="0"/>
              <a:t>pólos contribuindo </a:t>
            </a:r>
            <a:r>
              <a:rPr lang="pt-BR" dirty="0"/>
              <a:t>com 10% </a:t>
            </a:r>
            <a:r>
              <a:rPr lang="pt-BR" dirty="0" smtClean="0"/>
              <a:t>a </a:t>
            </a:r>
            <a:r>
              <a:rPr lang="pt-BR" dirty="0"/>
              <a:t>20% da distribuição de calor no planeta como um todo.</a:t>
            </a:r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r>
              <a:rPr lang="pt-BR" dirty="0" smtClean="0"/>
              <a:t>2-</a:t>
            </a:r>
            <a:r>
              <a:rPr lang="pt-BR" u="sng" dirty="0" smtClean="0"/>
              <a:t>Pressão Atmosférica</a:t>
            </a:r>
            <a:r>
              <a:rPr lang="pt-BR" dirty="0" smtClean="0"/>
              <a:t>:</a:t>
            </a:r>
          </a:p>
          <a:p>
            <a:r>
              <a:rPr lang="pt-BR" dirty="0"/>
              <a:t>Diferenças de temperatura causam diferenças de pressão </a:t>
            </a:r>
            <a:r>
              <a:rPr lang="pt-BR" dirty="0" smtClean="0"/>
              <a:t>atmosférica;</a:t>
            </a:r>
          </a:p>
          <a:p>
            <a:r>
              <a:rPr lang="pt-BR" dirty="0" smtClean="0"/>
              <a:t>O gradiente </a:t>
            </a:r>
            <a:r>
              <a:rPr lang="pt-BR" dirty="0"/>
              <a:t>de pressão atmosférica </a:t>
            </a:r>
            <a:r>
              <a:rPr lang="pt-BR" dirty="0" smtClean="0"/>
              <a:t> </a:t>
            </a:r>
            <a:r>
              <a:rPr lang="pt-BR" dirty="0"/>
              <a:t>causa o movimento horizontal do </a:t>
            </a:r>
            <a:r>
              <a:rPr lang="pt-BR" dirty="0" smtClean="0"/>
              <a:t>ar (o vento);</a:t>
            </a:r>
          </a:p>
          <a:p>
            <a:r>
              <a:rPr lang="pt-BR" dirty="0"/>
              <a:t>A direção dos </a:t>
            </a:r>
            <a:r>
              <a:rPr lang="pt-BR" dirty="0" smtClean="0"/>
              <a:t>ventos: SEMPRE de região de alta pressão (</a:t>
            </a:r>
            <a:r>
              <a:rPr lang="pt-BR" i="1" dirty="0" smtClean="0"/>
              <a:t>anticiclones</a:t>
            </a:r>
            <a:r>
              <a:rPr lang="pt-BR" dirty="0" smtClean="0"/>
              <a:t>) para região de baixa pressão (</a:t>
            </a:r>
            <a:r>
              <a:rPr lang="pt-BR" i="1" dirty="0" smtClean="0"/>
              <a:t>ciclones</a:t>
            </a:r>
            <a:r>
              <a:rPr lang="pt-BR" dirty="0" smtClean="0"/>
              <a:t>);</a:t>
            </a:r>
          </a:p>
          <a:p>
            <a:r>
              <a:rPr lang="pt-BR" dirty="0" smtClean="0"/>
              <a:t>Velocidade do vento relacionada com magnitude do gradiente de pressão.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 algn="just"/>
            <a:r>
              <a:rPr lang="pt-BR" dirty="0"/>
              <a:t>Centros de baixa pressão </a:t>
            </a:r>
            <a:r>
              <a:rPr lang="pt-BR" dirty="0" smtClean="0"/>
              <a:t>- </a:t>
            </a:r>
            <a:r>
              <a:rPr lang="pt-BR" dirty="0"/>
              <a:t>quando o ar se aquece, torna-se mais leve e sobe, </a:t>
            </a:r>
            <a:endParaRPr lang="pt-BR" dirty="0" smtClean="0"/>
          </a:p>
          <a:p>
            <a:pPr algn="just"/>
            <a:r>
              <a:rPr lang="pt-BR" dirty="0" smtClean="0"/>
              <a:t>Centros </a:t>
            </a:r>
            <a:r>
              <a:rPr lang="pt-BR" dirty="0"/>
              <a:t>de alta </a:t>
            </a:r>
            <a:r>
              <a:rPr lang="pt-BR" dirty="0" smtClean="0"/>
              <a:t>pressão - </a:t>
            </a:r>
            <a:r>
              <a:rPr lang="pt-BR" dirty="0"/>
              <a:t>quando o ar se resfria, torna-se mais denso e desce</a:t>
            </a:r>
            <a:r>
              <a:rPr lang="pt-BR" dirty="0" smtClean="0"/>
              <a:t>.</a:t>
            </a:r>
          </a:p>
          <a:p>
            <a:pPr algn="just"/>
            <a:r>
              <a:rPr lang="pt-BR" dirty="0" smtClean="0"/>
              <a:t>Alteração </a:t>
            </a:r>
            <a:r>
              <a:rPr lang="pt-BR" dirty="0"/>
              <a:t>diária da brisa em regiões </a:t>
            </a:r>
            <a:r>
              <a:rPr lang="pt-BR" dirty="0" smtClean="0"/>
              <a:t>litorâneas: ver figura.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214290"/>
            <a:ext cx="7215238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714348" y="5786454"/>
            <a:ext cx="77867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Figura 2: Produção de brisa em regiões costeiras causadas por diferenças de temperatura entre o dia e a noite.</a:t>
            </a:r>
          </a:p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142976" y="3100328"/>
            <a:ext cx="1428760" cy="4001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Madrugada</a:t>
            </a:r>
            <a:endParaRPr lang="pt-BR" sz="20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1214414" y="242808"/>
            <a:ext cx="1143008" cy="4001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Meio-dia</a:t>
            </a:r>
            <a:endParaRPr lang="pt-B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 algn="just"/>
            <a:r>
              <a:rPr lang="pt-BR" dirty="0" smtClean="0"/>
              <a:t>3-</a:t>
            </a:r>
            <a:r>
              <a:rPr lang="pt-BR" u="sng" dirty="0" smtClean="0"/>
              <a:t>Cinturões de Vento</a:t>
            </a:r>
            <a:r>
              <a:rPr lang="pt-BR" dirty="0" smtClean="0"/>
              <a:t>:</a:t>
            </a:r>
          </a:p>
          <a:p>
            <a:pPr algn="just"/>
            <a:r>
              <a:rPr lang="pt-BR" dirty="0"/>
              <a:t>Existem na atmosfera </a:t>
            </a:r>
            <a:r>
              <a:rPr lang="pt-BR" dirty="0" smtClean="0"/>
              <a:t>parâmetros  </a:t>
            </a:r>
            <a:r>
              <a:rPr lang="pt-BR" dirty="0"/>
              <a:t>relativamente permanentes: </a:t>
            </a:r>
            <a:endParaRPr lang="pt-BR" dirty="0" smtClean="0"/>
          </a:p>
          <a:p>
            <a:pPr algn="just"/>
            <a:r>
              <a:rPr lang="pt-BR" dirty="0" smtClean="0"/>
              <a:t>Centros </a:t>
            </a:r>
            <a:r>
              <a:rPr lang="pt-BR" dirty="0"/>
              <a:t>de alta pressão </a:t>
            </a:r>
            <a:r>
              <a:rPr lang="pt-BR" dirty="0" smtClean="0"/>
              <a:t>sobre </a:t>
            </a:r>
            <a:r>
              <a:rPr lang="pt-BR" dirty="0"/>
              <a:t>os pólos e em latitudes </a:t>
            </a:r>
            <a:r>
              <a:rPr lang="pt-BR" dirty="0" smtClean="0"/>
              <a:t>tropicais</a:t>
            </a:r>
          </a:p>
          <a:p>
            <a:pPr algn="just"/>
            <a:r>
              <a:rPr lang="pt-BR" dirty="0" smtClean="0"/>
              <a:t>Centros de baixa pressão sobre regiões </a:t>
            </a:r>
            <a:r>
              <a:rPr lang="pt-BR" dirty="0"/>
              <a:t>equatoriais e </a:t>
            </a:r>
            <a:r>
              <a:rPr lang="pt-BR" dirty="0" smtClean="0"/>
              <a:t>subpolares.</a:t>
            </a:r>
            <a:endParaRPr lang="pt-BR" dirty="0"/>
          </a:p>
          <a:p>
            <a:pPr algn="just"/>
            <a:r>
              <a:rPr lang="pt-BR" dirty="0"/>
              <a:t>Esses gradientes de pressão geram 3 sistemas gerais de ventos na atmosfera </a:t>
            </a:r>
            <a:r>
              <a:rPr lang="pt-BR" dirty="0" smtClean="0"/>
              <a:t>: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/>
          <a:lstStyle/>
          <a:p>
            <a:pPr algn="just"/>
            <a:r>
              <a:rPr lang="pt-BR" dirty="0" smtClean="0"/>
              <a:t>Ventos Alísios: ocorrem </a:t>
            </a:r>
            <a:r>
              <a:rPr lang="pt-BR" dirty="0"/>
              <a:t>entre 0º e 30º de latitude, soprando do leste para o </a:t>
            </a:r>
            <a:r>
              <a:rPr lang="pt-BR" dirty="0" smtClean="0"/>
              <a:t>oeste;</a:t>
            </a:r>
          </a:p>
          <a:p>
            <a:pPr algn="just"/>
            <a:r>
              <a:rPr lang="pt-BR" dirty="0" smtClean="0"/>
              <a:t>Ventos </a:t>
            </a:r>
            <a:r>
              <a:rPr lang="pt-BR" dirty="0"/>
              <a:t>do </a:t>
            </a:r>
            <a:r>
              <a:rPr lang="pt-BR" dirty="0" smtClean="0"/>
              <a:t>Oeste: </a:t>
            </a:r>
            <a:r>
              <a:rPr lang="pt-BR" dirty="0"/>
              <a:t>entre 30º e 60º de latitude e que sopram do oeste para o </a:t>
            </a:r>
            <a:r>
              <a:rPr lang="pt-BR" dirty="0" smtClean="0"/>
              <a:t>leste;</a:t>
            </a:r>
          </a:p>
          <a:p>
            <a:pPr algn="just"/>
            <a:r>
              <a:rPr lang="pt-BR" dirty="0" smtClean="0"/>
              <a:t>Ventos </a:t>
            </a:r>
            <a:r>
              <a:rPr lang="pt-BR" dirty="0"/>
              <a:t>do </a:t>
            </a:r>
            <a:r>
              <a:rPr lang="pt-BR" dirty="0" smtClean="0"/>
              <a:t>Leste: </a:t>
            </a:r>
            <a:r>
              <a:rPr lang="pt-BR" dirty="0"/>
              <a:t>nas regiões polares, do leste para o oeste </a:t>
            </a:r>
            <a:r>
              <a:rPr lang="pt-BR" dirty="0" smtClean="0"/>
              <a:t>.</a:t>
            </a:r>
          </a:p>
          <a:p>
            <a:pPr algn="just"/>
            <a:r>
              <a:rPr lang="pt-BR" dirty="0"/>
              <a:t>Tais sistema de vento são os principais responsáveis pelo equilíbrio de calor no planeta.</a:t>
            </a:r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142852"/>
            <a:ext cx="7429552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641</Words>
  <Application>Microsoft Office PowerPoint</Application>
  <PresentationFormat>Apresentação na tela (4:3)</PresentationFormat>
  <Paragraphs>52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Tema do Office</vt:lpstr>
      <vt:lpstr>CORRENTES OCEÂNICAS E MASSAS DE ÁGUA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CORRENTES OCEÂNICAS E MASSAS DE ÁGUA </dc:title>
  <dc:creator>usuario</dc:creator>
  <cp:lastModifiedBy>Alexandre Souto Santiago</cp:lastModifiedBy>
  <cp:revision>9</cp:revision>
  <dcterms:created xsi:type="dcterms:W3CDTF">2010-05-04T15:11:08Z</dcterms:created>
  <dcterms:modified xsi:type="dcterms:W3CDTF">2011-12-03T13:09:41Z</dcterms:modified>
</cp:coreProperties>
</file>