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59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C850D-9BDB-42D9-8D0C-4BCE3459F241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5CDE70-365A-48FF-89B1-A839CF53986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15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17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5CDE70-365A-48FF-89B1-A839CF53986A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5D938-BBC7-4A3A-A963-9D2D85434612}" type="datetimeFigureOut">
              <a:rPr lang="pt-BR" smtClean="0"/>
              <a:pPr/>
              <a:t>29/04/2012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63DE-6374-4522-8C9A-AEC6EF91A63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470025"/>
          </a:xfrm>
        </p:spPr>
        <p:txBody>
          <a:bodyPr/>
          <a:lstStyle/>
          <a:p>
            <a:r>
              <a:rPr lang="pt-BR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CORRENTES OCEÂNICAS</a:t>
            </a:r>
            <a:endParaRPr lang="pt-BR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accent5">
                    <a:lumMod val="50000"/>
                  </a:schemeClr>
                </a:solidFill>
              </a:rPr>
              <a:t>CIRCULAÇÃO TERMOHALINA</a:t>
            </a:r>
            <a:endParaRPr lang="pt-BR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relevo do fundo oceanico glob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57224" y="214290"/>
            <a:ext cx="7334423" cy="4906050"/>
          </a:xfrm>
        </p:spPr>
      </p:pic>
      <p:sp>
        <p:nvSpPr>
          <p:cNvPr id="5" name="CaixaDeTexto 4"/>
          <p:cNvSpPr txBox="1"/>
          <p:nvPr/>
        </p:nvSpPr>
        <p:spPr>
          <a:xfrm>
            <a:off x="428596" y="5286389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 smtClean="0">
                <a:latin typeface="Times New Roman" pitchFamily="18" charset="0"/>
                <a:cs typeface="Times New Roman" pitchFamily="18" charset="0"/>
              </a:rPr>
              <a:t>Imagem mostrando o relevo da superfície terrestre (incluindo os oceanos). As cores claras ao nível dos oceanos indicam as cadeias montanhosas. A mistura de água nestas zonas obriga as águas profundas a subir à superfície.   Fonte: NOAA.</a:t>
            </a:r>
          </a:p>
          <a:p>
            <a:pPr algn="just"/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/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Circulação induzida pelo vento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400" b="1" dirty="0">
                <a:latin typeface="Times New Roman" pitchFamily="18" charset="0"/>
                <a:cs typeface="Times New Roman" pitchFamily="18" charset="0"/>
              </a:rPr>
              <a:t>A Corrente do Golfo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Corrente do Golfo: uma das mais importantes correntes provocadas pelo vento;</a:t>
            </a:r>
          </a:p>
          <a:p>
            <a:pPr lvl="0"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Transporta água tropical quente do mar das Caraíbas (Antilhas) e do Golfo do México para a Europa pelo Atlântico Norte;</a:t>
            </a:r>
          </a:p>
          <a:p>
            <a:pPr lvl="0"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Temperatura da água aquece o ar acima;</a:t>
            </a:r>
          </a:p>
          <a:p>
            <a:pPr lvl="0"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Movimento ascendente do ar </a:t>
            </a:r>
            <a:r>
              <a:rPr lang="pt-BR" sz="2400" dirty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 transporte de calor para o norte;</a:t>
            </a:r>
          </a:p>
          <a:p>
            <a:pPr lvl="0" algn="just"/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Norte da Europa é mais quente que localidades de mesmas 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latitudes </a:t>
            </a:r>
            <a:r>
              <a:rPr lang="pt-BR" sz="2400" dirty="0">
                <a:latin typeface="Times New Roman" pitchFamily="18" charset="0"/>
                <a:cs typeface="Times New Roman" pitchFamily="18" charset="0"/>
              </a:rPr>
              <a:t>na América do Norte ou no lado do Pacífico.</a:t>
            </a:r>
          </a:p>
          <a:p>
            <a:pPr algn="just"/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orrente quente do Golfo e costa dos EUA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0034" y="571479"/>
            <a:ext cx="8143932" cy="4625139"/>
          </a:xfrm>
        </p:spPr>
      </p:pic>
      <p:sp>
        <p:nvSpPr>
          <p:cNvPr id="5" name="CaixaDeTexto 4"/>
          <p:cNvSpPr txBox="1"/>
          <p:nvPr/>
        </p:nvSpPr>
        <p:spPr>
          <a:xfrm>
            <a:off x="571472" y="5500702"/>
            <a:ext cx="800105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Esta imagem mostra, claramente, as águas quentes da Corrente do Golfo (vermelho) que viajam no Atlântico Norte. Vê-se, a costa norte americana acima no canto esquerdo. Esta imagem foi recebida pelo sensor MODIS (</a:t>
            </a:r>
            <a:r>
              <a:rPr lang="pt-BR" sz="1400" b="1" dirty="0" err="1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400" b="1" dirty="0" err="1">
                <a:latin typeface="Times New Roman" pitchFamily="18" charset="0"/>
                <a:cs typeface="Times New Roman" pitchFamily="18" charset="0"/>
              </a:rPr>
              <a:t>Moderate</a:t>
            </a: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400" b="1" dirty="0" err="1">
                <a:latin typeface="Times New Roman" pitchFamily="18" charset="0"/>
                <a:cs typeface="Times New Roman" pitchFamily="18" charset="0"/>
              </a:rPr>
              <a:t>Resolution</a:t>
            </a: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400" b="1" dirty="0" err="1">
                <a:latin typeface="Times New Roman" pitchFamily="18" charset="0"/>
                <a:cs typeface="Times New Roman" pitchFamily="18" charset="0"/>
              </a:rPr>
              <a:t>Imaging</a:t>
            </a: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1400" b="1" dirty="0" err="1">
                <a:latin typeface="Times New Roman" pitchFamily="18" charset="0"/>
                <a:cs typeface="Times New Roman" pitchFamily="18" charset="0"/>
              </a:rPr>
              <a:t>Spectroradiometer</a:t>
            </a: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) embarcado à bordo dos satélites Terra e </a:t>
            </a:r>
            <a:r>
              <a:rPr lang="pt-BR" sz="1400" b="1" dirty="0" err="1">
                <a:latin typeface="Times New Roman" pitchFamily="18" charset="0"/>
                <a:cs typeface="Times New Roman" pitchFamily="18" charset="0"/>
              </a:rPr>
              <a:t>Aqua</a:t>
            </a:r>
            <a:r>
              <a:rPr lang="pt-BR" sz="1400" b="1" dirty="0">
                <a:latin typeface="Times New Roman" pitchFamily="18" charset="0"/>
                <a:cs typeface="Times New Roman" pitchFamily="18" charset="0"/>
              </a:rPr>
              <a:t> da NASA.</a:t>
            </a:r>
            <a:endParaRPr lang="pt-BR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Corrente do Golfo é uma "Corrente Profunda do Bordo Ocidental" = a corrente que flui ao longo da costa oeste de uma grande bacia oceânica;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Corrente correspondente no Oceano Pacífico: Corrente de Kuroshio (ou Corrente do Japão);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Corrente correspondente no Oceano Índico: Corrente das Agulhas.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Estas correntes do bordo ocidental resultam das interações entre a forma da bacia oceânica, a direção do vento e a rotação da Terra. </a:t>
            </a: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500042"/>
            <a:ext cx="8401080" cy="5626121"/>
          </a:xfrm>
        </p:spPr>
        <p:txBody>
          <a:bodyPr>
            <a:normAutofit/>
          </a:bodyPr>
          <a:lstStyle/>
          <a:p>
            <a:pPr lvl="0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As três correntes movimentam-se com velocidade relativamente elevada:</a:t>
            </a:r>
          </a:p>
          <a:p>
            <a:pPr lvl="0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A Corrente do Golfo tem velocidade média de 1 m s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, ou seja, 3,6 km h</a:t>
            </a:r>
            <a:r>
              <a:rPr lang="pt-BR" sz="2800" baseline="30000" dirty="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São bastante estreitas: entre 100 a 200 km de largura;</a:t>
            </a:r>
          </a:p>
          <a:p>
            <a:pPr lvl="0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Influenciam  muito o clima da região correspondente.</a:t>
            </a:r>
          </a:p>
          <a:p>
            <a:pPr lvl="0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Existem, também, correntes do bordo oriental transportadoras de águas frias da superfície dos pólos para o equador. Estas correntes são, geralmente, mais fracas que as suas homólogas de oeste.</a:t>
            </a: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CORRENTES OCEÂNICAS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algn="just"/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correntes oceânicas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pt-BR" sz="2600" b="1" dirty="0" smtClean="0">
                <a:latin typeface="Times New Roman" pitchFamily="18" charset="0"/>
                <a:cs typeface="Times New Roman" pitchFamily="18" charset="0"/>
              </a:rPr>
              <a:t>correntes marítimas</a:t>
            </a:r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 : fluxo das águas dos oceanos, ordenadas ou não, decorrentes :</a:t>
            </a:r>
          </a:p>
          <a:p>
            <a:pPr algn="just"/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Da Inércia da Rotação da Terra;</a:t>
            </a:r>
          </a:p>
          <a:p>
            <a:pPr algn="just"/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Dos Ventos e;</a:t>
            </a:r>
          </a:p>
          <a:p>
            <a:pPr algn="just"/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Da Diferença de Densidade.</a:t>
            </a:r>
          </a:p>
          <a:p>
            <a:pPr algn="just"/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Suas movimentações não são retilíneas por haver continentes e ilhas ao longo da sua movimentação, portanto, correm com grande variabilidade. </a:t>
            </a:r>
          </a:p>
          <a:p>
            <a:pPr algn="just"/>
            <a:r>
              <a:rPr lang="pt-BR" sz="2600" dirty="0" smtClean="0">
                <a:latin typeface="Times New Roman" pitchFamily="18" charset="0"/>
                <a:cs typeface="Times New Roman" pitchFamily="18" charset="0"/>
              </a:rPr>
              <a:t>Influenciam na pesca, na vida marinha e no clima.</a:t>
            </a:r>
            <a:endParaRPr lang="pt-BR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 costa sul do Brasil é, durante certa parte do ano, banhada por uma terceira corrente marinha a </a:t>
            </a:r>
            <a:r>
              <a:rPr lang="pt-BR" i="1" dirty="0" smtClean="0">
                <a:latin typeface="Times New Roman" pitchFamily="18" charset="0"/>
                <a:cs typeface="Times New Roman" pitchFamily="18" charset="0"/>
              </a:rPr>
              <a:t>Corrente das Malvinas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, proveniente da região do círculo polar antártico que traz águas frias das áreas da região mais austral do Atlântico Sul, onde chega a ter contato com a Corrente Circumpolar Antártica.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 correntes marítimas se dividem em correntes frias e correntes quentes:</a:t>
            </a:r>
          </a:p>
          <a:p>
            <a:pPr lvl="1"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Correntes quentes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formam-se na zona intertropical, próxima à Linha do Equador, e movimentam-se em direção às zonas polares.</a:t>
            </a:r>
          </a:p>
          <a:p>
            <a:pPr lvl="1" algn="just">
              <a:buNone/>
            </a:pP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pt-BR" u="sng" dirty="0" smtClean="0">
                <a:latin typeface="Times New Roman" pitchFamily="18" charset="0"/>
                <a:cs typeface="Times New Roman" pitchFamily="18" charset="0"/>
              </a:rPr>
              <a:t>Correntes frias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: formam-se nas zonas polares e movimentam-se em direção à região equatorial.</a:t>
            </a:r>
          </a:p>
          <a:p>
            <a:pPr algn="just"/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Principais Correntes Oceânicas: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1-</a:t>
            </a:r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Corrente do Golfo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 ou </a:t>
            </a:r>
            <a:r>
              <a:rPr lang="pt-BR" sz="2800" i="1" dirty="0" err="1" smtClean="0">
                <a:latin typeface="Times New Roman" pitchFamily="18" charset="0"/>
                <a:cs typeface="Times New Roman" pitchFamily="18" charset="0"/>
              </a:rPr>
              <a:t>Gulf</a:t>
            </a:r>
            <a:r>
              <a:rPr lang="pt-B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i="1" dirty="0" err="1" smtClean="0">
                <a:latin typeface="Times New Roman" pitchFamily="18" charset="0"/>
                <a:cs typeface="Times New Roman" pitchFamily="18" charset="0"/>
              </a:rPr>
              <a:t>Stream</a:t>
            </a:r>
            <a:endParaRPr lang="pt-B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Corrente marítima potente, rápida e quente do Oceano Atlântico;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Origina-se no Golfo do México, escapa pelo estreito da Flórida e segue a costa leste dos EUA chegando até à Europa;</a:t>
            </a:r>
          </a:p>
          <a:p>
            <a:pPr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Torna os países do oeste europeu mais quentes do que eles seriam sem essa corrente.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Definição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circulação </a:t>
            </a:r>
            <a:r>
              <a:rPr lang="pt-BR" sz="2800" b="1" dirty="0" smtClean="0">
                <a:latin typeface="Times New Roman" pitchFamily="18" charset="0"/>
                <a:cs typeface="Times New Roman" pitchFamily="18" charset="0"/>
              </a:rPr>
              <a:t>termohalina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ou </a:t>
            </a:r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termosalina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: é a circulação oceânica global movida pelas diferenças de densidade das águas dos oceanos por causa das diferenças de temperatura e salinidade na água oceânica superficial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 aumento de densidade pode ser devido ao: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arrefecimento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(resfriamento) da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água, 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ao excesso de evaporação sobre a precipitação;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à formação de gelo e consequente aumento de salinidade das águas vizinhas.</a:t>
            </a: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Mecanismo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Hemisfério Norte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pt-BR" sz="2800" u="sng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Aumento da densidade da água superficial;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Água superficial, mais densa, afunda;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Deslocamento da água do fundo;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Inicia-se a circulação termohalina;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É um fluxo vertical de água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superficial que mergulha até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uma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profundidade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média ou próxima do fundo;</a:t>
            </a:r>
          </a:p>
          <a:p>
            <a:pPr lvl="0" algn="just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Continua com fluxo horizontal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água recém-afundada empurra água mais antiga no fundo.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pt-BR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irculacao termohalina glob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2844" y="928670"/>
            <a:ext cx="8858312" cy="4429156"/>
          </a:xfrm>
        </p:spPr>
      </p:pic>
      <p:sp>
        <p:nvSpPr>
          <p:cNvPr id="5" name="CaixaDeTexto 4"/>
          <p:cNvSpPr txBox="1"/>
          <p:nvPr/>
        </p:nvSpPr>
        <p:spPr>
          <a:xfrm>
            <a:off x="428596" y="5715016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Padrão de circulação Termohalina global – azul claro: águas superficiais; azul escuro – águas profundas.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Processo de formação de águas densas ligado a: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Redução da temperatura, ou;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Aumento da salinidade, devido formação de gelo.</a:t>
            </a:r>
          </a:p>
          <a:p>
            <a:pPr algn="just"/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Em geral, correntes termohalinas formam-se em altas latitudes: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Águas frias e densas afundam e lentamente fluem em direção ao equador.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>
                <a:latin typeface="Times New Roman" pitchFamily="18" charset="0"/>
                <a:cs typeface="Times New Roman" pitchFamily="18" charset="0"/>
              </a:rPr>
              <a:t>As principais regiões de formação desta águas profundas são os mares de Labrador e da Groelândia localizados no norte do Atlântico Norte.</a:t>
            </a:r>
          </a:p>
          <a:p>
            <a:pPr algn="just">
              <a:buFont typeface="Wingdings" pitchFamily="2" charset="2"/>
              <a:buChar char="Ø"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Correntes termohalinas tem baixa velocidade: cerca de 1 cm/s;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Tempo de residência média da água profunda: entre 500 e 1.000 anos, para repor toda a água do fundo do Oceano Atlântico.</a:t>
            </a:r>
          </a:p>
          <a:p>
            <a:pPr algn="just"/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circulacao oceanica glob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13969" y="285728"/>
            <a:ext cx="7456958" cy="4357718"/>
          </a:xfrm>
        </p:spPr>
      </p:pic>
      <p:sp>
        <p:nvSpPr>
          <p:cNvPr id="5" name="CaixaDeTexto 4"/>
          <p:cNvSpPr txBox="1"/>
          <p:nvPr/>
        </p:nvSpPr>
        <p:spPr>
          <a:xfrm>
            <a:off x="785786" y="5500702"/>
            <a:ext cx="75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357158" y="4786322"/>
            <a:ext cx="82868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dirty="0" smtClean="0">
                <a:latin typeface="Times New Roman" pitchFamily="18" charset="0"/>
                <a:cs typeface="Times New Roman" pitchFamily="18" charset="0"/>
              </a:rPr>
              <a:t>1. Circulação oceânica esquematizada pela NASA. As setas claras indicam o movimento geral da água na superfície dos oceanos e as setas escuras mostram o movimento das águas profundas. Os números indicam: 1. A Corrente do Golfo que transporta calor das regiões tropicais para a Europa, ao norte. 2. A formação das águas profundas norte atlânticas que resulta do forte resfriamento da água no pólo norte. 3. A formação das águas profundas antárticas devido à produção de grandes blocos de gelo ao redor da Antártida.</a:t>
            </a:r>
          </a:p>
          <a:p>
            <a:pPr algn="just"/>
            <a:endParaRPr lang="pt-BR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214546" y="1785927"/>
            <a:ext cx="15001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Corrente do Golfo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5929322" y="2357430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Corrente de Kuroshio</a:t>
            </a:r>
            <a:endParaRPr lang="pt-BR" sz="1400" dirty="0">
              <a:solidFill>
                <a:schemeClr val="bg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3500430" y="2143116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chemeClr val="bg1"/>
                </a:solidFill>
              </a:rPr>
              <a:t>Corrente das Agulhas</a:t>
            </a:r>
            <a:endParaRPr lang="pt-BR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Águas profundas do Atlântico Norte fluem, junto ao fundo oceânico, para o sul;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Águas mais quentes superficiais deságuam nesta região, aquecendo-a;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Forte resfriamento da água no mar de Bering (Pacífico Norte);</a:t>
            </a:r>
          </a:p>
          <a:p>
            <a:pPr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Obs.: Estrutura do fundo oceânico do Pacífico é diferente do fundo oceânico do Atlântico Norte, impedindo assim a água 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profunda 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aí formada de entrar na circulação oceânica.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just"/>
            <a:r>
              <a:rPr lang="pt-BR" sz="2800" u="sng" dirty="0" smtClean="0">
                <a:latin typeface="Times New Roman" pitchFamily="18" charset="0"/>
                <a:cs typeface="Times New Roman" pitchFamily="18" charset="0"/>
              </a:rPr>
              <a:t>Antártica</a:t>
            </a: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Também há formação de água profunda devido à produção de gelo do mar;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O gelo contém pouco sal;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Quando se forma, a água que envolve o gelo torna-se mais salgada [mais densa];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Água mais densa desce até próximo ao continente Antártico </a:t>
            </a:r>
            <a:r>
              <a:rPr lang="pt-BR" sz="2800" dirty="0">
                <a:latin typeface="Times New Roman" pitchFamily="18" charset="0"/>
                <a:cs typeface="Times New Roman" pitchFamily="18" charset="0"/>
                <a:sym typeface="Wingdings"/>
              </a:rPr>
              <a:t></a:t>
            </a:r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 Água Antártica do Fundo;</a:t>
            </a:r>
          </a:p>
          <a:p>
            <a:pPr lvl="0" algn="just"/>
            <a:r>
              <a:rPr lang="pt-BR" sz="2800" dirty="0">
                <a:latin typeface="Times New Roman" pitchFamily="18" charset="0"/>
                <a:cs typeface="Times New Roman" pitchFamily="18" charset="0"/>
              </a:rPr>
              <a:t>No fundo, esta água estende-se e move-se ao redor da maior parte do fundo oceânico;</a:t>
            </a:r>
          </a:p>
          <a:p>
            <a:pPr algn="just"/>
            <a:endParaRPr lang="pt-BR" sz="2800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1025</Words>
  <Application>Microsoft Office PowerPoint</Application>
  <PresentationFormat>Apresentação na tela (4:3)</PresentationFormat>
  <Paragraphs>92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CORRENTES OCEÂNICAS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CORRENTES OCEÂNICAS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CORRENTES OCEÂNICAS</dc:title>
  <dc:creator>usuario</dc:creator>
  <cp:lastModifiedBy>Alexandre Souto Santiago</cp:lastModifiedBy>
  <cp:revision>24</cp:revision>
  <dcterms:created xsi:type="dcterms:W3CDTF">2010-05-10T19:33:29Z</dcterms:created>
  <dcterms:modified xsi:type="dcterms:W3CDTF">2012-04-29T23:28:42Z</dcterms:modified>
</cp:coreProperties>
</file>