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Default Extension="gif" ContentType="image/gif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57" r:id="rId3"/>
    <p:sldId id="258" r:id="rId4"/>
    <p:sldId id="260" r:id="rId5"/>
    <p:sldId id="259" r:id="rId6"/>
    <p:sldId id="261" r:id="rId7"/>
    <p:sldId id="270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4C850D-9BDB-42D9-8D0C-4BCE3459F241}" type="datetimeFigureOut">
              <a:rPr lang="pt-BR" smtClean="0"/>
              <a:pPr/>
              <a:t>29/04/2012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5CDE70-365A-48FF-89B1-A839CF53986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5CDE70-365A-48FF-89B1-A839CF53986A}" type="slidenum">
              <a:rPr lang="pt-BR" smtClean="0"/>
              <a:pPr/>
              <a:t>1</a:t>
            </a:fld>
            <a:endParaRPr lang="pt-B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5CDE70-365A-48FF-89B1-A839CF53986A}" type="slidenum">
              <a:rPr lang="pt-BR" smtClean="0"/>
              <a:pPr/>
              <a:t>10</a:t>
            </a:fld>
            <a:endParaRPr lang="pt-B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5CDE70-365A-48FF-89B1-A839CF53986A}" type="slidenum">
              <a:rPr lang="pt-BR" smtClean="0"/>
              <a:pPr/>
              <a:t>11</a:t>
            </a:fld>
            <a:endParaRPr lang="pt-B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5CDE70-365A-48FF-89B1-A839CF53986A}" type="slidenum">
              <a:rPr lang="pt-BR" smtClean="0"/>
              <a:pPr/>
              <a:t>12</a:t>
            </a:fld>
            <a:endParaRPr lang="pt-BR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5CDE70-365A-48FF-89B1-A839CF53986A}" type="slidenum">
              <a:rPr lang="pt-BR" smtClean="0"/>
              <a:pPr/>
              <a:t>13</a:t>
            </a:fld>
            <a:endParaRPr lang="pt-BR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5CDE70-365A-48FF-89B1-A839CF53986A}" type="slidenum">
              <a:rPr lang="pt-BR" smtClean="0"/>
              <a:pPr/>
              <a:t>14</a:t>
            </a:fld>
            <a:endParaRPr lang="pt-BR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5CDE70-365A-48FF-89B1-A839CF53986A}" type="slidenum">
              <a:rPr lang="pt-BR" smtClean="0"/>
              <a:pPr/>
              <a:t>15</a:t>
            </a:fld>
            <a:endParaRPr lang="pt-BR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5CDE70-365A-48FF-89B1-A839CF53986A}" type="slidenum">
              <a:rPr lang="pt-BR" smtClean="0"/>
              <a:pPr/>
              <a:t>16</a:t>
            </a:fld>
            <a:endParaRPr lang="pt-BR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5CDE70-365A-48FF-89B1-A839CF53986A}" type="slidenum">
              <a:rPr lang="pt-BR" smtClean="0"/>
              <a:pPr/>
              <a:t>17</a:t>
            </a:fld>
            <a:endParaRPr lang="pt-BR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5CDE70-365A-48FF-89B1-A839CF53986A}" type="slidenum">
              <a:rPr lang="pt-BR" smtClean="0"/>
              <a:pPr/>
              <a:t>18</a:t>
            </a:fld>
            <a:endParaRPr lang="pt-B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5CDE70-365A-48FF-89B1-A839CF53986A}" type="slidenum">
              <a:rPr lang="pt-BR" smtClean="0"/>
              <a:pPr/>
              <a:t>2</a:t>
            </a:fld>
            <a:endParaRPr lang="pt-B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5CDE70-365A-48FF-89B1-A839CF53986A}" type="slidenum">
              <a:rPr lang="pt-BR" smtClean="0"/>
              <a:pPr/>
              <a:t>3</a:t>
            </a:fld>
            <a:endParaRPr lang="pt-B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5CDE70-365A-48FF-89B1-A839CF53986A}" type="slidenum">
              <a:rPr lang="pt-BR" smtClean="0"/>
              <a:pPr/>
              <a:t>4</a:t>
            </a:fld>
            <a:endParaRPr lang="pt-B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5CDE70-365A-48FF-89B1-A839CF53986A}" type="slidenum">
              <a:rPr lang="pt-BR" smtClean="0"/>
              <a:pPr/>
              <a:t>5</a:t>
            </a:fld>
            <a:endParaRPr lang="pt-B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5CDE70-365A-48FF-89B1-A839CF53986A}" type="slidenum">
              <a:rPr lang="pt-BR" smtClean="0"/>
              <a:pPr/>
              <a:t>6</a:t>
            </a:fld>
            <a:endParaRPr lang="pt-B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5CDE70-365A-48FF-89B1-A839CF53986A}" type="slidenum">
              <a:rPr lang="pt-BR" smtClean="0"/>
              <a:pPr/>
              <a:t>7</a:t>
            </a:fld>
            <a:endParaRPr lang="pt-B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5CDE70-365A-48FF-89B1-A839CF53986A}" type="slidenum">
              <a:rPr lang="pt-BR" smtClean="0"/>
              <a:pPr/>
              <a:t>8</a:t>
            </a:fld>
            <a:endParaRPr lang="pt-B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5CDE70-365A-48FF-89B1-A839CF53986A}" type="slidenum">
              <a:rPr lang="pt-BR" smtClean="0"/>
              <a:pPr/>
              <a:t>9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5D938-BBC7-4A3A-A963-9D2D85434612}" type="datetimeFigureOut">
              <a:rPr lang="pt-BR" smtClean="0"/>
              <a:pPr/>
              <a:t>29/04/2012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263DE-6374-4522-8C9A-AEC6EF91A63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5D938-BBC7-4A3A-A963-9D2D85434612}" type="datetimeFigureOut">
              <a:rPr lang="pt-BR" smtClean="0"/>
              <a:pPr/>
              <a:t>29/04/2012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263DE-6374-4522-8C9A-AEC6EF91A63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5D938-BBC7-4A3A-A963-9D2D85434612}" type="datetimeFigureOut">
              <a:rPr lang="pt-BR" smtClean="0"/>
              <a:pPr/>
              <a:t>29/04/2012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263DE-6374-4522-8C9A-AEC6EF91A63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5D938-BBC7-4A3A-A963-9D2D85434612}" type="datetimeFigureOut">
              <a:rPr lang="pt-BR" smtClean="0"/>
              <a:pPr/>
              <a:t>29/04/2012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263DE-6374-4522-8C9A-AEC6EF91A63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5D938-BBC7-4A3A-A963-9D2D85434612}" type="datetimeFigureOut">
              <a:rPr lang="pt-BR" smtClean="0"/>
              <a:pPr/>
              <a:t>29/04/2012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263DE-6374-4522-8C9A-AEC6EF91A63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5D938-BBC7-4A3A-A963-9D2D85434612}" type="datetimeFigureOut">
              <a:rPr lang="pt-BR" smtClean="0"/>
              <a:pPr/>
              <a:t>29/04/2012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263DE-6374-4522-8C9A-AEC6EF91A63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5D938-BBC7-4A3A-A963-9D2D85434612}" type="datetimeFigureOut">
              <a:rPr lang="pt-BR" smtClean="0"/>
              <a:pPr/>
              <a:t>29/04/2012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263DE-6374-4522-8C9A-AEC6EF91A63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5D938-BBC7-4A3A-A963-9D2D85434612}" type="datetimeFigureOut">
              <a:rPr lang="pt-BR" smtClean="0"/>
              <a:pPr/>
              <a:t>29/04/2012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263DE-6374-4522-8C9A-AEC6EF91A63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5D938-BBC7-4A3A-A963-9D2D85434612}" type="datetimeFigureOut">
              <a:rPr lang="pt-BR" smtClean="0"/>
              <a:pPr/>
              <a:t>29/04/2012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263DE-6374-4522-8C9A-AEC6EF91A63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5D938-BBC7-4A3A-A963-9D2D85434612}" type="datetimeFigureOut">
              <a:rPr lang="pt-BR" smtClean="0"/>
              <a:pPr/>
              <a:t>29/04/2012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263DE-6374-4522-8C9A-AEC6EF91A63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5D938-BBC7-4A3A-A963-9D2D85434612}" type="datetimeFigureOut">
              <a:rPr lang="pt-BR" smtClean="0"/>
              <a:pPr/>
              <a:t>29/04/2012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263DE-6374-4522-8C9A-AEC6EF91A63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45D938-BBC7-4A3A-A963-9D2D85434612}" type="datetimeFigureOut">
              <a:rPr lang="pt-BR" smtClean="0"/>
              <a:pPr/>
              <a:t>29/04/2012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2263DE-6374-4522-8C9A-AEC6EF91A63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14348" y="1500174"/>
            <a:ext cx="7772400" cy="1470025"/>
          </a:xfrm>
        </p:spPr>
        <p:txBody>
          <a:bodyPr/>
          <a:lstStyle/>
          <a:p>
            <a:r>
              <a:rPr lang="pt-BR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CORRENTES OCEÂNICAS</a:t>
            </a:r>
            <a:endParaRPr lang="pt-BR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pt-BR" sz="2800" dirty="0" smtClean="0">
                <a:solidFill>
                  <a:schemeClr val="accent5">
                    <a:lumMod val="50000"/>
                  </a:schemeClr>
                </a:solidFill>
              </a:rPr>
              <a:t>CIRCULAÇÃO TERMOHALINA</a:t>
            </a:r>
            <a:endParaRPr lang="pt-BR" sz="2800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ço Reservado para Conteúdo 3" descr="relevo do fundo oceanico global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857224" y="214290"/>
            <a:ext cx="7334423" cy="4906050"/>
          </a:xfrm>
        </p:spPr>
      </p:pic>
      <p:sp>
        <p:nvSpPr>
          <p:cNvPr id="5" name="CaixaDeTexto 4"/>
          <p:cNvSpPr txBox="1"/>
          <p:nvPr/>
        </p:nvSpPr>
        <p:spPr>
          <a:xfrm>
            <a:off x="428596" y="5286389"/>
            <a:ext cx="821537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600" b="1" dirty="0" smtClean="0">
                <a:latin typeface="Times New Roman" pitchFamily="18" charset="0"/>
                <a:cs typeface="Times New Roman" pitchFamily="18" charset="0"/>
              </a:rPr>
              <a:t>Imagem mostrando o relevo da superfície terrestre (incluindo os oceanos). As cores claras ao nível dos oceanos indicam as cadeias montanhosas. A mistura de água nestas zonas obriga as águas profundas a subir à superfície.   Fonte: NOAA.</a:t>
            </a:r>
          </a:p>
          <a:p>
            <a:pPr algn="just"/>
            <a:endParaRPr lang="pt-BR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>
            <a:normAutofit/>
          </a:bodyPr>
          <a:lstStyle/>
          <a:p>
            <a:pPr algn="just"/>
            <a:r>
              <a:rPr lang="pt-BR" sz="2400" b="1" dirty="0">
                <a:latin typeface="Times New Roman" pitchFamily="18" charset="0"/>
                <a:cs typeface="Times New Roman" pitchFamily="18" charset="0"/>
              </a:rPr>
              <a:t>Circulação induzida pelo vento</a:t>
            </a:r>
            <a:endParaRPr lang="pt-BR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pt-BR" sz="2400" b="1" dirty="0">
                <a:latin typeface="Times New Roman" pitchFamily="18" charset="0"/>
                <a:cs typeface="Times New Roman" pitchFamily="18" charset="0"/>
              </a:rPr>
              <a:t>A Corrente do Golfo</a:t>
            </a:r>
            <a:endParaRPr lang="pt-BR" sz="2400" dirty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pt-BR" sz="2400" dirty="0">
                <a:latin typeface="Times New Roman" pitchFamily="18" charset="0"/>
                <a:cs typeface="Times New Roman" pitchFamily="18" charset="0"/>
              </a:rPr>
              <a:t>Corrente do Golfo: uma das mais importantes correntes provocadas pelo vento;</a:t>
            </a:r>
          </a:p>
          <a:p>
            <a:pPr lvl="0" algn="just"/>
            <a:r>
              <a:rPr lang="pt-BR" sz="2400" dirty="0">
                <a:latin typeface="Times New Roman" pitchFamily="18" charset="0"/>
                <a:cs typeface="Times New Roman" pitchFamily="18" charset="0"/>
              </a:rPr>
              <a:t>Transporta água tropical quente do mar das Caraíbas (Antilhas) e do Golfo do México para a Europa pelo Atlântico Norte;</a:t>
            </a:r>
          </a:p>
          <a:p>
            <a:pPr lvl="0" algn="just"/>
            <a:r>
              <a:rPr lang="pt-BR" sz="2400" dirty="0">
                <a:latin typeface="Times New Roman" pitchFamily="18" charset="0"/>
                <a:cs typeface="Times New Roman" pitchFamily="18" charset="0"/>
              </a:rPr>
              <a:t>Temperatura da água aquece o ar acima;</a:t>
            </a:r>
          </a:p>
          <a:p>
            <a:pPr lvl="0" algn="just"/>
            <a:r>
              <a:rPr lang="pt-BR" sz="2400" dirty="0">
                <a:latin typeface="Times New Roman" pitchFamily="18" charset="0"/>
                <a:cs typeface="Times New Roman" pitchFamily="18" charset="0"/>
              </a:rPr>
              <a:t>Movimento ascendente do ar </a:t>
            </a:r>
            <a:r>
              <a:rPr lang="pt-BR" sz="2400" dirty="0">
                <a:latin typeface="Times New Roman" pitchFamily="18" charset="0"/>
                <a:cs typeface="Times New Roman" pitchFamily="18" charset="0"/>
                <a:sym typeface="Wingdings"/>
              </a:rPr>
              <a:t></a:t>
            </a:r>
            <a:r>
              <a:rPr lang="pt-BR" sz="2400" dirty="0">
                <a:latin typeface="Times New Roman" pitchFamily="18" charset="0"/>
                <a:cs typeface="Times New Roman" pitchFamily="18" charset="0"/>
              </a:rPr>
              <a:t> transporte de calor para o norte;</a:t>
            </a:r>
          </a:p>
          <a:p>
            <a:pPr lvl="0" algn="just"/>
            <a:r>
              <a:rPr lang="pt-BR" sz="2400" dirty="0">
                <a:latin typeface="Times New Roman" pitchFamily="18" charset="0"/>
                <a:cs typeface="Times New Roman" pitchFamily="18" charset="0"/>
              </a:rPr>
              <a:t>Norte da Europa é mais quente que localidades de mesmas </a:t>
            </a:r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latitudes </a:t>
            </a:r>
            <a:r>
              <a:rPr lang="pt-BR" sz="2400" dirty="0">
                <a:latin typeface="Times New Roman" pitchFamily="18" charset="0"/>
                <a:cs typeface="Times New Roman" pitchFamily="18" charset="0"/>
              </a:rPr>
              <a:t>na América do Norte ou no lado do Pacífico.</a:t>
            </a:r>
          </a:p>
          <a:p>
            <a:pPr algn="just"/>
            <a:endParaRPr lang="pt-BR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ço Reservado para Conteúdo 3" descr="corrente quente do Golfo e costa dos EUA.gif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500034" y="571479"/>
            <a:ext cx="8143932" cy="4625139"/>
          </a:xfrm>
        </p:spPr>
      </p:pic>
      <p:sp>
        <p:nvSpPr>
          <p:cNvPr id="5" name="CaixaDeTexto 4"/>
          <p:cNvSpPr txBox="1"/>
          <p:nvPr/>
        </p:nvSpPr>
        <p:spPr>
          <a:xfrm>
            <a:off x="571472" y="5500702"/>
            <a:ext cx="8001056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400" b="1" dirty="0">
                <a:latin typeface="Times New Roman" pitchFamily="18" charset="0"/>
                <a:cs typeface="Times New Roman" pitchFamily="18" charset="0"/>
              </a:rPr>
              <a:t>Esta imagem mostra, claramente, as águas quentes da Corrente do Golfo (vermelho) que viajam no Atlântico Norte. Vê-se, a costa norte americana acima no canto esquerdo. Esta imagem foi recebida pelo sensor MODIS (</a:t>
            </a:r>
            <a:r>
              <a:rPr lang="pt-BR" sz="1400" b="1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pt-BR" sz="1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1400" b="1" dirty="0" err="1">
                <a:latin typeface="Times New Roman" pitchFamily="18" charset="0"/>
                <a:cs typeface="Times New Roman" pitchFamily="18" charset="0"/>
              </a:rPr>
              <a:t>Moderate</a:t>
            </a:r>
            <a:r>
              <a:rPr lang="pt-BR" sz="1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1400" b="1" dirty="0" err="1">
                <a:latin typeface="Times New Roman" pitchFamily="18" charset="0"/>
                <a:cs typeface="Times New Roman" pitchFamily="18" charset="0"/>
              </a:rPr>
              <a:t>Resolution</a:t>
            </a:r>
            <a:r>
              <a:rPr lang="pt-BR" sz="1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1400" b="1" dirty="0" err="1">
                <a:latin typeface="Times New Roman" pitchFamily="18" charset="0"/>
                <a:cs typeface="Times New Roman" pitchFamily="18" charset="0"/>
              </a:rPr>
              <a:t>Imaging</a:t>
            </a:r>
            <a:r>
              <a:rPr lang="pt-BR" sz="1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1400" b="1" dirty="0" err="1">
                <a:latin typeface="Times New Roman" pitchFamily="18" charset="0"/>
                <a:cs typeface="Times New Roman" pitchFamily="18" charset="0"/>
              </a:rPr>
              <a:t>Spectroradiometer</a:t>
            </a:r>
            <a:r>
              <a:rPr lang="pt-BR" sz="1400" b="1" dirty="0">
                <a:latin typeface="Times New Roman" pitchFamily="18" charset="0"/>
                <a:cs typeface="Times New Roman" pitchFamily="18" charset="0"/>
              </a:rPr>
              <a:t>) embarcado à bordo dos satélites Terra e </a:t>
            </a:r>
            <a:r>
              <a:rPr lang="pt-BR" sz="1400" b="1" dirty="0" err="1">
                <a:latin typeface="Times New Roman" pitchFamily="18" charset="0"/>
                <a:cs typeface="Times New Roman" pitchFamily="18" charset="0"/>
              </a:rPr>
              <a:t>Aqua</a:t>
            </a:r>
            <a:r>
              <a:rPr lang="pt-BR" sz="1400" b="1" dirty="0">
                <a:latin typeface="Times New Roman" pitchFamily="18" charset="0"/>
                <a:cs typeface="Times New Roman" pitchFamily="18" charset="0"/>
              </a:rPr>
              <a:t> da NASA.</a:t>
            </a:r>
            <a:endParaRPr lang="pt-BR" sz="1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pt-BR" sz="1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>
            <a:normAutofit/>
          </a:bodyPr>
          <a:lstStyle/>
          <a:p>
            <a:pPr lvl="0" algn="just"/>
            <a:r>
              <a:rPr lang="pt-BR" sz="2800" dirty="0">
                <a:latin typeface="Times New Roman" pitchFamily="18" charset="0"/>
                <a:cs typeface="Times New Roman" pitchFamily="18" charset="0"/>
              </a:rPr>
              <a:t>A Corrente do Golfo é uma "Corrente Profunda do Bordo Ocidental" = a corrente que flui ao longo da costa oeste de uma grande bacia oceânica;</a:t>
            </a:r>
          </a:p>
          <a:p>
            <a:pPr lvl="0" algn="just"/>
            <a:r>
              <a:rPr lang="pt-BR" sz="2800" dirty="0">
                <a:latin typeface="Times New Roman" pitchFamily="18" charset="0"/>
                <a:cs typeface="Times New Roman" pitchFamily="18" charset="0"/>
              </a:rPr>
              <a:t>Corrente correspondente no Oceano Pacífico: Corrente de Kuroshio (ou Corrente do Japão);</a:t>
            </a:r>
          </a:p>
          <a:p>
            <a:pPr lvl="0" algn="just"/>
            <a:r>
              <a:rPr lang="pt-BR" sz="2800" dirty="0">
                <a:latin typeface="Times New Roman" pitchFamily="18" charset="0"/>
                <a:cs typeface="Times New Roman" pitchFamily="18" charset="0"/>
              </a:rPr>
              <a:t>Corrente correspondente no Oceano Índico: Corrente das Agulhas.</a:t>
            </a:r>
          </a:p>
          <a:p>
            <a:pPr lvl="0" algn="just"/>
            <a:r>
              <a:rPr lang="pt-BR" sz="2800" dirty="0">
                <a:latin typeface="Times New Roman" pitchFamily="18" charset="0"/>
                <a:cs typeface="Times New Roman" pitchFamily="18" charset="0"/>
              </a:rPr>
              <a:t>Estas correntes do bordo ocidental resultam das interações entre a forma da bacia oceânica, a direção do vento e a rotação da Terra. </a:t>
            </a:r>
          </a:p>
          <a:p>
            <a:pPr algn="just"/>
            <a:endParaRPr lang="pt-BR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85720" y="500042"/>
            <a:ext cx="8401080" cy="5626121"/>
          </a:xfrm>
        </p:spPr>
        <p:txBody>
          <a:bodyPr>
            <a:normAutofit/>
          </a:bodyPr>
          <a:lstStyle/>
          <a:p>
            <a:pPr lvl="0" algn="just"/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As três correntes movimentam-se com velocidade relativamente elevada:</a:t>
            </a:r>
          </a:p>
          <a:p>
            <a:pPr lvl="0" algn="just"/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A Corrente do Golfo tem velocidade média de 1 m s</a:t>
            </a:r>
            <a:r>
              <a:rPr lang="pt-BR" sz="2800" baseline="30000" dirty="0" smtClean="0">
                <a:latin typeface="Times New Roman" pitchFamily="18" charset="0"/>
                <a:cs typeface="Times New Roman" pitchFamily="18" charset="0"/>
              </a:rPr>
              <a:t>-1</a:t>
            </a:r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, ou seja, 3,6 km h</a:t>
            </a:r>
            <a:r>
              <a:rPr lang="pt-BR" sz="2800" baseline="30000" dirty="0" smtClean="0">
                <a:latin typeface="Times New Roman" pitchFamily="18" charset="0"/>
                <a:cs typeface="Times New Roman" pitchFamily="18" charset="0"/>
              </a:rPr>
              <a:t>-1</a:t>
            </a:r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0" algn="just"/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São bastante estreitas: entre 100 a 200 km de largura;</a:t>
            </a:r>
          </a:p>
          <a:p>
            <a:pPr lvl="0" algn="just"/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Influenciam  muito o clima da região correspondente.</a:t>
            </a:r>
          </a:p>
          <a:p>
            <a:pPr lvl="0" algn="just"/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Existem, também, correntes do bordo oriental transportadoras de águas frias da superfície dos pólos para o equador. Estas correntes são, geralmente, mais fracas que as suas homólogas de oeste.</a:t>
            </a:r>
          </a:p>
          <a:p>
            <a:pPr algn="just"/>
            <a:endParaRPr lang="pt-BR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>
            <a:normAutofit/>
          </a:bodyPr>
          <a:lstStyle/>
          <a:p>
            <a:r>
              <a:rPr lang="pt-BR" sz="3200" dirty="0" smtClean="0">
                <a:latin typeface="Times New Roman" pitchFamily="18" charset="0"/>
                <a:cs typeface="Times New Roman" pitchFamily="18" charset="0"/>
              </a:rPr>
              <a:t>CORRENTES OCEÂNICAS</a:t>
            </a:r>
            <a:endParaRPr lang="pt-BR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911741"/>
          </a:xfrm>
        </p:spPr>
        <p:txBody>
          <a:bodyPr>
            <a:normAutofit/>
          </a:bodyPr>
          <a:lstStyle/>
          <a:p>
            <a:pPr algn="just"/>
            <a:r>
              <a:rPr lang="pt-BR" sz="2600" b="1" dirty="0" smtClean="0">
                <a:latin typeface="Times New Roman" pitchFamily="18" charset="0"/>
                <a:cs typeface="Times New Roman" pitchFamily="18" charset="0"/>
              </a:rPr>
              <a:t>correntes oceânicas</a:t>
            </a:r>
            <a:r>
              <a:rPr lang="pt-BR" sz="2600" dirty="0" smtClean="0">
                <a:latin typeface="Times New Roman" pitchFamily="18" charset="0"/>
                <a:cs typeface="Times New Roman" pitchFamily="18" charset="0"/>
              </a:rPr>
              <a:t> ou </a:t>
            </a:r>
            <a:r>
              <a:rPr lang="pt-BR" sz="2600" b="1" dirty="0" smtClean="0">
                <a:latin typeface="Times New Roman" pitchFamily="18" charset="0"/>
                <a:cs typeface="Times New Roman" pitchFamily="18" charset="0"/>
              </a:rPr>
              <a:t>correntes marítimas</a:t>
            </a:r>
            <a:r>
              <a:rPr lang="pt-BR" sz="2600" dirty="0" smtClean="0">
                <a:latin typeface="Times New Roman" pitchFamily="18" charset="0"/>
                <a:cs typeface="Times New Roman" pitchFamily="18" charset="0"/>
              </a:rPr>
              <a:t> : fluxo das águas dos oceanos, ordenadas ou não, decorrentes :</a:t>
            </a:r>
          </a:p>
          <a:p>
            <a:pPr algn="just"/>
            <a:r>
              <a:rPr lang="pt-BR" sz="2600" dirty="0" smtClean="0">
                <a:latin typeface="Times New Roman" pitchFamily="18" charset="0"/>
                <a:cs typeface="Times New Roman" pitchFamily="18" charset="0"/>
              </a:rPr>
              <a:t>Da Inércia da Rotação da Terra;</a:t>
            </a:r>
          </a:p>
          <a:p>
            <a:pPr algn="just"/>
            <a:r>
              <a:rPr lang="pt-BR" sz="2600" dirty="0" smtClean="0">
                <a:latin typeface="Times New Roman" pitchFamily="18" charset="0"/>
                <a:cs typeface="Times New Roman" pitchFamily="18" charset="0"/>
              </a:rPr>
              <a:t>Dos Ventos e;</a:t>
            </a:r>
          </a:p>
          <a:p>
            <a:pPr algn="just"/>
            <a:r>
              <a:rPr lang="pt-BR" sz="2600" dirty="0" smtClean="0">
                <a:latin typeface="Times New Roman" pitchFamily="18" charset="0"/>
                <a:cs typeface="Times New Roman" pitchFamily="18" charset="0"/>
              </a:rPr>
              <a:t>Da Diferença de Densidade.</a:t>
            </a:r>
          </a:p>
          <a:p>
            <a:pPr algn="just"/>
            <a:r>
              <a:rPr lang="pt-BR" sz="2600" dirty="0" smtClean="0">
                <a:latin typeface="Times New Roman" pitchFamily="18" charset="0"/>
                <a:cs typeface="Times New Roman" pitchFamily="18" charset="0"/>
              </a:rPr>
              <a:t>Suas movimentações não são retilíneas por haver continentes e ilhas ao longo da sua movimentação, portanto, correm com grande variabilidade. </a:t>
            </a:r>
          </a:p>
          <a:p>
            <a:pPr algn="just"/>
            <a:r>
              <a:rPr lang="pt-BR" sz="2600" dirty="0" smtClean="0">
                <a:latin typeface="Times New Roman" pitchFamily="18" charset="0"/>
                <a:cs typeface="Times New Roman" pitchFamily="18" charset="0"/>
              </a:rPr>
              <a:t>Influenciam na pesca, na vida marinha e no clima.</a:t>
            </a:r>
            <a:endParaRPr lang="pt-BR" sz="2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/>
          <a:lstStyle/>
          <a:p>
            <a:pPr algn="just"/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A costa sul do Brasil é, durante certa parte do ano, banhada por uma terceira corrente marinha a </a:t>
            </a:r>
            <a:r>
              <a:rPr lang="pt-BR" i="1" dirty="0" smtClean="0">
                <a:latin typeface="Times New Roman" pitchFamily="18" charset="0"/>
                <a:cs typeface="Times New Roman" pitchFamily="18" charset="0"/>
              </a:rPr>
              <a:t>Corrente das Malvinas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, proveniente da região do círculo polar antártico que traz águas frias das áreas da região mais austral do Atlântico Sul, onde chega a ter contato com a Corrente Circumpolar Antártica.</a:t>
            </a:r>
            <a:endParaRPr lang="pt-BR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/>
          <a:lstStyle/>
          <a:p>
            <a:pPr algn="just"/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As correntes marítimas se dividem em correntes frias e correntes quentes:</a:t>
            </a:r>
          </a:p>
          <a:p>
            <a:pPr lvl="1" algn="just"/>
            <a:r>
              <a:rPr lang="pt-BR" u="sng" dirty="0" smtClean="0">
                <a:latin typeface="Times New Roman" pitchFamily="18" charset="0"/>
                <a:cs typeface="Times New Roman" pitchFamily="18" charset="0"/>
              </a:rPr>
              <a:t>Correntes quentes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: formam-se na zona intertropical, próxima à Linha do Equador, e movimentam-se em direção às zonas polares.</a:t>
            </a:r>
          </a:p>
          <a:p>
            <a:pPr lvl="1" algn="just">
              <a:buNone/>
            </a:pPr>
            <a:endParaRPr lang="pt-BR" dirty="0" smtClean="0">
              <a:latin typeface="Times New Roman" pitchFamily="18" charset="0"/>
              <a:cs typeface="Times New Roman" pitchFamily="18" charset="0"/>
            </a:endParaRPr>
          </a:p>
          <a:p>
            <a:pPr lvl="1" algn="just"/>
            <a:r>
              <a:rPr lang="pt-BR" u="sng" dirty="0" smtClean="0">
                <a:latin typeface="Times New Roman" pitchFamily="18" charset="0"/>
                <a:cs typeface="Times New Roman" pitchFamily="18" charset="0"/>
              </a:rPr>
              <a:t>Correntes frias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: formam-se nas zonas polares e movimentam-se em direção à região equatorial.</a:t>
            </a:r>
          </a:p>
          <a:p>
            <a:pPr algn="just"/>
            <a:endParaRPr lang="pt-BR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txBody>
          <a:bodyPr>
            <a:normAutofit/>
          </a:bodyPr>
          <a:lstStyle/>
          <a:p>
            <a:pPr algn="just"/>
            <a:r>
              <a:rPr lang="pt-BR" sz="2800" u="sng" dirty="0" smtClean="0">
                <a:latin typeface="Times New Roman" pitchFamily="18" charset="0"/>
                <a:cs typeface="Times New Roman" pitchFamily="18" charset="0"/>
              </a:rPr>
              <a:t>Principais Correntes Oceânicas:</a:t>
            </a:r>
            <a:endParaRPr lang="pt-BR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1-</a:t>
            </a:r>
            <a:r>
              <a:rPr lang="pt-BR" sz="2800" u="sng" dirty="0" smtClean="0">
                <a:latin typeface="Times New Roman" pitchFamily="18" charset="0"/>
                <a:cs typeface="Times New Roman" pitchFamily="18" charset="0"/>
              </a:rPr>
              <a:t>Corrente do Golfo</a:t>
            </a:r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: ou </a:t>
            </a:r>
            <a:r>
              <a:rPr lang="pt-BR" sz="2800" i="1" dirty="0" err="1" smtClean="0">
                <a:latin typeface="Times New Roman" pitchFamily="18" charset="0"/>
                <a:cs typeface="Times New Roman" pitchFamily="18" charset="0"/>
              </a:rPr>
              <a:t>Gulf</a:t>
            </a:r>
            <a:r>
              <a:rPr lang="pt-BR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2800" i="1" dirty="0" err="1" smtClean="0">
                <a:latin typeface="Times New Roman" pitchFamily="18" charset="0"/>
                <a:cs typeface="Times New Roman" pitchFamily="18" charset="0"/>
              </a:rPr>
              <a:t>Stream</a:t>
            </a:r>
            <a:endParaRPr lang="pt-BR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Corrente marítima potente, rápida e quente do Oceano Atlântico;</a:t>
            </a:r>
          </a:p>
          <a:p>
            <a:pPr algn="just"/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 Origina-se no Golfo do México, escapa pelo estreito da Flórida e segue a costa leste dos EUA chegando até à Europa;</a:t>
            </a:r>
          </a:p>
          <a:p>
            <a:pPr algn="just"/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Torna os países do oeste europeu mais quentes do que eles seriam sem essa corrente.</a:t>
            </a:r>
            <a:endParaRPr lang="pt-BR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>
            <a:normAutofit/>
          </a:bodyPr>
          <a:lstStyle/>
          <a:p>
            <a:pPr algn="just"/>
            <a:r>
              <a:rPr lang="pt-BR" sz="2800" u="sng" dirty="0" smtClean="0">
                <a:latin typeface="Times New Roman" pitchFamily="18" charset="0"/>
                <a:cs typeface="Times New Roman" pitchFamily="18" charset="0"/>
              </a:rPr>
              <a:t>Definição</a:t>
            </a:r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r>
              <a:rPr lang="pt-BR" sz="2800" dirty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pt-BR" sz="2800" b="1" dirty="0">
                <a:latin typeface="Times New Roman" pitchFamily="18" charset="0"/>
                <a:cs typeface="Times New Roman" pitchFamily="18" charset="0"/>
              </a:rPr>
              <a:t>circulação </a:t>
            </a:r>
            <a:r>
              <a:rPr lang="pt-BR" sz="2800" b="1" dirty="0" smtClean="0">
                <a:latin typeface="Times New Roman" pitchFamily="18" charset="0"/>
                <a:cs typeface="Times New Roman" pitchFamily="18" charset="0"/>
              </a:rPr>
              <a:t>termohalina</a:t>
            </a:r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2800" dirty="0">
                <a:latin typeface="Times New Roman" pitchFamily="18" charset="0"/>
                <a:cs typeface="Times New Roman" pitchFamily="18" charset="0"/>
              </a:rPr>
              <a:t>ou </a:t>
            </a:r>
            <a:r>
              <a:rPr lang="pt-BR" sz="2800" b="1" dirty="0">
                <a:latin typeface="Times New Roman" pitchFamily="18" charset="0"/>
                <a:cs typeface="Times New Roman" pitchFamily="18" charset="0"/>
              </a:rPr>
              <a:t>termosalina</a:t>
            </a:r>
            <a:r>
              <a:rPr lang="pt-BR" sz="2800" dirty="0">
                <a:latin typeface="Times New Roman" pitchFamily="18" charset="0"/>
                <a:cs typeface="Times New Roman" pitchFamily="18" charset="0"/>
              </a:rPr>
              <a:t>: é a circulação oceânica global movida pelas diferenças de densidade das águas dos oceanos por causa das diferenças de temperatura e salinidade na água oceânica superficial</a:t>
            </a:r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pt-BR" sz="2800" dirty="0">
                <a:latin typeface="Times New Roman" pitchFamily="18" charset="0"/>
                <a:cs typeface="Times New Roman" pitchFamily="18" charset="0"/>
              </a:rPr>
              <a:t>O aumento de densidade pode ser devido ao:</a:t>
            </a:r>
          </a:p>
          <a:p>
            <a:pPr lvl="0" algn="just"/>
            <a:r>
              <a:rPr lang="pt-BR" sz="2800" dirty="0">
                <a:latin typeface="Times New Roman" pitchFamily="18" charset="0"/>
                <a:cs typeface="Times New Roman" pitchFamily="18" charset="0"/>
              </a:rPr>
              <a:t>arrefecimento </a:t>
            </a:r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(resfriamento) da </a:t>
            </a:r>
            <a:r>
              <a:rPr lang="pt-BR" sz="2800" dirty="0">
                <a:latin typeface="Times New Roman" pitchFamily="18" charset="0"/>
                <a:cs typeface="Times New Roman" pitchFamily="18" charset="0"/>
              </a:rPr>
              <a:t>água, </a:t>
            </a:r>
          </a:p>
          <a:p>
            <a:pPr lvl="0" algn="just"/>
            <a:r>
              <a:rPr lang="pt-BR" sz="2800" dirty="0">
                <a:latin typeface="Times New Roman" pitchFamily="18" charset="0"/>
                <a:cs typeface="Times New Roman" pitchFamily="18" charset="0"/>
              </a:rPr>
              <a:t>ao excesso de evaporação sobre a precipitação;</a:t>
            </a:r>
          </a:p>
          <a:p>
            <a:pPr lvl="0" algn="just"/>
            <a:r>
              <a:rPr lang="pt-BR" sz="2800" dirty="0">
                <a:latin typeface="Times New Roman" pitchFamily="18" charset="0"/>
                <a:cs typeface="Times New Roman" pitchFamily="18" charset="0"/>
              </a:rPr>
              <a:t>à formação de gelo e consequente aumento de salinidade das águas vizinhas.</a:t>
            </a:r>
          </a:p>
          <a:p>
            <a:pPr algn="just"/>
            <a:endParaRPr lang="pt-BR" sz="28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pt-BR" sz="2800" u="sng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>
            <a:normAutofit/>
          </a:bodyPr>
          <a:lstStyle/>
          <a:p>
            <a:pPr algn="just"/>
            <a:r>
              <a:rPr lang="pt-BR" sz="2800" u="sng" dirty="0" smtClean="0">
                <a:latin typeface="Times New Roman" pitchFamily="18" charset="0"/>
                <a:cs typeface="Times New Roman" pitchFamily="18" charset="0"/>
              </a:rPr>
              <a:t>Mecanismo</a:t>
            </a:r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r>
              <a:rPr lang="pt-BR" sz="2800" u="sng" dirty="0" smtClean="0">
                <a:latin typeface="Times New Roman" pitchFamily="18" charset="0"/>
                <a:cs typeface="Times New Roman" pitchFamily="18" charset="0"/>
              </a:rPr>
              <a:t>Hemisfério Norte</a:t>
            </a:r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pt-BR" sz="2800" u="sng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pt-BR" sz="2800" dirty="0">
                <a:latin typeface="Times New Roman" pitchFamily="18" charset="0"/>
                <a:cs typeface="Times New Roman" pitchFamily="18" charset="0"/>
              </a:rPr>
              <a:t>Aumento da densidade da água superficial;</a:t>
            </a:r>
          </a:p>
          <a:p>
            <a:pPr lvl="0" algn="just"/>
            <a:r>
              <a:rPr lang="pt-BR" sz="2800" dirty="0">
                <a:latin typeface="Times New Roman" pitchFamily="18" charset="0"/>
                <a:cs typeface="Times New Roman" pitchFamily="18" charset="0"/>
              </a:rPr>
              <a:t>Água superficial, mais densa, afunda;</a:t>
            </a:r>
          </a:p>
          <a:p>
            <a:pPr lvl="0" algn="just"/>
            <a:r>
              <a:rPr lang="pt-BR" sz="2800" dirty="0">
                <a:latin typeface="Times New Roman" pitchFamily="18" charset="0"/>
                <a:cs typeface="Times New Roman" pitchFamily="18" charset="0"/>
              </a:rPr>
              <a:t>Deslocamento da água do fundo;</a:t>
            </a:r>
          </a:p>
          <a:p>
            <a:pPr lvl="0" algn="just"/>
            <a:r>
              <a:rPr lang="pt-BR" sz="2800" dirty="0">
                <a:latin typeface="Times New Roman" pitchFamily="18" charset="0"/>
                <a:cs typeface="Times New Roman" pitchFamily="18" charset="0"/>
              </a:rPr>
              <a:t>Inicia-se a circulação termohalina;</a:t>
            </a:r>
          </a:p>
          <a:p>
            <a:pPr lvl="0" algn="just"/>
            <a:r>
              <a:rPr lang="pt-BR" sz="2800" dirty="0">
                <a:latin typeface="Times New Roman" pitchFamily="18" charset="0"/>
                <a:cs typeface="Times New Roman" pitchFamily="18" charset="0"/>
              </a:rPr>
              <a:t>É um fluxo vertical de água </a:t>
            </a:r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superficial que mergulha até </a:t>
            </a:r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uma </a:t>
            </a:r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profundidade </a:t>
            </a:r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média ou próxima do fundo;</a:t>
            </a:r>
          </a:p>
          <a:p>
            <a:pPr lvl="0" algn="just"/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Continua com fluxo horizontal </a:t>
            </a:r>
            <a:r>
              <a:rPr lang="pt-BR" sz="28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 água recém-afundada empurra água mais antiga no fundo.</a:t>
            </a:r>
            <a:endParaRPr lang="pt-BR" sz="28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pt-BR" sz="2800" u="sng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ço Reservado para Conteúdo 3" descr="Circulacao termohalina global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142844" y="928670"/>
            <a:ext cx="8858312" cy="4429156"/>
          </a:xfrm>
        </p:spPr>
      </p:pic>
      <p:sp>
        <p:nvSpPr>
          <p:cNvPr id="5" name="CaixaDeTexto 4"/>
          <p:cNvSpPr txBox="1"/>
          <p:nvPr/>
        </p:nvSpPr>
        <p:spPr>
          <a:xfrm>
            <a:off x="428596" y="5715016"/>
            <a:ext cx="79296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Padrão de circulação Termohalina global – azul claro: águas superficiais; azul escuro – águas profundas.</a:t>
            </a:r>
            <a:endParaRPr lang="pt-BR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>
            <a:normAutofit fontScale="92500"/>
          </a:bodyPr>
          <a:lstStyle/>
          <a:p>
            <a:pPr algn="just"/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Processo de formação de águas densas ligado a:</a:t>
            </a:r>
          </a:p>
          <a:p>
            <a:pPr algn="just">
              <a:buFont typeface="Wingdings" pitchFamily="2" charset="2"/>
              <a:buChar char="Ø"/>
            </a:pP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Redução da temperatura, ou;</a:t>
            </a:r>
          </a:p>
          <a:p>
            <a:pPr algn="just">
              <a:buFont typeface="Wingdings" pitchFamily="2" charset="2"/>
              <a:buChar char="Ø"/>
            </a:pP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Aumento da salinidade, devido formação de gelo.</a:t>
            </a:r>
          </a:p>
          <a:p>
            <a:pPr algn="just"/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Em geral, correntes termohalinas formam-se em altas latitudes:</a:t>
            </a:r>
          </a:p>
          <a:p>
            <a:pPr algn="just">
              <a:buFont typeface="Wingdings" pitchFamily="2" charset="2"/>
              <a:buChar char="Ø"/>
            </a:pP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Águas frias e densas afundam e lentamente fluem em direção ao equador.</a:t>
            </a:r>
          </a:p>
          <a:p>
            <a:pPr algn="just">
              <a:buFont typeface="Wingdings" pitchFamily="2" charset="2"/>
              <a:buChar char="Ø"/>
            </a:pPr>
            <a:r>
              <a:rPr lang="pt-BR" dirty="0">
                <a:latin typeface="Times New Roman" pitchFamily="18" charset="0"/>
                <a:cs typeface="Times New Roman" pitchFamily="18" charset="0"/>
              </a:rPr>
              <a:t>As principais regiões de formação desta águas profundas são os mares de Labrador e da Groelândia localizados no norte do Atlântico Norte.</a:t>
            </a:r>
          </a:p>
          <a:p>
            <a:pPr algn="just">
              <a:buFont typeface="Wingdings" pitchFamily="2" charset="2"/>
              <a:buChar char="Ø"/>
            </a:pPr>
            <a:endParaRPr lang="pt-BR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0034" y="785794"/>
            <a:ext cx="8229600" cy="4525963"/>
          </a:xfrm>
        </p:spPr>
        <p:txBody>
          <a:bodyPr>
            <a:normAutofit/>
          </a:bodyPr>
          <a:lstStyle/>
          <a:p>
            <a:pPr lvl="0" algn="just"/>
            <a:r>
              <a:rPr lang="pt-BR" sz="2800" dirty="0">
                <a:latin typeface="Times New Roman" pitchFamily="18" charset="0"/>
                <a:cs typeface="Times New Roman" pitchFamily="18" charset="0"/>
              </a:rPr>
              <a:t>Correntes termohalinas tem baixa velocidade: cerca de 1 cm/s;</a:t>
            </a:r>
          </a:p>
          <a:p>
            <a:pPr lvl="0" algn="just"/>
            <a:r>
              <a:rPr lang="pt-BR" sz="2800" dirty="0">
                <a:latin typeface="Times New Roman" pitchFamily="18" charset="0"/>
                <a:cs typeface="Times New Roman" pitchFamily="18" charset="0"/>
              </a:rPr>
              <a:t>Tempo de residência média da água profunda: entre 500 e 1.000 anos, para repor toda a água do fundo do Oceano Atlântico.</a:t>
            </a:r>
          </a:p>
          <a:p>
            <a:pPr algn="just"/>
            <a:endParaRPr lang="pt-BR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ço Reservado para Conteúdo 3" descr="circulacao oceanica global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613969" y="285728"/>
            <a:ext cx="7456958" cy="4357718"/>
          </a:xfrm>
        </p:spPr>
      </p:pic>
      <p:sp>
        <p:nvSpPr>
          <p:cNvPr id="5" name="CaixaDeTexto 4"/>
          <p:cNvSpPr txBox="1"/>
          <p:nvPr/>
        </p:nvSpPr>
        <p:spPr>
          <a:xfrm>
            <a:off x="785786" y="5500702"/>
            <a:ext cx="75009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357158" y="4786322"/>
            <a:ext cx="828680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600" dirty="0" smtClean="0">
                <a:latin typeface="Times New Roman" pitchFamily="18" charset="0"/>
                <a:cs typeface="Times New Roman" pitchFamily="18" charset="0"/>
              </a:rPr>
              <a:t>1. Circulação oceânica esquematizada pela NASA. As setas claras indicam o movimento geral da água na superfície dos oceanos e as setas escuras mostram o movimento das águas profundas. Os números indicam: 1. A Corrente do Golfo que transporta calor das regiões tropicais para a Europa, ao norte. 2. A formação das águas profundas norte atlânticas que resulta do forte resfriamento da água no pólo norte. 3. A formação das águas profundas antárticas devido à produção de grandes blocos de gelo ao redor da Antártida.</a:t>
            </a:r>
          </a:p>
          <a:p>
            <a:pPr algn="just"/>
            <a:endParaRPr lang="pt-BR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2214546" y="1785927"/>
            <a:ext cx="15001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dirty="0" smtClean="0">
                <a:solidFill>
                  <a:schemeClr val="bg1"/>
                </a:solidFill>
              </a:rPr>
              <a:t>Corrente do Golfo</a:t>
            </a:r>
            <a:endParaRPr lang="pt-BR" sz="1400" dirty="0">
              <a:solidFill>
                <a:schemeClr val="bg1"/>
              </a:solidFill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5929322" y="2357430"/>
            <a:ext cx="207170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dirty="0" smtClean="0">
                <a:solidFill>
                  <a:schemeClr val="bg1"/>
                </a:solidFill>
              </a:rPr>
              <a:t>Corrente de Kuroshio</a:t>
            </a:r>
            <a:endParaRPr lang="pt-BR" sz="1400" dirty="0">
              <a:solidFill>
                <a:schemeClr val="bg1"/>
              </a:solidFill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3500430" y="2143116"/>
            <a:ext cx="207170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dirty="0" smtClean="0">
                <a:solidFill>
                  <a:schemeClr val="bg1"/>
                </a:solidFill>
              </a:rPr>
              <a:t>Corrente das Agulhas</a:t>
            </a:r>
            <a:endParaRPr lang="pt-BR" sz="1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>
            <a:normAutofit/>
          </a:bodyPr>
          <a:lstStyle/>
          <a:p>
            <a:pPr lvl="0" algn="just"/>
            <a:r>
              <a:rPr lang="pt-BR" sz="2800" dirty="0">
                <a:latin typeface="Times New Roman" pitchFamily="18" charset="0"/>
                <a:cs typeface="Times New Roman" pitchFamily="18" charset="0"/>
              </a:rPr>
              <a:t>Águas profundas do Atlântico Norte fluem, junto ao fundo oceânico, para o sul;</a:t>
            </a:r>
          </a:p>
          <a:p>
            <a:pPr lvl="0" algn="just"/>
            <a:r>
              <a:rPr lang="pt-BR" sz="2800" dirty="0">
                <a:latin typeface="Times New Roman" pitchFamily="18" charset="0"/>
                <a:cs typeface="Times New Roman" pitchFamily="18" charset="0"/>
              </a:rPr>
              <a:t>Águas mais quentes superficiais deságuam nesta região, aquecendo-a;</a:t>
            </a:r>
          </a:p>
          <a:p>
            <a:pPr lvl="0" algn="just"/>
            <a:r>
              <a:rPr lang="pt-BR" sz="2800" dirty="0">
                <a:latin typeface="Times New Roman" pitchFamily="18" charset="0"/>
                <a:cs typeface="Times New Roman" pitchFamily="18" charset="0"/>
              </a:rPr>
              <a:t>Forte resfriamento da água no mar de Bering (Pacífico Norte);</a:t>
            </a:r>
          </a:p>
          <a:p>
            <a:pPr algn="just"/>
            <a:r>
              <a:rPr lang="pt-BR" sz="2800" dirty="0">
                <a:latin typeface="Times New Roman" pitchFamily="18" charset="0"/>
                <a:cs typeface="Times New Roman" pitchFamily="18" charset="0"/>
              </a:rPr>
              <a:t>Obs.: Estrutura do fundo oceânico do Pacífico é diferente do fundo oceânico do Atlântico Norte, impedindo assim a água </a:t>
            </a:r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profunda </a:t>
            </a:r>
            <a:r>
              <a:rPr lang="pt-BR" sz="2800" dirty="0">
                <a:latin typeface="Times New Roman" pitchFamily="18" charset="0"/>
                <a:cs typeface="Times New Roman" pitchFamily="18" charset="0"/>
              </a:rPr>
              <a:t>aí formada de entrar na circulação oceânica.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>
            <a:normAutofit/>
          </a:bodyPr>
          <a:lstStyle/>
          <a:p>
            <a:pPr algn="just"/>
            <a:r>
              <a:rPr lang="pt-BR" sz="2800" u="sng" dirty="0" smtClean="0">
                <a:latin typeface="Times New Roman" pitchFamily="18" charset="0"/>
                <a:cs typeface="Times New Roman" pitchFamily="18" charset="0"/>
              </a:rPr>
              <a:t>Antártica</a:t>
            </a:r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lvl="0" algn="just"/>
            <a:r>
              <a:rPr lang="pt-BR" sz="2800" dirty="0">
                <a:latin typeface="Times New Roman" pitchFamily="18" charset="0"/>
                <a:cs typeface="Times New Roman" pitchFamily="18" charset="0"/>
              </a:rPr>
              <a:t>Também há formação de água profunda devido à produção de gelo do mar;</a:t>
            </a:r>
          </a:p>
          <a:p>
            <a:pPr lvl="0" algn="just"/>
            <a:r>
              <a:rPr lang="pt-BR" sz="2800" dirty="0">
                <a:latin typeface="Times New Roman" pitchFamily="18" charset="0"/>
                <a:cs typeface="Times New Roman" pitchFamily="18" charset="0"/>
              </a:rPr>
              <a:t>O gelo contém pouco sal;</a:t>
            </a:r>
          </a:p>
          <a:p>
            <a:pPr lvl="0" algn="just"/>
            <a:r>
              <a:rPr lang="pt-BR" sz="2800" dirty="0">
                <a:latin typeface="Times New Roman" pitchFamily="18" charset="0"/>
                <a:cs typeface="Times New Roman" pitchFamily="18" charset="0"/>
              </a:rPr>
              <a:t>Quando se forma, a água que envolve o gelo torna-se mais salgada [mais densa];</a:t>
            </a:r>
          </a:p>
          <a:p>
            <a:pPr lvl="0" algn="just"/>
            <a:r>
              <a:rPr lang="pt-BR" sz="2800" dirty="0">
                <a:latin typeface="Times New Roman" pitchFamily="18" charset="0"/>
                <a:cs typeface="Times New Roman" pitchFamily="18" charset="0"/>
              </a:rPr>
              <a:t>Água mais densa desce até próximo ao continente Antártico </a:t>
            </a:r>
            <a:r>
              <a:rPr lang="pt-BR" sz="2800" dirty="0">
                <a:latin typeface="Times New Roman" pitchFamily="18" charset="0"/>
                <a:cs typeface="Times New Roman" pitchFamily="18" charset="0"/>
                <a:sym typeface="Wingdings"/>
              </a:rPr>
              <a:t></a:t>
            </a:r>
            <a:r>
              <a:rPr lang="pt-BR" sz="2800" dirty="0">
                <a:latin typeface="Times New Roman" pitchFamily="18" charset="0"/>
                <a:cs typeface="Times New Roman" pitchFamily="18" charset="0"/>
              </a:rPr>
              <a:t> Água Antártica do Fundo;</a:t>
            </a:r>
          </a:p>
          <a:p>
            <a:pPr lvl="0" algn="just"/>
            <a:r>
              <a:rPr lang="pt-BR" sz="2800" dirty="0">
                <a:latin typeface="Times New Roman" pitchFamily="18" charset="0"/>
                <a:cs typeface="Times New Roman" pitchFamily="18" charset="0"/>
              </a:rPr>
              <a:t>No fundo, esta água estende-se e move-se ao redor da maior parte do fundo oceânico;</a:t>
            </a:r>
          </a:p>
          <a:p>
            <a:pPr algn="just"/>
            <a:endParaRPr lang="pt-BR" sz="2800" u="sng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2070</TotalTime>
  <Words>1025</Words>
  <Application>Microsoft Office PowerPoint</Application>
  <PresentationFormat>Apresentação na tela (4:3)</PresentationFormat>
  <Paragraphs>92</Paragraphs>
  <Slides>18</Slides>
  <Notes>18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18</vt:i4>
      </vt:variant>
    </vt:vector>
  </HeadingPairs>
  <TitlesOfParts>
    <vt:vector size="19" baseType="lpstr">
      <vt:lpstr>Tema do Office</vt:lpstr>
      <vt:lpstr>CORRENTES OCEÂNICAS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CORRENTES OCEÂNICAS</vt:lpstr>
      <vt:lpstr>Slide 16</vt:lpstr>
      <vt:lpstr>Slide 17</vt:lpstr>
      <vt:lpstr>Slide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CORRENTES OCEÂNICAS</dc:title>
  <dc:creator>usuario</dc:creator>
  <cp:lastModifiedBy>Alexandre Souto Santiago</cp:lastModifiedBy>
  <cp:revision>24</cp:revision>
  <dcterms:created xsi:type="dcterms:W3CDTF">2010-05-10T19:33:29Z</dcterms:created>
  <dcterms:modified xsi:type="dcterms:W3CDTF">2012-04-29T23:28:42Z</dcterms:modified>
</cp:coreProperties>
</file>