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E34A4-9CCD-44CE-9868-F0C772455B5C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681DA-BEFB-40CA-B7B9-29B603A9DE3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681DA-BEFB-40CA-B7B9-29B603A9DE36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9244-23C5-4615-B742-20BF5C66197D}" type="datetimeFigureOut">
              <a:rPr lang="pt-BR" smtClean="0"/>
              <a:pPr/>
              <a:t>13/05/2012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DD4B0-1BAA-4014-AC5A-4C1C42B64E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860" y="428604"/>
            <a:ext cx="3500462" cy="642941"/>
          </a:xfrm>
        </p:spPr>
        <p:txBody>
          <a:bodyPr>
            <a:normAutofit/>
          </a:bodyPr>
          <a:lstStyle/>
          <a:p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MARÉS</a:t>
            </a:r>
            <a:endParaRPr lang="pt-B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00034" y="1071546"/>
            <a:ext cx="842968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Maré (ou inglês </a:t>
            </a:r>
            <a:r>
              <a:rPr lang="pt-BR" sz="2400" i="1" u="sng" dirty="0" err="1" smtClean="0">
                <a:latin typeface="Times New Roman" pitchFamily="18" charset="0"/>
                <a:cs typeface="Times New Roman" pitchFamily="18" charset="0"/>
              </a:rPr>
              <a:t>Tide</a:t>
            </a:r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) – Definição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Subida e descida periódicas dos níveis do mar e de outros corpos de água ligados ao oceano (estuários, lagunas, etc.), causadas principalmente pela interferência da Lua e do Sol sobre o campo gravitacional da Terra.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Na realidade, a maré constitui uma onda com grande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comprimento,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razão porque, por vezes, se utiliza a designação de onda de maré. Pode ser estudada através da aplicação das teorias das ondas.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Elevação da maré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altitude da superfície livre da água, num dado momento, acima do nível médio do mar.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Amplitude de marés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variação do nível das águas, entre uma preamar e uma baixa-mar imediatamente anterior ou posterior.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Maré de quadratura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maré de pequena amplitude, que se segue ao dia de quarto crescente ou minguante.</a:t>
            </a:r>
          </a:p>
          <a:p>
            <a:pPr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Maré de sizígia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as maiores amplitudes de maré verificadas, durante as luas nova e cheia, produzindo as maiores marés altas e as menores marés baixas.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Zero hidrográfico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nível de referência a partir da qual se define a altura da maré; é variável de país para país, muitas vezes definida pelo nível da mais baixa das baixa-marés registradas (média das baixa-marés de sizígia) durante um dado período de observação maregráfica.</a:t>
            </a:r>
          </a:p>
          <a:p>
            <a:pPr algn="just">
              <a:buNone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res fases da lu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14481" y="357166"/>
            <a:ext cx="5643602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t-BR" sz="2400" u="sng" dirty="0" smtClean="0">
                <a:latin typeface="Times New Roman" pitchFamily="18" charset="0"/>
                <a:cs typeface="Times New Roman" pitchFamily="18" charset="0"/>
              </a:rPr>
              <a:t>Mecanismo das marés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Num campo gravitacional terrestre ideal (sem interferências) as águas superficiais da Terra sofreriam uma aceleração idêntica na direção do centro de massa terrestre, encontrando-se assim numa 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situação isopotencial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(situação A na imagem). </a:t>
            </a:r>
            <a:endParaRPr lang="pt-BR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ares.sv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00298" y="357166"/>
            <a:ext cx="4659809" cy="5286412"/>
          </a:xfrm>
        </p:spPr>
      </p:pic>
      <p:sp>
        <p:nvSpPr>
          <p:cNvPr id="5" name="CaixaDeTexto 4"/>
          <p:cNvSpPr txBox="1"/>
          <p:nvPr/>
        </p:nvSpPr>
        <p:spPr>
          <a:xfrm>
            <a:off x="714348" y="6000768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Ação das marés, mostrada de maneira exagerada para melhor entendimento.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Autofit/>
          </a:bodyPr>
          <a:lstStyle/>
          <a:p>
            <a:pPr algn="just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 existência de corpos com campos gravitacionais significativos interferindo com o da Terra (Lua e Sol) provocam acelerações que atuam na massa terrestre com intensidades diferentes. </a:t>
            </a:r>
          </a:p>
          <a:p>
            <a:pPr algn="just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Os campos gravitacionais atuam com intensidade inversamente proporcional ao quadrado da distância - acelerações sentidas nos diversos pontos da Terra não são as mesmas. </a:t>
            </a:r>
          </a:p>
          <a:p>
            <a:pPr algn="just">
              <a:buNone/>
            </a:pPr>
            <a:endParaRPr lang="pt-B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Assim (situações B e C na imagem): a 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aceleração provocada pela Lua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têm intensidades significativamente diferentes entre os pontos 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mais próximos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mais afastados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da Lua.</a:t>
            </a:r>
            <a:endParaRPr lang="pt-BR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Definições:</a:t>
            </a: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Quando a maré está em seu ápice chama-se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maré alta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maré cheia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preamar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Quando está no seu menor nível chama-se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maré baixa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baixa-mar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Em média - marés oscilam em um período de 12 horas e 24 minutos. Doze horas devido à rotação da Terra e 24 minutos devido à órbita lunar.</a:t>
            </a:r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just"/>
            <a:r>
              <a:rPr lang="pt-BR" sz="2800" u="sng" dirty="0" smtClean="0">
                <a:latin typeface="Times New Roman" pitchFamily="18" charset="0"/>
                <a:cs typeface="Times New Roman" pitchFamily="18" charset="0"/>
              </a:rPr>
              <a:t>Altura das marés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 altura das marés alta e baixa (relativa ao nível do mar médio) também varia. </a:t>
            </a:r>
          </a:p>
          <a:p>
            <a:pPr algn="just"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Nas luas </a:t>
            </a:r>
            <a:r>
              <a:rPr lang="pt-BR" sz="2800" i="1" u="sng" dirty="0" smtClean="0">
                <a:latin typeface="Times New Roman" pitchFamily="18" charset="0"/>
                <a:cs typeface="Times New Roman" pitchFamily="18" charset="0"/>
              </a:rPr>
              <a:t>nova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800" i="1" u="sng" dirty="0" smtClean="0">
                <a:latin typeface="Times New Roman" pitchFamily="18" charset="0"/>
                <a:cs typeface="Times New Roman" pitchFamily="18" charset="0"/>
              </a:rPr>
              <a:t>cheia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, a força gravitacional do Sol está na mesma direção da da Lua, produzindo marés mais altas, chamadas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marés de sizígia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pt-BR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Nas luas </a:t>
            </a:r>
            <a:r>
              <a:rPr lang="pt-BR" sz="2800" i="1" u="sng" dirty="0" smtClean="0">
                <a:latin typeface="Times New Roman" pitchFamily="18" charset="0"/>
                <a:cs typeface="Times New Roman" pitchFamily="18" charset="0"/>
              </a:rPr>
              <a:t>minguante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800" i="1" u="sng" dirty="0" smtClean="0">
                <a:latin typeface="Times New Roman" pitchFamily="18" charset="0"/>
                <a:cs typeface="Times New Roman" pitchFamily="18" charset="0"/>
              </a:rPr>
              <a:t>crescente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as forças gravitacionais do Sol estão em direções diferentes das da Lua, anulando parte delas, produzindo marés mais baixas chamadas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marés de quadratura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minfluencia sol e lua nas mar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8572560" cy="4714908"/>
          </a:xfrm>
        </p:spPr>
      </p:pic>
      <p:sp>
        <p:nvSpPr>
          <p:cNvPr id="5" name="CaixaDeTexto 4"/>
          <p:cNvSpPr txBox="1"/>
          <p:nvPr/>
        </p:nvSpPr>
        <p:spPr>
          <a:xfrm>
            <a:off x="642910" y="5286388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Influência dos campos gravitacionais da lua e do sol sobre as marés.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Terminologia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Preamar ou maré alta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nível máximo de uma maré cheia.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Baixa-mar ou maré baixa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nível mínimo de uma maré vazante.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Estofo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também conhecido como reponto de maré, ocorre entre marés, curto período em que não ocorre qualquer alteração na altura de nível.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Maré enchente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período entre uma baixa-mar e uma preamar sucessivas, quando a altura da maré aumenta.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Vazante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período entre uma preamar e uma baixa-mar sucessivas, quando a altura da maré diminui.</a:t>
            </a:r>
          </a:p>
          <a:p>
            <a:pPr algn="just"/>
            <a:r>
              <a:rPr lang="pt-BR" u="sng" dirty="0" smtClean="0">
                <a:latin typeface="Times New Roman" pitchFamily="18" charset="0"/>
                <a:cs typeface="Times New Roman" pitchFamily="18" charset="0"/>
              </a:rPr>
              <a:t>Altura da maré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altura do nível da água, num dado momento, em relação ao plano do zero hidrográfico.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644</Words>
  <Application>Microsoft Office PowerPoint</Application>
  <PresentationFormat>Apresentação na tela (4:3)</PresentationFormat>
  <Paragraphs>53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MARÉS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MARÉS</dc:title>
  <dc:creator>usuario</dc:creator>
  <cp:lastModifiedBy>Alexandre Souto Santiago</cp:lastModifiedBy>
  <cp:revision>12</cp:revision>
  <dcterms:created xsi:type="dcterms:W3CDTF">2010-04-27T14:05:10Z</dcterms:created>
  <dcterms:modified xsi:type="dcterms:W3CDTF">2012-05-13T20:42:21Z</dcterms:modified>
</cp:coreProperties>
</file>