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F9FB36-BA45-4633-B69B-CDF350158288}" type="datetimeFigureOut">
              <a:rPr lang="pt-BR" smtClean="0"/>
              <a:t>11/06/2011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D26BA-17ED-40A5-B3C7-0E63A9E1FFB0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D26BA-17ED-40A5-B3C7-0E63A9E1FFB0}" type="slidenum">
              <a:rPr lang="pt-BR" smtClean="0"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D26BA-17ED-40A5-B3C7-0E63A9E1FFB0}" type="slidenum">
              <a:rPr lang="pt-BR" smtClean="0"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D26BA-17ED-40A5-B3C7-0E63A9E1FFB0}" type="slidenum">
              <a:rPr lang="pt-BR" smtClean="0"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D26BA-17ED-40A5-B3C7-0E63A9E1FFB0}" type="slidenum">
              <a:rPr lang="pt-BR" smtClean="0"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D26BA-17ED-40A5-B3C7-0E63A9E1FFB0}" type="slidenum">
              <a:rPr lang="pt-BR" smtClean="0"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D26BA-17ED-40A5-B3C7-0E63A9E1FFB0}" type="slidenum">
              <a:rPr lang="pt-BR" smtClean="0"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D26BA-17ED-40A5-B3C7-0E63A9E1FFB0}" type="slidenum">
              <a:rPr lang="pt-BR" smtClean="0"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D26BA-17ED-40A5-B3C7-0E63A9E1FFB0}" type="slidenum">
              <a:rPr lang="pt-BR" smtClean="0"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D26BA-17ED-40A5-B3C7-0E63A9E1FFB0}" type="slidenum">
              <a:rPr lang="pt-BR" smtClean="0"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D26BA-17ED-40A5-B3C7-0E63A9E1FFB0}" type="slidenum">
              <a:rPr lang="pt-BR" smtClean="0"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D26BA-17ED-40A5-B3C7-0E63A9E1FFB0}" type="slidenum">
              <a:rPr lang="pt-BR" smtClean="0"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D26BA-17ED-40A5-B3C7-0E63A9E1FFB0}" type="slidenum">
              <a:rPr lang="pt-BR" smtClean="0"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D26BA-17ED-40A5-B3C7-0E63A9E1FFB0}" type="slidenum">
              <a:rPr lang="pt-BR" smtClean="0"/>
              <a:t>9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D7E3-C983-4B09-AFEF-ABCE9EB182AC}" type="datetimeFigureOut">
              <a:rPr lang="pt-BR" smtClean="0"/>
              <a:t>11/06/2011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6903-6A2A-4C8C-8BD2-D34376572BD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D7E3-C983-4B09-AFEF-ABCE9EB182AC}" type="datetimeFigureOut">
              <a:rPr lang="pt-BR" smtClean="0"/>
              <a:t>11/06/2011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6903-6A2A-4C8C-8BD2-D34376572BD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D7E3-C983-4B09-AFEF-ABCE9EB182AC}" type="datetimeFigureOut">
              <a:rPr lang="pt-BR" smtClean="0"/>
              <a:t>11/06/2011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6903-6A2A-4C8C-8BD2-D34376572BD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D7E3-C983-4B09-AFEF-ABCE9EB182AC}" type="datetimeFigureOut">
              <a:rPr lang="pt-BR" smtClean="0"/>
              <a:t>11/06/2011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6903-6A2A-4C8C-8BD2-D34376572BD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D7E3-C983-4B09-AFEF-ABCE9EB182AC}" type="datetimeFigureOut">
              <a:rPr lang="pt-BR" smtClean="0"/>
              <a:t>11/06/2011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6903-6A2A-4C8C-8BD2-D34376572BD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D7E3-C983-4B09-AFEF-ABCE9EB182AC}" type="datetimeFigureOut">
              <a:rPr lang="pt-BR" smtClean="0"/>
              <a:t>11/06/2011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6903-6A2A-4C8C-8BD2-D34376572BD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D7E3-C983-4B09-AFEF-ABCE9EB182AC}" type="datetimeFigureOut">
              <a:rPr lang="pt-BR" smtClean="0"/>
              <a:t>11/06/2011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6903-6A2A-4C8C-8BD2-D34376572BD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D7E3-C983-4B09-AFEF-ABCE9EB182AC}" type="datetimeFigureOut">
              <a:rPr lang="pt-BR" smtClean="0"/>
              <a:t>11/06/2011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6903-6A2A-4C8C-8BD2-D34376572BD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D7E3-C983-4B09-AFEF-ABCE9EB182AC}" type="datetimeFigureOut">
              <a:rPr lang="pt-BR" smtClean="0"/>
              <a:t>11/06/2011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6903-6A2A-4C8C-8BD2-D34376572BD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D7E3-C983-4B09-AFEF-ABCE9EB182AC}" type="datetimeFigureOut">
              <a:rPr lang="pt-BR" smtClean="0"/>
              <a:t>11/06/2011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6903-6A2A-4C8C-8BD2-D34376572BD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D7E3-C983-4B09-AFEF-ABCE9EB182AC}" type="datetimeFigureOut">
              <a:rPr lang="pt-BR" smtClean="0"/>
              <a:t>11/06/2011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6903-6A2A-4C8C-8BD2-D34376572BD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CD7E3-C983-4B09-AFEF-ABCE9EB182AC}" type="datetimeFigureOut">
              <a:rPr lang="pt-BR" smtClean="0"/>
              <a:t>11/06/2011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56903-6A2A-4C8C-8BD2-D34376572BDC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LIMNOLOGIA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DEFINIÇÕES, HISTÓRICO</a:t>
            </a:r>
            <a:endParaRPr lang="pt-B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r>
              <a:rPr lang="pt-BR" sz="2400" u="sng" dirty="0" smtClean="0">
                <a:latin typeface="Times New Roman" pitchFamily="18" charset="0"/>
                <a:cs typeface="Times New Roman" pitchFamily="18" charset="0"/>
              </a:rPr>
              <a:t>Zonação de Rios:</a:t>
            </a:r>
          </a:p>
          <a:p>
            <a:r>
              <a:rPr lang="pt-BR" sz="2400" u="sng" dirty="0" smtClean="0">
                <a:latin typeface="Times New Roman" pitchFamily="18" charset="0"/>
                <a:cs typeface="Times New Roman" pitchFamily="18" charset="0"/>
              </a:rPr>
              <a:t>Zona Crenal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: região da fonte;</a:t>
            </a:r>
          </a:p>
          <a:p>
            <a:r>
              <a:rPr lang="pt-BR" sz="2400" u="sng" dirty="0" smtClean="0">
                <a:latin typeface="Times New Roman" pitchFamily="18" charset="0"/>
                <a:cs typeface="Times New Roman" pitchFamily="18" charset="0"/>
              </a:rPr>
              <a:t>Zona Ritral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: caracterizada pelas condições de curso superior – parte do rio que vai da nascente até o ponto onde amplitude anual da temperatura média não ultrapasse os 20</a:t>
            </a:r>
            <a:r>
              <a:rPr lang="pt-BR" sz="2400" baseline="30000" dirty="0" smtClean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C;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Alta correnteza;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Volume do fluxo é pequeno;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Substrato pode ser composto por rochas fixas, pedras cascalho e areia fina;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Lodo só deposita-se em áreas protegidas – poços.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r>
              <a:rPr lang="pt-BR" sz="2400" u="sng" dirty="0" smtClean="0">
                <a:latin typeface="Times New Roman" pitchFamily="18" charset="0"/>
                <a:cs typeface="Times New Roman" pitchFamily="18" charset="0"/>
              </a:rPr>
              <a:t>Zona Potamal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: caracterizada por condições de curso inferior ou de planície;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Amplitude da temp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ratura média anual ultrapassa os 20</a:t>
            </a:r>
            <a:r>
              <a:rPr lang="pt-BR" sz="2400" baseline="30000" dirty="0" smtClean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C;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Velocidade da correnteza é baixa;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Leito composto basicamente por lodo e areia, podendo aparecer cascalho.</a:t>
            </a:r>
          </a:p>
          <a:p>
            <a:endParaRPr lang="pt-BR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400" u="sng" dirty="0" smtClean="0">
                <a:latin typeface="Times New Roman" pitchFamily="18" charset="0"/>
                <a:cs typeface="Times New Roman" pitchFamily="18" charset="0"/>
              </a:rPr>
              <a:t>Termos Limnológicos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v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À Montante: em direção à nascente, à montanha;</a:t>
            </a:r>
          </a:p>
          <a:p>
            <a:pPr>
              <a:buFont typeface="Wingdings" pitchFamily="2" charset="2"/>
              <a:buChar char="v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À Jusante: em direção à foz, ao desaguadouro.</a:t>
            </a:r>
          </a:p>
          <a:p>
            <a:pPr>
              <a:buNone/>
            </a:pP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385010"/>
            <a:ext cx="8817771" cy="5972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0"/>
            <a:ext cx="5234698" cy="6836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pt-BR" sz="3200" dirty="0" smtClean="0"/>
              <a:t>HISTÓRICO DA LIMNOLOGIA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Limnologia como ciência, surge no início séc. 20 – publicação do livro (1901): </a:t>
            </a:r>
            <a:r>
              <a:rPr lang="pt-BR" sz="2800" dirty="0" err="1" smtClean="0">
                <a:latin typeface="Times New Roman" pitchFamily="18" charset="0"/>
                <a:cs typeface="Times New Roman" pitchFamily="18" charset="0"/>
              </a:rPr>
              <a:t>Forel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– Manual da Ciência dos Lagos: Limnologia Geral;</a:t>
            </a:r>
          </a:p>
          <a:p>
            <a:pPr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Limnologia (segundo </a:t>
            </a:r>
            <a:r>
              <a:rPr lang="pt-BR" sz="2800" dirty="0" err="1" smtClean="0">
                <a:latin typeface="Times New Roman" pitchFamily="18" charset="0"/>
                <a:cs typeface="Times New Roman" pitchFamily="18" charset="0"/>
              </a:rPr>
              <a:t>Forel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): é uma descrição de todas as observações, leis e teorias referentes aos lagos em geral;</a:t>
            </a:r>
          </a:p>
          <a:p>
            <a:pPr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Ainda de acordo com </a:t>
            </a:r>
            <a:r>
              <a:rPr lang="pt-BR" sz="2800" dirty="0" err="1" smtClean="0">
                <a:latin typeface="Times New Roman" pitchFamily="18" charset="0"/>
                <a:cs typeface="Times New Roman" pitchFamily="18" charset="0"/>
              </a:rPr>
              <a:t>Forel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: é uma ciência irmã da Oceanografia, diferenciando-se apenas pela grandeza do objeto de estudo;</a:t>
            </a:r>
          </a:p>
          <a:p>
            <a:pPr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François Alphonse </a:t>
            </a:r>
            <a:r>
              <a:rPr lang="pt-BR" sz="2800" dirty="0" err="1" smtClean="0">
                <a:latin typeface="Times New Roman" pitchFamily="18" charset="0"/>
                <a:cs typeface="Times New Roman" pitchFamily="18" charset="0"/>
              </a:rPr>
              <a:t>Forel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(1841 – 1912): pai da Limnologia.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86478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Segundo </a:t>
            </a:r>
            <a:r>
              <a:rPr lang="pt-BR" sz="2800" dirty="0" err="1" smtClean="0">
                <a:latin typeface="Times New Roman" pitchFamily="18" charset="0"/>
                <a:cs typeface="Times New Roman" pitchFamily="18" charset="0"/>
              </a:rPr>
              <a:t>Forel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– é um mundo em pequena escala, auto-suficiente por longo período de tempo, ligado direta ou indiretamente com a atmosfera, com o continente circundante, com as regiões das cabeceiras e pelos afluentes, com o mar;</a:t>
            </a:r>
          </a:p>
          <a:p>
            <a:pPr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Limnologia – Gr. </a:t>
            </a:r>
            <a:r>
              <a:rPr lang="pt-BR" sz="2800" i="1" dirty="0" err="1" smtClean="0">
                <a:latin typeface="Times New Roman" pitchFamily="18" charset="0"/>
                <a:cs typeface="Times New Roman" pitchFamily="18" charset="0"/>
              </a:rPr>
              <a:t>Limné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= lago;</a:t>
            </a:r>
          </a:p>
          <a:p>
            <a:pPr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A partir de 1922 (1º Congresso Internacional de Limnologia) – ciência que estuda ecossistemas aquáticos continentais, independente das origens, dimensões, concentrações de sais;</a:t>
            </a:r>
          </a:p>
          <a:p>
            <a:pPr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Também é um conjunto de várias outras ciências: Ecologia, Botânica, Zoologia, Química, Física, Geologia, Meteorologia, etc.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Thienemann (1882 – 1960): percebeu forte correlação entre fauna de fundo (zoobentos – quironomídeos – diptera) de 2 lagos alemães e a química e geologia da bacia de drenagem;</a:t>
            </a:r>
          </a:p>
          <a:p>
            <a:pPr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Foi o 1º a classificar os lagos com base em suas características físico-químicas e biológicas;</a:t>
            </a:r>
          </a:p>
          <a:p>
            <a:pPr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No Brasil: 1ª expedição de reconhecimento da Bacia Amazônica comandada pelo general português Pedro Teixeira (1637 a 1638), de Belém até </a:t>
            </a:r>
            <a:r>
              <a:rPr lang="pt-BR" sz="2800" dirty="0" err="1" smtClean="0">
                <a:latin typeface="Times New Roman" pitchFamily="18" charset="0"/>
                <a:cs typeface="Times New Roman" pitchFamily="18" charset="0"/>
              </a:rPr>
              <a:t>Iquitos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(Peru);</a:t>
            </a:r>
          </a:p>
          <a:p>
            <a:pPr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Mediram a largura, profundidade, comprimento e demais dados do rio Amazonas, em seus vários trechos.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Regiões ou </a:t>
            </a:r>
            <a:r>
              <a:rPr lang="pt-BR" sz="2800" i="1" dirty="0" smtClean="0">
                <a:latin typeface="Times New Roman" pitchFamily="18" charset="0"/>
                <a:cs typeface="Times New Roman" pitchFamily="18" charset="0"/>
              </a:rPr>
              <a:t>zonas de um lago:</a:t>
            </a:r>
          </a:p>
          <a:p>
            <a:pPr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Pode-se dividir um lago em: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Região Litorânea ou Marginal – em contato direto com o ambiente terrestre. É uma zona de transição entre a terra e a água;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Região Limnética ou Pelágica – onde encontram-se os organismos planctônicos e nectônicos; 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Região Profunda – ausência de organismos fotossintetizantes. É formada pela comunidade bentônica;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Interface Ar-Água.</a:t>
            </a:r>
          </a:p>
          <a:p>
            <a:pPr marL="514350" indent="-514350" algn="just">
              <a:buNone/>
            </a:pP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366294"/>
            <a:ext cx="7572428" cy="567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785786" y="6143644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Regiões de um lago.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6429388" y="1428736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Interface Ar/Água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>
            <a:no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Características de cada Compartimento Lacustre: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Região Litorânea:</a:t>
            </a:r>
          </a:p>
          <a:p>
            <a:pPr>
              <a:buFont typeface="Courier New" pitchFamily="49" charset="0"/>
              <a:buChar char="o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Existência de hábitats;</a:t>
            </a:r>
          </a:p>
          <a:p>
            <a:pPr>
              <a:buFont typeface="Courier New" pitchFamily="49" charset="0"/>
              <a:buChar char="o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Alta produtividade primária e cadeias alimentares;</a:t>
            </a:r>
          </a:p>
          <a:p>
            <a:pPr>
              <a:buFont typeface="Courier New" pitchFamily="49" charset="0"/>
              <a:buChar char="o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Presença de todos os níveis tróficos.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Região Limnética:</a:t>
            </a:r>
          </a:p>
          <a:p>
            <a:pPr>
              <a:buFont typeface="Courier New" pitchFamily="49" charset="0"/>
              <a:buChar char="o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Proporciona formação de gradientes verticais das variáveis físicas e químicas da água, quanto das populações;</a:t>
            </a:r>
          </a:p>
          <a:p>
            <a:pPr>
              <a:buFont typeface="Courier New" pitchFamily="49" charset="0"/>
              <a:buChar char="o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Principais comunidades: planctônica e nectônica.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Região Profunda:</a:t>
            </a:r>
          </a:p>
          <a:p>
            <a:pPr marL="457200" indent="-457200">
              <a:buFont typeface="Courier New" pitchFamily="49" charset="0"/>
              <a:buChar char="o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Afótica;</a:t>
            </a:r>
          </a:p>
          <a:p>
            <a:pPr marL="457200" indent="-457200">
              <a:buFont typeface="Courier New" pitchFamily="49" charset="0"/>
              <a:buChar char="o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Totalmente dependente das regiões limnética e litorânea em relação à produção de matéria orgânica;</a:t>
            </a:r>
          </a:p>
          <a:p>
            <a:pPr marL="457200" indent="-457200">
              <a:buFont typeface="Courier New" pitchFamily="49" charset="0"/>
              <a:buChar char="o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Fatores limitantes: quantidade de recursos alimentares e concentração de oxigênio dissolvido na água.</a:t>
            </a:r>
          </a:p>
          <a:p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Região de interface Ar-Água:</a:t>
            </a:r>
          </a:p>
          <a:p>
            <a:pPr>
              <a:buFont typeface="Courier New" pitchFamily="49" charset="0"/>
              <a:buChar char="o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Habitada por 2 comunidades:</a:t>
            </a:r>
          </a:p>
          <a:p>
            <a:pPr>
              <a:buFont typeface="Wingdings" pitchFamily="2" charset="2"/>
              <a:buChar char="v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O Nêuston – organismos microscópicos (bactérias, fungos e algas);</a:t>
            </a:r>
          </a:p>
          <a:p>
            <a:pPr>
              <a:buFont typeface="Wingdings" pitchFamily="2" charset="2"/>
              <a:buChar char="v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O Pleuston – plantas superiores (macrófitas aquáticas) e pequenos animais (coleópteros, hemípteros, dípteras, etc.).</a:t>
            </a:r>
          </a:p>
          <a:p>
            <a:endParaRPr lang="pt-BR" sz="2400" dirty="0">
              <a:latin typeface="Times New Roman" pitchFamily="18" charset="0"/>
              <a:cs typeface="Times New Roman" pitchFamily="18" charset="0"/>
            </a:endParaRPr>
          </a:p>
          <a:p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Principais Parâmetros físico-químicos analisados:</a:t>
            </a:r>
          </a:p>
          <a:p>
            <a:pPr>
              <a:buFont typeface="Courier New" pitchFamily="49" charset="0"/>
              <a:buChar char="o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pH;</a:t>
            </a:r>
          </a:p>
          <a:p>
            <a:pPr>
              <a:buFont typeface="Courier New" pitchFamily="49" charset="0"/>
              <a:buChar char="o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Temperatura – </a:t>
            </a:r>
            <a:r>
              <a:rPr lang="pt-BR" sz="2400" baseline="30000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24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Courier New" pitchFamily="49" charset="0"/>
              <a:buChar char="o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Oxigênio Dissolvido (OD) – </a:t>
            </a:r>
            <a:r>
              <a:rPr lang="pt-BR" sz="2400" dirty="0" err="1" smtClean="0">
                <a:latin typeface="Times New Roman" pitchFamily="18" charset="0"/>
                <a:cs typeface="Times New Roman" pitchFamily="18" charset="0"/>
              </a:rPr>
              <a:t>mg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/L;</a:t>
            </a:r>
          </a:p>
          <a:p>
            <a:pPr>
              <a:buFont typeface="Courier New" pitchFamily="49" charset="0"/>
              <a:buChar char="o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Transparência ou Turbidez– disco de Sechi e/ou </a:t>
            </a:r>
            <a:r>
              <a:rPr lang="pt-BR" sz="2400" dirty="0" err="1" smtClean="0">
                <a:latin typeface="Times New Roman" pitchFamily="18" charset="0"/>
                <a:cs typeface="Times New Roman" pitchFamily="18" charset="0"/>
              </a:rPr>
              <a:t>turbidímetro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Courier New" pitchFamily="49" charset="0"/>
              <a:buChar char="o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Correnteza – m/s: flutuador;</a:t>
            </a:r>
          </a:p>
          <a:p>
            <a:pPr>
              <a:buFont typeface="Courier New" pitchFamily="49" charset="0"/>
              <a:buChar char="o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Vazão: m</a:t>
            </a:r>
            <a:r>
              <a:rPr lang="pt-BR" sz="2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/s – trena (L x P x C);</a:t>
            </a:r>
          </a:p>
          <a:p>
            <a:pPr>
              <a:buFont typeface="Courier New" pitchFamily="49" charset="0"/>
              <a:buChar char="o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Íons (N, P, S, Si, etc.) – </a:t>
            </a:r>
            <a:r>
              <a:rPr lang="pt-BR" sz="2400" dirty="0" err="1" smtClean="0">
                <a:latin typeface="Times New Roman" pitchFamily="18" charset="0"/>
                <a:cs typeface="Times New Roman" pitchFamily="18" charset="0"/>
              </a:rPr>
              <a:t>mg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/L;</a:t>
            </a:r>
          </a:p>
          <a:p>
            <a:pPr>
              <a:buFont typeface="Courier New" pitchFamily="49" charset="0"/>
              <a:buChar char="o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Carbono (orgânico e inorgânico) – </a:t>
            </a:r>
            <a:r>
              <a:rPr lang="pt-BR" sz="2400" dirty="0" err="1" smtClean="0">
                <a:latin typeface="Times New Roman" pitchFamily="18" charset="0"/>
                <a:cs typeface="Times New Roman" pitchFamily="18" charset="0"/>
              </a:rPr>
              <a:t>mg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/L;</a:t>
            </a:r>
          </a:p>
          <a:p>
            <a:pPr>
              <a:buFont typeface="Courier New" pitchFamily="49" charset="0"/>
              <a:buChar char="o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Sedimentos;</a:t>
            </a:r>
          </a:p>
          <a:p>
            <a:pPr>
              <a:buFont typeface="Courier New" pitchFamily="49" charset="0"/>
              <a:buChar char="o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Condutividade elétrica – </a:t>
            </a:r>
            <a:r>
              <a:rPr lang="pt-BR" sz="2400" dirty="0" err="1" smtClean="0">
                <a:latin typeface="Times New Roman" pitchFamily="18" charset="0"/>
                <a:cs typeface="Times New Roman" pitchFamily="18" charset="0"/>
              </a:rPr>
              <a:t>mS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/L;</a:t>
            </a:r>
          </a:p>
          <a:p>
            <a:pPr>
              <a:buFont typeface="Courier New" pitchFamily="49" charset="0"/>
              <a:buChar char="o"/>
            </a:pPr>
            <a:r>
              <a:rPr lang="pt-BR" sz="2400" smtClean="0">
                <a:latin typeface="Times New Roman" pitchFamily="18" charset="0"/>
                <a:cs typeface="Times New Roman" pitchFamily="18" charset="0"/>
              </a:rPr>
              <a:t>Etc.</a:t>
            </a:r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2071</TotalTime>
  <Words>734</Words>
  <Application>Microsoft Office PowerPoint</Application>
  <PresentationFormat>Apresentação na tela (4:3)</PresentationFormat>
  <Paragraphs>80</Paragraphs>
  <Slides>13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LIMNOLOGIA</vt:lpstr>
      <vt:lpstr>HISTÓRICO DA LIMNOLOGIA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LIMNOLOGIA</dc:title>
  <dc:creator>Alexandre Santiago</dc:creator>
  <cp:lastModifiedBy>Alexandre Santiago</cp:lastModifiedBy>
  <cp:revision>5</cp:revision>
  <dcterms:created xsi:type="dcterms:W3CDTF">2011-06-12T00:43:27Z</dcterms:created>
  <dcterms:modified xsi:type="dcterms:W3CDTF">2011-06-13T11:14:38Z</dcterms:modified>
</cp:coreProperties>
</file>