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74" r:id="rId27"/>
    <p:sldId id="275" r:id="rId28"/>
    <p:sldId id="285" r:id="rId29"/>
    <p:sldId id="286" r:id="rId30"/>
    <p:sldId id="287" r:id="rId31"/>
    <p:sldId id="288" r:id="rId32"/>
    <p:sldId id="276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F7447-5D24-4855-8B68-962BF0706E3B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A3A61-E1D7-4859-8C58-C5064E73B9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3A61-E1D7-4859-8C58-C5064E73B94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E29A-44B5-4882-B466-6BEFE4E63C65}" type="datetimeFigureOut">
              <a:rPr lang="pt-BR" smtClean="0"/>
              <a:pPr/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CEF4-A9D2-4593-8600-8250FD56B5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39000" contrast="-18000"/>
          </a:blip>
          <a:srcRect/>
          <a:stretch>
            <a:fillRect/>
          </a:stretch>
        </p:blipFill>
        <p:spPr bwMode="auto">
          <a:xfrm>
            <a:off x="1357290" y="455393"/>
            <a:ext cx="6429420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FILO MOLLUSCA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strutura de radu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5536711" cy="4152534"/>
          </a:xfrm>
        </p:spPr>
      </p:pic>
      <p:sp>
        <p:nvSpPr>
          <p:cNvPr id="5" name="CaixaDeTexto 4"/>
          <p:cNvSpPr txBox="1"/>
          <p:nvPr/>
        </p:nvSpPr>
        <p:spPr>
          <a:xfrm>
            <a:off x="2786050" y="500063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Estrutura de uma rádula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428604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Pé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Adaptado para locomoção, fixação ao substrato ou funções combinadas;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geral, estrutura ventral, em forma de sola, proporcionando locomoção por rastejamento;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Diversas formas: discóides – lapas – adesão;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Lateral e comprimido – bivalves;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forma de sifão – cefalópodes – propulsão a jato;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Muco secretado auxilia no deslizamento sobre a superfície ou na fixação;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valve pe massa visceral con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214842" cy="3358702"/>
          </a:xfrm>
          <a:prstGeom prst="rect">
            <a:avLst/>
          </a:prstGeom>
        </p:spPr>
      </p:pic>
      <p:pic>
        <p:nvPicPr>
          <p:cNvPr id="3" name="Imagem 2" descr="caramujo visao exter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4755" y="3571876"/>
            <a:ext cx="4614963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285728"/>
            <a:ext cx="7572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Massa visceral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Manto e Cavidade do Manto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Manto – bainha epidérmica que se estende a partir da massa visceral, pendendo de cada lado do corpo  - proteção das partes moles;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Cavidade do manto: espaço entre o manto e a massa visceral;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Tem importante função na vida dos moluscos: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Abriga órgãos respiratórios;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Superfície exposta do manto atua nas trocas gasosas;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Região onde excretas, restos da digestão e na reprodução são liberados para dentro da cavidade palial;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Moluscos aquáticos – contínuo fluxo hídrico (ação ciliar ou muscular) traz alimento e oxigênio para dentro e dejetos e elementos reprodutivos para fora;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Formas aquáticas – manto contém receptores sensoriais para testar qualidade da água;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500042"/>
            <a:ext cx="792961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lulas e polvos, manto muscular e a cavidade palial geram jato-propulsão – locomoção;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Alguns moluscos podem recolher cabeça e pé dentro da cavidade palial – proteção – que é circundada pela concha;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Concha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é secretada pelo manto e constitui-se de 3 camadas: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Perióstraco: mais externa – substância orgânica (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conchiolin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a);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Prismática (ou óstraco): intermediária - prismas de carbonato de cálcio;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Camada nacarada (ou hipóstraco): mais interna – em contato com o manto;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Torção da concha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ocorre no estágio final da larva véliger (gastrópodes);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Rotação de 180</a:t>
            </a:r>
            <a:r>
              <a:rPr lang="pt-BR" sz="2400" baseline="30000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da massa visceral, do manto e da concha, em relação à cabeça e ao pé;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Ocorre sempre no sentido anti-horário (animal visto dorsalmente);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Etapas da torção: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Durante a torção: cavidade palial e ânus são deslocados de posição posterior para uma anterior e acima da cabeça;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Órgãos e estruturas da massa visceral mudam do lado direito para o esquerdo;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Tubo digestivo fica curvado em “U” e cordões nervosos longitudinais cruzam-se em “8”;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Gastrópodes que mantém a torção, quando adultos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torcidos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Aqueles que revertem parcialmente, ou totalmente, a torção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destorcidos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pt-BR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Classes do Filo Mollusca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Aplacophora: moluscos vermiformes, bentônicos, marinhos; desprovidos de concha, mas presença de espículas ou escamas de aragonita (calcárias); cavidade do manto simples; ausência de: olhos, tentáculos, estatocisto, nefrídios;</a:t>
            </a:r>
          </a:p>
          <a:p>
            <a:pPr marL="457200" indent="-457200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Subdividem-se nas Subclasses: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Chaetodermomorpha (Caudofoveata);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Neomeniomorpha (Solenogastres).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Monoplacophora: concha formada por peça única, em forma de capuz; pé em forma de disco ventral; cavidade do manto pouco profunda, circunda 3 a 6 pares de ctenídios; ausência de olhos; tentáculos apenas ao redor da boca. Conhecidas como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lapas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Polyplacophora: Quítons. Alongados e achatados dorsoventralmente, com pé ventral amplo e concha formada de 8 placas dorsais, articuladas; manto forma cinturão que margeia e pode cobrir total ou parcialmente as placas da concha; cavidade palial em torno do pé com 6 até mais de 80 pares de ctenídeos; 1 par de nefrídios; ausência de olhos, tentáculos ou estilete cristalino; marinhos – região entremarés até grandes profundidades.</a:t>
            </a:r>
          </a:p>
          <a:p>
            <a:pPr marL="457200" indent="-457200" algn="just">
              <a:buFont typeface="+mj-lt"/>
              <a:buAutoNum type="arabicParenR" startAt="3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Gastropoda: caramujos, caracóis e lesmas. Moluscos assimétricos com concha em peça única, em geral enrolada em espiral; em alguns grupos a concha foi perdida ou reduzida; torção e destorção; cabeça com estatocistos e olhos e 1 a 2 pares de tentáculos; manto, em geral, forma cavidade que abriga ctenídeos, osfrádios e glândulas hipobranquiais.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Classe </a:t>
            </a:r>
            <a:r>
              <a:rPr lang="pt-BR" sz="3200" dirty="0" err="1" smtClean="0"/>
              <a:t>Polyplachophora</a:t>
            </a:r>
            <a:endParaRPr lang="pt-BR" sz="3200" dirty="0"/>
          </a:p>
        </p:txBody>
      </p:sp>
      <p:pic>
        <p:nvPicPr>
          <p:cNvPr id="5" name="Espaço Reservado para Conteúdo 4" descr="Quiton-comun Chaetopleura apicul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29600" cy="353290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Qui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476672"/>
            <a:ext cx="3960440" cy="55486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Filo Mollusca – Características gerais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Mollusca – lat. </a:t>
            </a:r>
            <a:r>
              <a:rPr lang="pt-BR" sz="2400" i="1" dirty="0" err="1" smtClean="0">
                <a:latin typeface="Times New Roman" pitchFamily="18" charset="0"/>
                <a:cs typeface="Times New Roman" pitchFamily="18" charset="0"/>
              </a:rPr>
              <a:t>Mollis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– corpo mole;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2º maior grupo de animais com celoma verdadeiro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celomados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+/- 50.000 spp vivas e 35.000 spp fósseis;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Protostômios, Triblásticos, esqueleto rígido externo ou interno – concha;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Colonizaram tanto ambientes aquáticos quanto terrestres;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Reprodução sexuada com fecundação interna ou externa;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Maioria dióicos;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Ausência de metameria, mas provável ancestral comum com anelídeos;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Trocas gasosas ocorrem tanto através da superfície corporal quanto em órgãos respiratórios: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brânquias e pulmões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strutura interna qui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613" y="908720"/>
            <a:ext cx="8398812" cy="521744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Classe Gastropoda</a:t>
            </a:r>
            <a:endParaRPr lang="pt-BR" sz="3200" dirty="0"/>
          </a:p>
        </p:txBody>
      </p:sp>
      <p:pic>
        <p:nvPicPr>
          <p:cNvPr id="4" name="Espaço Reservado para Conteúdo 3" descr="Anatomia interna caracol Hel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2137" y="903334"/>
            <a:ext cx="7712537" cy="533397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Lapas patelac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74753"/>
            <a:ext cx="4752528" cy="641836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arva veligera caramujo-chinelo Crepidu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4896544" cy="53617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58772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Larva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Véliger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ulmonad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544616" cy="5073322"/>
          </a:xfrm>
        </p:spPr>
      </p:pic>
      <p:sp>
        <p:nvSpPr>
          <p:cNvPr id="5" name="CaixaDeTexto 4"/>
          <p:cNvSpPr txBox="1"/>
          <p:nvPr/>
        </p:nvSpPr>
        <p:spPr>
          <a:xfrm>
            <a:off x="1115616" y="580526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Ordem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Pulmonata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istema nervoso concentrado Busy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050607" cy="4525963"/>
          </a:xfrm>
        </p:spPr>
      </p:pic>
      <p:sp>
        <p:nvSpPr>
          <p:cNvPr id="5" name="CaixaDeTexto 4"/>
          <p:cNvSpPr txBox="1"/>
          <p:nvPr/>
        </p:nvSpPr>
        <p:spPr>
          <a:xfrm>
            <a:off x="827584" y="57332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Sistema Nervoso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marL="457200" indent="-457200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Gastrópodes: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Cerca de 70.000 spp vivas – marinhas, dulcícolas e terrestres;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Dividem-se em 3 Subclasses:</a:t>
            </a:r>
          </a:p>
          <a:p>
            <a:pPr marL="857250" lvl="1" indent="-457200"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Prosobranchia: caramujos marinhos – concha enrolada em espiral; cavidade do manto em geral localizada na região anterior, próxima à cabeça com: osfrádios, ctenídeos, glândulas hipobranquiais, ânus e nefridióporos; cabeça, em geral, com tentáculos com olhos na base; pé em forma de sola rastejadora com opérculo córneo ou calcário; rádula variável ou ausente;</a:t>
            </a:r>
          </a:p>
          <a:p>
            <a:pPr marL="857250" lvl="1" indent="-457200"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Opistobranchia: lesmas marinhas; concha reduzida e fina, externa ou interna ou totalmente perdida; ctenídios e cavidade palial em geral reduzidos ou pedidos; em geral sem opérculo; hermafroditas; poucas spp dulcícolas</a:t>
            </a:r>
          </a:p>
          <a:p>
            <a:pPr marL="857250" lvl="1" indent="-457200"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Pulmonata: caracóis terrestres e lesmas; cavidade palial forma um pulmão com abertura contrátil; desprovidos de ctenídios; hermafroditas; sem larvas; principalmente terrestres e dulcícolas, poucas spp marinhas.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Bivalvia (ou Pelecypoda =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Lamellibranchiata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ostras, mexilhões, etc. corpo comprimido lateralmente; concha constituída de 2 </a:t>
            </a:r>
            <a:r>
              <a:rPr lang="pt-BR" sz="2200" i="1" dirty="0" smtClean="0">
                <a:latin typeface="Times New Roman" pitchFamily="18" charset="0"/>
                <a:cs typeface="Times New Roman" pitchFamily="18" charset="0"/>
              </a:rPr>
              <a:t>valvas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articuladas dorsalmente – </a:t>
            </a:r>
            <a:r>
              <a:rPr lang="pt-BR" sz="2200" i="1" dirty="0" smtClean="0">
                <a:latin typeface="Times New Roman" pitchFamily="18" charset="0"/>
                <a:cs typeface="Times New Roman" pitchFamily="18" charset="0"/>
              </a:rPr>
              <a:t>charneira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; músculos adutores movem as valvas; cabeça rudimentar; ausência de rádula e olhos; pé comprimido lateralmente – em forma de machadinha; 1 par de ctenídios bipectinados grandes – alimentação; cavidade do manto ampla; margens posteriores do manto fundidas formando sifões inalante e exalante; 1 par de nefrídios.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Scaphopoda: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concha dente-de-elefante ou dentálios. Concha de peça única, tubular, em geral afunilada, aberta em ambas as extremidades; cabeça rudimentar, projeta-se pela abertura maior; ampla cavidade do manto; ausência de ctenídios, olhos e coração; presença de rádula, probóscide e estilete cristalino; 2 conjuntos de tentáculos contráteis – </a:t>
            </a:r>
            <a:r>
              <a:rPr lang="pt-BR" sz="2200" i="1" dirty="0" smtClean="0">
                <a:latin typeface="Times New Roman" pitchFamily="18" charset="0"/>
                <a:cs typeface="Times New Roman" pitchFamily="18" charset="0"/>
              </a:rPr>
              <a:t>captáculos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– captura e manipulação de presas; pé cilíndrico; aproximadamente 900 spp marinhas, bentônicas.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Classe Bivalvia</a:t>
            </a:r>
            <a:endParaRPr lang="pt-BR" sz="3200" dirty="0"/>
          </a:p>
        </p:txBody>
      </p:sp>
      <p:pic>
        <p:nvPicPr>
          <p:cNvPr id="4" name="Espaço Reservado para Conteúdo 3" descr="Anatomia ostra Cassostrea virgi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696" y="1600200"/>
            <a:ext cx="805060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ranquia filibranqu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735" y="1600200"/>
            <a:ext cx="471653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Maioria das classes com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sistema circulatório aberto e coração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vasos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seios sanguíneos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Cefalópodes o sistema circulatório é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fechado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Sistemas circulatório e respiratório muito eficientes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aumento do tamanho corporal (lula gigante &gt; 18m);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Presença de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manto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carnoso que secreta (em muitos) uma concha  diversidade de funções;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Características exclusivas do filo: presença de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rádula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pé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muscular;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Olho direto e bem desenvolvido.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orte concha bival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9902"/>
            <a:ext cx="4608512" cy="640583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Classe </a:t>
            </a:r>
            <a:r>
              <a:rPr lang="pt-BR" sz="3200" dirty="0" err="1" smtClean="0"/>
              <a:t>Scaphopoda</a:t>
            </a:r>
            <a:endParaRPr lang="pt-BR" sz="3200" dirty="0"/>
          </a:p>
        </p:txBody>
      </p:sp>
      <p:pic>
        <p:nvPicPr>
          <p:cNvPr id="4" name="Espaço Reservado para Conteúdo 3" descr="Scaphop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9020"/>
            <a:ext cx="7128792" cy="499714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7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 Cephalopoda (= Siphonopoda):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Náutilos, lulas, sibas e polvos. Concha com câmaras dispostas linearmente; concha, em geral, reduzida ou perdida; se for externa (náutilos), animal habita na última câmara (mais nova), com filamento de tecido vivo (</a:t>
            </a:r>
            <a:r>
              <a:rPr lang="pt-BR" sz="2200" i="1" dirty="0" smtClean="0">
                <a:latin typeface="Times New Roman" pitchFamily="18" charset="0"/>
                <a:cs typeface="Times New Roman" pitchFamily="18" charset="0"/>
              </a:rPr>
              <a:t>sifúnculo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) estendendo-se através das câmaras mais velhas; cavidade córporea ampla; sistema circulatório fechado; cabeça com olhos grandes e complexos, círculo de braços ou tentáculos preênseis ao redor da boca; rádula e bico; 1 ou 2 pares de ctenídios e 1ou 2 pares de nefrídios; manto forma cavidade palial ventral ampla – abriga os ctenídios – em forma de funil muscular (sifão)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jato propulsão; alguns tentáculos do macho modificados para cópula; marinhos, bentônicos ou pelágicos; cerca de 900 spp.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Classe Cephalopoda</a:t>
            </a:r>
            <a:endParaRPr lang="pt-BR" sz="3200" dirty="0"/>
          </a:p>
        </p:txBody>
      </p:sp>
      <p:pic>
        <p:nvPicPr>
          <p:cNvPr id="4" name="Espaço Reservado para Conteúdo 3" descr="Anatomia lula Loli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4176464" cy="56361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erebro octop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080" y="1600200"/>
            <a:ext cx="7467839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ulas pequena e giga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972153" cy="4525963"/>
          </a:xfrm>
        </p:spPr>
      </p:pic>
      <p:pic>
        <p:nvPicPr>
          <p:cNvPr id="5" name="Imagem 4" descr="Nauti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903" y="0"/>
            <a:ext cx="44490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lho octop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544616" cy="46032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sistemas excretor e circulatorio Octopus dofle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29600" cy="42005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rato digestivo Octuopus vulg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724" y="980728"/>
            <a:ext cx="5313736" cy="49685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Bilatérios;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geral, com cabeça bem definida;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Parede ventral especializada em pé muscular – principalmente para locomoção;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Manto (ou Pálio) formado por dobras da parede corporal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cavidade do manto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cavidade palial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– origina pulmões ou brânquias e secreta a concha;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Epiderme em geral ciliado e secretora de muco, com muitas terminações nervosas;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Sistema digestivo completo;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Órgão especializado raspador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rádula;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Ânus, em geral, evacuando para dentro da cavidade do manto;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adula de caraco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339" y="428625"/>
            <a:ext cx="7949322" cy="5697538"/>
          </a:xfrm>
        </p:spPr>
      </p:pic>
      <p:sp>
        <p:nvSpPr>
          <p:cNvPr id="5" name="CaixaDeTexto 4"/>
          <p:cNvSpPr txBox="1"/>
          <p:nvPr/>
        </p:nvSpPr>
        <p:spPr>
          <a:xfrm>
            <a:off x="4357686" y="521495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Rádula de caramujo</a:t>
            </a:r>
            <a:endParaRPr lang="pt-B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Um ou dois rins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metanefrídios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– abrindo-se para dentro da cavidade pericárdica e geralmente, drenando para dentro da cavidade do manto;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Sistema nervoso – gânglios pares cerebral, pleural, pedioso, visceral, com cordões nervosos e plexo subepidérmico;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Gânglios centralizados em anel nervoso (Gastropoda e Cephalopoda);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Órgãos sensoriais: tato, olfato, paladar, visão e equilíbrio. Olhos altamente desenvolvidos em cefalópodes;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Dióicos e monóicos;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Larva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trocófora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em alguns larva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véliger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Desenvolvimento direto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natomia interna de caramuj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95789"/>
            <a:ext cx="8229600" cy="5563210"/>
          </a:xfrm>
        </p:spPr>
      </p:pic>
      <p:sp>
        <p:nvSpPr>
          <p:cNvPr id="5" name="CaixaDeTexto 4"/>
          <p:cNvSpPr txBox="1"/>
          <p:nvPr/>
        </p:nvSpPr>
        <p:spPr>
          <a:xfrm>
            <a:off x="1285852" y="607220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Anatomia interna de caramujo.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FORMA E FUNÇÃO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Corpo dividido em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massa visceral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massa cefalopodiosa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Porção cefalopodiosa – mais ativa, contém os órgãos (alimentação, sensoriais e da locomoção);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Massa visceral contém órgãos dos sistemas digestivo, circulatório, respiratório e reprodutivo;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Manto, ou pálio, formado a partir de 2 pregas da epiderme, circunda espaço entre manto e a parede do corpo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cavidade do manto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ou cavidade palial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Cavidade palial, abriga: brânquias (ou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ctenídeos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ou pulmão;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alguns moluscos, manto secreta concha protetora – pérola;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42910" y="357166"/>
            <a:ext cx="7786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Cabeça e Pé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Maioria com cabeça bem desenvolvida, portadora de: boca e órgãos sensoriais especializados;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Receptores fotossensoriais;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Em geral, presença de tentáculos;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Interior da boca – presença da rádula;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Posterior à boca – principal órgão locomotor; pé.</a:t>
            </a:r>
          </a:p>
          <a:p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Rádula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Órgão lingüiforme raspador protrátil, em todos os moluscos, exceto em Bivalvia;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Membrana em forma de esteira, recoberta de fileira de pequenos dentes;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interior da rádula existe uma cartilagem de suporte –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odontóforo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Função dupla; raspar e arrancar o material alimentar e servir de esteira transportadora das partículas para o trato digestivo.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1714</Words>
  <Application>Microsoft Office PowerPoint</Application>
  <PresentationFormat>Apresentação na tela (4:3)</PresentationFormat>
  <Paragraphs>130</Paragraphs>
  <Slides>38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FILO MOLLUSCA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Classe Polyplachophora</vt:lpstr>
      <vt:lpstr>Slide 19</vt:lpstr>
      <vt:lpstr>Slide 20</vt:lpstr>
      <vt:lpstr>Classe Gastropoda</vt:lpstr>
      <vt:lpstr>Slide 22</vt:lpstr>
      <vt:lpstr>Slide 23</vt:lpstr>
      <vt:lpstr>Slide 24</vt:lpstr>
      <vt:lpstr>Slide 25</vt:lpstr>
      <vt:lpstr>Slide 26</vt:lpstr>
      <vt:lpstr>Slide 27</vt:lpstr>
      <vt:lpstr>Classe Bivalvia</vt:lpstr>
      <vt:lpstr>Slide 29</vt:lpstr>
      <vt:lpstr>Slide 30</vt:lpstr>
      <vt:lpstr>Classe Scaphopoda</vt:lpstr>
      <vt:lpstr>Slide 32</vt:lpstr>
      <vt:lpstr>Classe Cephalopoda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MOLLUSCA</dc:title>
  <dc:creator>Alexandre Santiago</dc:creator>
  <cp:lastModifiedBy>Alexandre Santiago</cp:lastModifiedBy>
  <cp:revision>22</cp:revision>
  <dcterms:created xsi:type="dcterms:W3CDTF">2011-01-19T12:18:17Z</dcterms:created>
  <dcterms:modified xsi:type="dcterms:W3CDTF">2014-01-16T20:44:28Z</dcterms:modified>
</cp:coreProperties>
</file>