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8"/>
  </p:notesMasterIdLst>
  <p:sldIdLst>
    <p:sldId id="256" r:id="rId2"/>
    <p:sldId id="267" r:id="rId3"/>
    <p:sldId id="271" r:id="rId4"/>
    <p:sldId id="257" r:id="rId5"/>
    <p:sldId id="258" r:id="rId6"/>
    <p:sldId id="259" r:id="rId7"/>
    <p:sldId id="260" r:id="rId8"/>
    <p:sldId id="261" r:id="rId9"/>
    <p:sldId id="268" r:id="rId10"/>
    <p:sldId id="270" r:id="rId11"/>
    <p:sldId id="262" r:id="rId12"/>
    <p:sldId id="263" r:id="rId13"/>
    <p:sldId id="264" r:id="rId14"/>
    <p:sldId id="265" r:id="rId15"/>
    <p:sldId id="266" r:id="rId16"/>
    <p:sldId id="269" r:id="rId1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75" autoAdjust="0"/>
  </p:normalViewPr>
  <p:slideViewPr>
    <p:cSldViewPr>
      <p:cViewPr varScale="1">
        <p:scale>
          <a:sx n="69" d="100"/>
          <a:sy n="69" d="100"/>
        </p:scale>
        <p:origin x="-11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373200-49AA-45D5-B717-B5EFDD50BB95}" type="datetimeFigureOut">
              <a:rPr lang="pt-BR" smtClean="0"/>
              <a:pPr/>
              <a:t>12/03/2013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92DA8-2AF7-428B-A721-92DD40B181D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92DA8-2AF7-428B-A721-92DD40B181DB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92DA8-2AF7-428B-A721-92DD40B181DB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92DA8-2AF7-428B-A721-92DD40B181DB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92DA8-2AF7-428B-A721-92DD40B181DB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92DA8-2AF7-428B-A721-92DD40B181DB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92DA8-2AF7-428B-A721-92DD40B181DB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92DA8-2AF7-428B-A721-92DD40B181DB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92DA8-2AF7-428B-A721-92DD40B181DB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92DA8-2AF7-428B-A721-92DD40B181DB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92DA8-2AF7-428B-A721-92DD40B181DB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92DA8-2AF7-428B-A721-92DD40B181DB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92DA8-2AF7-428B-A721-92DD40B181DB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92DA8-2AF7-428B-A721-92DD40B181DB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92DA8-2AF7-428B-A721-92DD40B181DB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92DA8-2AF7-428B-A721-92DD40B181DB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92DA8-2AF7-428B-A721-92DD40B181DB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7B51805-16D0-40DF-9693-9D3CDCE1DF7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016528-4850-4F38-A569-91FB14E6DF2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6421AC-6D6E-4C7D-9EC2-93FE7EA7D0C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E4C09C2-6C5A-49EC-BE89-90DEB44DD902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009F2C2-DAB5-4653-884B-0D38421B44E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B2DB592-A949-4A42-AC9A-A901EDA35B9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8708A8-1004-48EC-8AD4-5C85CB82493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D557D8-1844-47EF-B829-914082EE1006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55059-6703-4859-8E13-CCECA4125072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DE191F-C3B1-4456-AF38-B7A466329B5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A8D02-4D01-4A8D-B112-D160EEB48FE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CFCDE-79BD-4BBB-8EBE-CC697872E60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8E42C-C03E-456D-9DDE-EDC26A04398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5B52E5-1E5F-4059-A54E-04F83AF98BF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pt-BR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pt-BR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DFF57115-4E40-4135-B094-198E15891BA3}" type="slidenum">
              <a:rPr lang="pt-BR"/>
              <a:pPr/>
              <a:t>‹nº›</a:t>
            </a:fld>
            <a:endParaRPr 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0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http://www.seaslugforum.net/images/m8311c.jpg" TargetMode="External"/><Relationship Id="rId4" Type="http://schemas.openxmlformats.org/officeDocument/2006/relationships/image" Target="../media/image4.jpeg"/><Relationship Id="rId9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>
                <a:latin typeface="Arial" charset="0"/>
              </a:rPr>
              <a:t>FILO MOLLUSCA</a:t>
            </a:r>
          </a:p>
        </p:txBody>
      </p:sp>
      <p:pic>
        <p:nvPicPr>
          <p:cNvPr id="2053" name="Picture 5" descr="escargo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35363" y="3213100"/>
            <a:ext cx="2128837" cy="31988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482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 descr="ad110093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260350"/>
            <a:ext cx="2684463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5675313" y="6734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BR"/>
          </a:p>
        </p:txBody>
      </p:sp>
      <p:pic>
        <p:nvPicPr>
          <p:cNvPr id="22533" name="Picture 5" descr="http://www.seaslugforum.net/images/m8311c.jpg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3419475" y="260350"/>
            <a:ext cx="2435225" cy="3240088"/>
          </a:xfrm>
          <a:prstGeom prst="rect">
            <a:avLst/>
          </a:prstGeom>
          <a:noFill/>
        </p:spPr>
      </p:pic>
      <p:pic>
        <p:nvPicPr>
          <p:cNvPr id="22535" name="Picture 7" descr="04082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56325" y="260350"/>
            <a:ext cx="2730500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6" name="Picture 8" descr="sjp008-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0825" y="4029075"/>
            <a:ext cx="3025775" cy="220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7" name="Picture 9" descr="Herma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60750" y="3644900"/>
            <a:ext cx="2360613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8" name="Picture 10" descr="Janolus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56325" y="3984625"/>
            <a:ext cx="2736850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b="1">
                <a:latin typeface="Arial" charset="0"/>
              </a:rPr>
              <a:t>Classe Bivalva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sz="2800">
                <a:latin typeface="Arial" charset="0"/>
              </a:rPr>
              <a:t>Ostras e Mariscos</a:t>
            </a:r>
          </a:p>
          <a:p>
            <a:pPr>
              <a:lnSpc>
                <a:spcPct val="90000"/>
              </a:lnSpc>
            </a:pPr>
            <a:r>
              <a:rPr lang="pt-BR" sz="2800">
                <a:latin typeface="Arial" charset="0"/>
              </a:rPr>
              <a:t>Fixos</a:t>
            </a:r>
          </a:p>
          <a:p>
            <a:pPr>
              <a:lnSpc>
                <a:spcPct val="90000"/>
              </a:lnSpc>
            </a:pPr>
            <a:r>
              <a:rPr lang="pt-BR" sz="2800">
                <a:latin typeface="Arial" charset="0"/>
              </a:rPr>
              <a:t>Filtradores</a:t>
            </a:r>
          </a:p>
          <a:p>
            <a:pPr>
              <a:lnSpc>
                <a:spcPct val="90000"/>
              </a:lnSpc>
            </a:pPr>
            <a:r>
              <a:rPr lang="pt-BR" sz="2800">
                <a:latin typeface="Arial" charset="0"/>
              </a:rPr>
              <a:t>Sem rádula</a:t>
            </a:r>
          </a:p>
          <a:p>
            <a:pPr>
              <a:lnSpc>
                <a:spcPct val="90000"/>
              </a:lnSpc>
            </a:pPr>
            <a:r>
              <a:rPr lang="pt-BR" sz="2800">
                <a:latin typeface="Arial" charset="0"/>
              </a:rPr>
              <a:t>Dióicos</a:t>
            </a:r>
          </a:p>
          <a:p>
            <a:pPr>
              <a:lnSpc>
                <a:spcPct val="90000"/>
              </a:lnSpc>
            </a:pPr>
            <a:r>
              <a:rPr lang="pt-BR" sz="2800">
                <a:latin typeface="Arial" charset="0"/>
              </a:rPr>
              <a:t>Pé utilizado para fixação</a:t>
            </a:r>
          </a:p>
          <a:p>
            <a:pPr>
              <a:lnSpc>
                <a:spcPct val="90000"/>
              </a:lnSpc>
            </a:pPr>
            <a:r>
              <a:rPr lang="pt-BR" sz="2800">
                <a:latin typeface="Arial" charset="0"/>
              </a:rPr>
              <a:t>Grande importância Econômica</a:t>
            </a:r>
          </a:p>
          <a:p>
            <a:pPr>
              <a:lnSpc>
                <a:spcPct val="90000"/>
              </a:lnSpc>
            </a:pPr>
            <a:endParaRPr lang="pt-BR" sz="2800">
              <a:latin typeface="Arial" charset="0"/>
            </a:endParaRPr>
          </a:p>
        </p:txBody>
      </p:sp>
      <p:pic>
        <p:nvPicPr>
          <p:cNvPr id="23556" name="Picture 4" descr="f_saude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427538" y="2205038"/>
            <a:ext cx="3667125" cy="2743200"/>
          </a:xfrm>
          <a:noFill/>
          <a:ln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f_produca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333375"/>
            <a:ext cx="3886200" cy="295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5" descr="TÁ AFIM DE UMA OSTRA????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363" y="333375"/>
            <a:ext cx="4032250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6" descr="perolas_0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11413" y="3789363"/>
            <a:ext cx="4248150" cy="284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b="1">
                <a:latin typeface="Arial" charset="0"/>
              </a:rPr>
              <a:t>Cephalopoda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038600" cy="45434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sz="2400">
                <a:latin typeface="Arial" charset="0"/>
              </a:rPr>
              <a:t>Polvos (sem concha), Lulas (concha Rudimentar interna) e Nautilus (concha externa)</a:t>
            </a:r>
          </a:p>
          <a:p>
            <a:pPr>
              <a:lnSpc>
                <a:spcPct val="80000"/>
              </a:lnSpc>
            </a:pPr>
            <a:r>
              <a:rPr lang="pt-BR" sz="2400">
                <a:latin typeface="Arial" charset="0"/>
              </a:rPr>
              <a:t>Sistema Circulatório Fechado</a:t>
            </a:r>
          </a:p>
          <a:p>
            <a:pPr>
              <a:lnSpc>
                <a:spcPct val="80000"/>
              </a:lnSpc>
            </a:pPr>
            <a:r>
              <a:rPr lang="pt-BR" sz="2400">
                <a:latin typeface="Arial" charset="0"/>
              </a:rPr>
              <a:t>Carnívoros</a:t>
            </a:r>
          </a:p>
          <a:p>
            <a:pPr>
              <a:lnSpc>
                <a:spcPct val="80000"/>
              </a:lnSpc>
            </a:pPr>
            <a:r>
              <a:rPr lang="pt-BR" sz="2400">
                <a:latin typeface="Arial" charset="0"/>
              </a:rPr>
              <a:t>Predadores</a:t>
            </a:r>
          </a:p>
          <a:p>
            <a:pPr>
              <a:lnSpc>
                <a:spcPct val="80000"/>
              </a:lnSpc>
            </a:pPr>
            <a:r>
              <a:rPr lang="pt-BR" sz="2400">
                <a:latin typeface="Arial" charset="0"/>
              </a:rPr>
              <a:t>Pés transformado em tentáculos.</a:t>
            </a:r>
          </a:p>
          <a:p>
            <a:pPr>
              <a:lnSpc>
                <a:spcPct val="80000"/>
              </a:lnSpc>
            </a:pPr>
            <a:r>
              <a:rPr lang="pt-BR" sz="2400">
                <a:latin typeface="Arial" charset="0"/>
              </a:rPr>
              <a:t>Sistema nervoso muito desenvolvido</a:t>
            </a:r>
          </a:p>
          <a:p>
            <a:pPr>
              <a:lnSpc>
                <a:spcPct val="80000"/>
              </a:lnSpc>
            </a:pPr>
            <a:r>
              <a:rPr lang="pt-BR" sz="2400">
                <a:latin typeface="Arial" charset="0"/>
              </a:rPr>
              <a:t>Dióicos</a:t>
            </a:r>
          </a:p>
          <a:p>
            <a:pPr>
              <a:lnSpc>
                <a:spcPct val="80000"/>
              </a:lnSpc>
            </a:pPr>
            <a:endParaRPr lang="pt-BR" sz="2400">
              <a:latin typeface="Arial" charset="0"/>
            </a:endParaRPr>
          </a:p>
        </p:txBody>
      </p:sp>
      <p:pic>
        <p:nvPicPr>
          <p:cNvPr id="26628" name="Picture 4" descr="Architeuthi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724525" y="1989138"/>
            <a:ext cx="2671763" cy="4103687"/>
          </a:xfrm>
          <a:noFill/>
          <a:ln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84" name="Picture 12" descr="Nautilu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404813"/>
            <a:ext cx="5903913" cy="2192337"/>
          </a:xfrm>
          <a:prstGeom prst="rect">
            <a:avLst/>
          </a:prstGeom>
          <a:noFill/>
        </p:spPr>
      </p:pic>
      <p:pic>
        <p:nvPicPr>
          <p:cNvPr id="28686" name="Picture 14" descr="squidcutt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850" y="4221163"/>
            <a:ext cx="5976938" cy="2239962"/>
          </a:xfrm>
          <a:prstGeom prst="rect">
            <a:avLst/>
          </a:prstGeom>
          <a:noFill/>
        </p:spPr>
      </p:pic>
      <p:pic>
        <p:nvPicPr>
          <p:cNvPr id="28688" name="Picture 16" descr="octopu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88125" y="1960563"/>
            <a:ext cx="2266950" cy="3019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Moluscos12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59588"/>
          </a:xfrm>
          <a:noFill/>
          <a:ln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2713"/>
            <a:ext cx="8229600" cy="795337"/>
          </a:xfrm>
        </p:spPr>
        <p:txBody>
          <a:bodyPr/>
          <a:lstStyle/>
          <a:p>
            <a:r>
              <a:rPr lang="pt-BR" b="1">
                <a:latin typeface="Arial" charset="0"/>
              </a:rPr>
              <a:t>Características Gerais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446405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z="2400"/>
              <a:t>Animais com corpo mole;</a:t>
            </a:r>
          </a:p>
          <a:p>
            <a:pPr>
              <a:lnSpc>
                <a:spcPct val="90000"/>
              </a:lnSpc>
            </a:pPr>
            <a:r>
              <a:rPr lang="pt-BR" sz="2400"/>
              <a:t>Animais com esqueleto externo (conchas) ou interno a endoconcha (lulas);</a:t>
            </a:r>
          </a:p>
          <a:p>
            <a:pPr>
              <a:lnSpc>
                <a:spcPct val="90000"/>
              </a:lnSpc>
            </a:pPr>
            <a:r>
              <a:rPr lang="pt-BR" sz="2400"/>
              <a:t>Corresponde ao segundo filo em número de espécies;</a:t>
            </a:r>
          </a:p>
          <a:p>
            <a:pPr>
              <a:lnSpc>
                <a:spcPct val="90000"/>
              </a:lnSpc>
            </a:pPr>
            <a:r>
              <a:rPr lang="pt-BR" sz="2400"/>
              <a:t>A maioria delas de habitat aquático;</a:t>
            </a:r>
          </a:p>
          <a:p>
            <a:pPr>
              <a:lnSpc>
                <a:spcPct val="90000"/>
              </a:lnSpc>
            </a:pPr>
            <a:r>
              <a:rPr lang="pt-BR" sz="2400"/>
              <a:t>Podem ser de vida livre ou fixos ao substrato;</a:t>
            </a:r>
          </a:p>
          <a:p>
            <a:pPr>
              <a:lnSpc>
                <a:spcPct val="90000"/>
              </a:lnSpc>
            </a:pPr>
            <a:r>
              <a:rPr lang="pt-BR" sz="2400"/>
              <a:t>Reprodução sexuada, com fecundação interna ou externa;</a:t>
            </a:r>
          </a:p>
          <a:p>
            <a:pPr>
              <a:lnSpc>
                <a:spcPct val="90000"/>
              </a:lnSpc>
            </a:pPr>
            <a:r>
              <a:rPr lang="pt-BR" sz="2400"/>
              <a:t>Maioria dióicos;</a:t>
            </a:r>
          </a:p>
          <a:p>
            <a:pPr>
              <a:lnSpc>
                <a:spcPct val="90000"/>
              </a:lnSpc>
            </a:pPr>
            <a:r>
              <a:rPr lang="pt-BR" sz="2400"/>
              <a:t>Desenvolvimento direto ou indireto;</a:t>
            </a:r>
          </a:p>
          <a:p>
            <a:pPr>
              <a:lnSpc>
                <a:spcPct val="90000"/>
              </a:lnSpc>
            </a:pPr>
            <a:r>
              <a:rPr lang="pt-BR" sz="2400"/>
              <a:t>Atingem poucos centímetros a vários metros;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b="1">
                <a:latin typeface="Arial" charset="0"/>
              </a:rPr>
              <a:t>Características Gerais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400" dirty="0"/>
              <a:t>Importância econômica:</a:t>
            </a:r>
          </a:p>
          <a:p>
            <a:pPr lvl="1"/>
            <a:r>
              <a:rPr lang="pt-BR" sz="2400" dirty="0"/>
              <a:t>Indústria alimentícia;</a:t>
            </a:r>
          </a:p>
          <a:p>
            <a:pPr lvl="1"/>
            <a:r>
              <a:rPr lang="pt-BR" sz="2400" dirty="0"/>
              <a:t>Produção de jóias;</a:t>
            </a:r>
          </a:p>
          <a:p>
            <a:pPr lvl="1"/>
            <a:r>
              <a:rPr lang="pt-BR" sz="2400" dirty="0"/>
              <a:t>Produção de nanquim;</a:t>
            </a:r>
          </a:p>
          <a:p>
            <a:pPr lvl="1"/>
            <a:r>
              <a:rPr lang="pt-BR" sz="2400" dirty="0"/>
              <a:t>Isca para pesca;</a:t>
            </a:r>
          </a:p>
          <a:p>
            <a:pPr lvl="1"/>
            <a:r>
              <a:rPr lang="pt-BR" sz="2400" dirty="0"/>
              <a:t>Destruição de cascos de barco e ancoradouros;</a:t>
            </a:r>
          </a:p>
          <a:p>
            <a:pPr lvl="1"/>
            <a:r>
              <a:rPr lang="pt-BR" sz="2400" dirty="0"/>
              <a:t>São pragas em cafezais;</a:t>
            </a:r>
          </a:p>
          <a:p>
            <a:pPr lvl="1"/>
            <a:r>
              <a:rPr lang="pt-BR" sz="2400" dirty="0"/>
              <a:t>Hospedeiros de vermes </a:t>
            </a:r>
            <a:r>
              <a:rPr lang="pt-BR" sz="2400" dirty="0" smtClean="0"/>
              <a:t>(</a:t>
            </a:r>
            <a:r>
              <a:rPr lang="pt-BR" sz="2400" i="1" dirty="0"/>
              <a:t>S</a:t>
            </a:r>
            <a:r>
              <a:rPr lang="pt-BR" sz="2400" i="1" dirty="0" smtClean="0"/>
              <a:t>chistosoma </a:t>
            </a:r>
            <a:r>
              <a:rPr lang="pt-BR" sz="2400" i="1" dirty="0"/>
              <a:t>mansoni);</a:t>
            </a:r>
            <a:endParaRPr lang="pt-BR" sz="2400" dirty="0"/>
          </a:p>
          <a:p>
            <a:endParaRPr lang="pt-B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b="1">
                <a:latin typeface="Arial" charset="0"/>
              </a:rPr>
              <a:t>Características Gerais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12875"/>
            <a:ext cx="4535487" cy="5256213"/>
          </a:xfrm>
        </p:spPr>
        <p:txBody>
          <a:bodyPr/>
          <a:lstStyle/>
          <a:p>
            <a:r>
              <a:rPr lang="pt-BR" sz="2400">
                <a:latin typeface="Arial" charset="0"/>
              </a:rPr>
              <a:t>Simetria Bilateral</a:t>
            </a:r>
          </a:p>
          <a:p>
            <a:r>
              <a:rPr lang="pt-BR" sz="2400">
                <a:latin typeface="Arial" charset="0"/>
              </a:rPr>
              <a:t>Protostômios</a:t>
            </a:r>
          </a:p>
          <a:p>
            <a:r>
              <a:rPr lang="pt-BR" sz="2400">
                <a:latin typeface="Arial" charset="0"/>
              </a:rPr>
              <a:t>Triblástico</a:t>
            </a:r>
          </a:p>
          <a:p>
            <a:r>
              <a:rPr lang="pt-BR" sz="2400">
                <a:latin typeface="Arial" charset="0"/>
              </a:rPr>
              <a:t>Celomado</a:t>
            </a:r>
          </a:p>
          <a:p>
            <a:r>
              <a:rPr lang="pt-BR" sz="2400">
                <a:latin typeface="Arial" charset="0"/>
              </a:rPr>
              <a:t>Sistema Digestório Completo</a:t>
            </a:r>
          </a:p>
          <a:p>
            <a:pPr lvl="1"/>
            <a:r>
              <a:rPr lang="pt-BR" sz="2400">
                <a:latin typeface="Arial" charset="0"/>
              </a:rPr>
              <a:t>Rádula</a:t>
            </a:r>
          </a:p>
          <a:p>
            <a:r>
              <a:rPr lang="pt-BR" sz="2400">
                <a:latin typeface="Arial" charset="0"/>
              </a:rPr>
              <a:t>Sistema circulatório aberto</a:t>
            </a:r>
          </a:p>
          <a:p>
            <a:pPr lvl="1"/>
            <a:r>
              <a:rPr lang="pt-BR" sz="2400">
                <a:latin typeface="Arial" charset="0"/>
              </a:rPr>
              <a:t>Hemoglobina ou hemocianina</a:t>
            </a:r>
          </a:p>
          <a:p>
            <a:pPr lvl="1"/>
            <a:r>
              <a:rPr lang="pt-BR" sz="2400">
                <a:latin typeface="Arial" charset="0"/>
              </a:rPr>
              <a:t>Exceção: Cephalopoda</a:t>
            </a:r>
          </a:p>
        </p:txBody>
      </p:sp>
      <p:pic>
        <p:nvPicPr>
          <p:cNvPr id="8196" name="Picture 4" descr="sjp008-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105400" y="2276475"/>
            <a:ext cx="4038600" cy="2954338"/>
          </a:xfrm>
          <a:noFill/>
          <a:ln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b="1">
                <a:latin typeface="Arial" charset="0"/>
              </a:rPr>
              <a:t>Características Gerais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28775"/>
            <a:ext cx="5111750" cy="4616450"/>
          </a:xfrm>
        </p:spPr>
        <p:txBody>
          <a:bodyPr/>
          <a:lstStyle/>
          <a:p>
            <a:r>
              <a:rPr lang="pt-BR" sz="2800">
                <a:latin typeface="Arial" charset="0"/>
              </a:rPr>
              <a:t>Respiração:</a:t>
            </a:r>
          </a:p>
          <a:p>
            <a:pPr lvl="1"/>
            <a:r>
              <a:rPr lang="pt-BR" sz="2400">
                <a:latin typeface="Arial" charset="0"/>
              </a:rPr>
              <a:t>Aquáticos: Brânquias</a:t>
            </a:r>
          </a:p>
          <a:p>
            <a:pPr lvl="1"/>
            <a:r>
              <a:rPr lang="pt-BR" sz="2400">
                <a:latin typeface="Arial" charset="0"/>
              </a:rPr>
              <a:t>Terrestres: Pulmonar e Cutânea</a:t>
            </a:r>
          </a:p>
          <a:p>
            <a:r>
              <a:rPr lang="pt-BR" sz="2800">
                <a:latin typeface="Arial" charset="0"/>
              </a:rPr>
              <a:t>Sistema Nervoso Ganglionar</a:t>
            </a:r>
          </a:p>
          <a:p>
            <a:r>
              <a:rPr lang="pt-BR" sz="2800">
                <a:latin typeface="Arial" charset="0"/>
              </a:rPr>
              <a:t>Corpo dividido em:</a:t>
            </a:r>
          </a:p>
          <a:p>
            <a:pPr lvl="1"/>
            <a:r>
              <a:rPr lang="pt-BR" sz="2400">
                <a:latin typeface="Arial" charset="0"/>
              </a:rPr>
              <a:t>Cabeça</a:t>
            </a:r>
          </a:p>
          <a:p>
            <a:pPr lvl="1"/>
            <a:r>
              <a:rPr lang="pt-BR" sz="2400">
                <a:latin typeface="Arial" charset="0"/>
              </a:rPr>
              <a:t>Massa Visceral (manto)</a:t>
            </a:r>
          </a:p>
          <a:p>
            <a:pPr lvl="1"/>
            <a:r>
              <a:rPr lang="pt-BR" sz="2400">
                <a:latin typeface="Arial" charset="0"/>
              </a:rPr>
              <a:t>Pé</a:t>
            </a:r>
          </a:p>
        </p:txBody>
      </p:sp>
      <p:pic>
        <p:nvPicPr>
          <p:cNvPr id="10247" name="Picture 7" descr="m8311c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795963" y="1989138"/>
            <a:ext cx="3086100" cy="4114800"/>
          </a:xfrm>
          <a:noFill/>
          <a:ln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455613"/>
          </a:xfrm>
        </p:spPr>
        <p:txBody>
          <a:bodyPr/>
          <a:lstStyle/>
          <a:p>
            <a:r>
              <a:rPr lang="pt-BR" sz="4000" b="1">
                <a:latin typeface="Arial" charset="0"/>
              </a:rPr>
              <a:t>PRINCIPAIS CLASSES</a:t>
            </a:r>
          </a:p>
        </p:txBody>
      </p:sp>
      <p:graphicFrame>
        <p:nvGraphicFramePr>
          <p:cNvPr id="14538" name="Group 202"/>
          <p:cNvGraphicFramePr>
            <a:graphicFrameLocks noGrp="1"/>
          </p:cNvGraphicFramePr>
          <p:nvPr>
            <p:ph idx="1"/>
          </p:nvPr>
        </p:nvGraphicFramePr>
        <p:xfrm>
          <a:off x="0" y="908050"/>
          <a:ext cx="9144000" cy="5949950"/>
        </p:xfrm>
        <a:graphic>
          <a:graphicData uri="http://schemas.openxmlformats.org/drawingml/2006/table">
            <a:tbl>
              <a:tblPr/>
              <a:tblGrid>
                <a:gridCol w="1357290"/>
                <a:gridCol w="1630534"/>
                <a:gridCol w="1493689"/>
                <a:gridCol w="1554162"/>
                <a:gridCol w="1554163"/>
                <a:gridCol w="1554162"/>
              </a:tblGrid>
              <a:tr h="10763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Classes </a:t>
                      </a:r>
                      <a:endParaRPr kumimoji="0" lang="pt-B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Anfineuros</a:t>
                      </a: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endParaRPr kumimoji="0" lang="pt-B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Escafópodes </a:t>
                      </a:r>
                      <a:endParaRPr kumimoji="0" lang="pt-B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Pelicípodes ou Bivalves</a:t>
                      </a:r>
                      <a:endParaRPr kumimoji="0" lang="pt-B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Gastrópodes </a:t>
                      </a:r>
                      <a:endParaRPr kumimoji="0" lang="pt-B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Cefalópodes </a:t>
                      </a: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22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Cabeça </a:t>
                      </a:r>
                      <a:endParaRPr kumimoji="0" lang="pt-B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Reduzida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Reduzida </a:t>
                      </a: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Reduzida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Com 2 pares de tentáculos</a:t>
                      </a: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Grande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22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Pé </a:t>
                      </a:r>
                      <a:endParaRPr kumimoji="0" lang="pt-B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Grande e achatado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Pontiagudo </a:t>
                      </a: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Formato de lâmina de machado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Achatado como uma palmilha</a:t>
                      </a: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Com coroa de tentáculos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22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Concha </a:t>
                      </a:r>
                      <a:endParaRPr kumimoji="0" lang="pt-B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Elíptica com 8 placas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Única, cilíndrica e alongada</a:t>
                      </a: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Duas peças articuladas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Única </a:t>
                      </a: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Muito reduzida ou ausente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69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Exemplo </a:t>
                      </a:r>
                      <a:endParaRPr kumimoji="0" lang="pt-B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Chiton magnificus</a:t>
                      </a: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Dentalium sp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Pecten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sp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Thais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sp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Sepia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sp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9" name="Picture 5" descr="quitons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39750" y="3429000"/>
            <a:ext cx="3829050" cy="2381250"/>
          </a:xfrm>
          <a:noFill/>
          <a:ln/>
        </p:spPr>
      </p:pic>
      <p:pic>
        <p:nvPicPr>
          <p:cNvPr id="16392" name="Picture 8" descr="escafopoda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572000" y="476250"/>
            <a:ext cx="4176713" cy="2701925"/>
          </a:xfrm>
          <a:noFill/>
          <a:ln/>
        </p:spPr>
      </p:pic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395288" y="6092825"/>
            <a:ext cx="6264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pt-BR" b="1"/>
              <a:t>CLASSE POLYPLACOPHORA ou Amphineura – Quíton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b="1">
                <a:latin typeface="Arial" charset="0"/>
              </a:rPr>
              <a:t>Classe Gastropoda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038600" cy="4543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z="2800">
                <a:latin typeface="Arial" charset="0"/>
              </a:rPr>
              <a:t>Lesmas e Caracóis</a:t>
            </a:r>
          </a:p>
          <a:p>
            <a:pPr>
              <a:lnSpc>
                <a:spcPct val="90000"/>
              </a:lnSpc>
            </a:pPr>
            <a:r>
              <a:rPr lang="pt-BR" sz="2800">
                <a:latin typeface="Arial" charset="0"/>
              </a:rPr>
              <a:t>Sem Concha ou com uma inteiriça (Univalve)</a:t>
            </a:r>
          </a:p>
          <a:p>
            <a:pPr>
              <a:lnSpc>
                <a:spcPct val="90000"/>
              </a:lnSpc>
            </a:pPr>
            <a:r>
              <a:rPr lang="pt-BR" sz="2800">
                <a:latin typeface="Arial" charset="0"/>
              </a:rPr>
              <a:t>Carnívoros e herbívoros</a:t>
            </a:r>
          </a:p>
          <a:p>
            <a:pPr>
              <a:lnSpc>
                <a:spcPct val="90000"/>
              </a:lnSpc>
            </a:pPr>
            <a:r>
              <a:rPr lang="pt-BR" sz="2800">
                <a:latin typeface="Arial" charset="0"/>
              </a:rPr>
              <a:t>Monóicos e dióicos</a:t>
            </a:r>
          </a:p>
          <a:p>
            <a:pPr>
              <a:lnSpc>
                <a:spcPct val="90000"/>
              </a:lnSpc>
            </a:pPr>
            <a:r>
              <a:rPr lang="pt-BR" sz="2800">
                <a:latin typeface="Arial" charset="0"/>
              </a:rPr>
              <a:t>Com Rádula</a:t>
            </a:r>
          </a:p>
          <a:p>
            <a:pPr>
              <a:lnSpc>
                <a:spcPct val="90000"/>
              </a:lnSpc>
            </a:pPr>
            <a:r>
              <a:rPr lang="pt-BR" sz="2800">
                <a:latin typeface="Arial" charset="0"/>
              </a:rPr>
              <a:t>Pé Musculoso para locomoção</a:t>
            </a:r>
          </a:p>
        </p:txBody>
      </p:sp>
      <p:pic>
        <p:nvPicPr>
          <p:cNvPr id="20484" name="Picture 4" descr="slide_3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364163" y="1989138"/>
            <a:ext cx="2701925" cy="3887787"/>
          </a:xfrm>
          <a:noFill/>
          <a:ln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b="1">
                <a:latin typeface="Arial" charset="0"/>
              </a:rPr>
              <a:t>Classe Gastropoda</a:t>
            </a:r>
          </a:p>
        </p:txBody>
      </p:sp>
      <p:pic>
        <p:nvPicPr>
          <p:cNvPr id="31748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4213" y="1989138"/>
            <a:ext cx="7772400" cy="4465637"/>
          </a:xfrm>
          <a:noFill/>
          <a:ln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xturizado">
  <a:themeElements>
    <a:clrScheme name="Texturizado 2">
      <a:dk1>
        <a:srgbClr val="003300"/>
      </a:dk1>
      <a:lt1>
        <a:srgbClr val="FFFFFF"/>
      </a:lt1>
      <a:dk2>
        <a:srgbClr val="4D6A2A"/>
      </a:dk2>
      <a:lt2>
        <a:srgbClr val="CCFF99"/>
      </a:lt2>
      <a:accent1>
        <a:srgbClr val="33CC33"/>
      </a:accent1>
      <a:accent2>
        <a:srgbClr val="46562A"/>
      </a:accent2>
      <a:accent3>
        <a:srgbClr val="B2B9AC"/>
      </a:accent3>
      <a:accent4>
        <a:srgbClr val="DADADA"/>
      </a:accent4>
      <a:accent5>
        <a:srgbClr val="ADE2AD"/>
      </a:accent5>
      <a:accent6>
        <a:srgbClr val="3F4D25"/>
      </a:accent6>
      <a:hlink>
        <a:srgbClr val="009999"/>
      </a:hlink>
      <a:folHlink>
        <a:srgbClr val="CCCC00"/>
      </a:folHlink>
    </a:clrScheme>
    <a:fontScheme name="Texturizad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izado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izado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izado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izado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izado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izado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izado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izado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Texturizado</Template>
  <TotalTime>278</TotalTime>
  <Words>326</Words>
  <Application>Microsoft Office PowerPoint</Application>
  <PresentationFormat>Apresentação na tela (4:3)</PresentationFormat>
  <Paragraphs>111</Paragraphs>
  <Slides>16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Texturizado</vt:lpstr>
      <vt:lpstr>FILO MOLLUSCA</vt:lpstr>
      <vt:lpstr>Características Gerais</vt:lpstr>
      <vt:lpstr>Características Gerais</vt:lpstr>
      <vt:lpstr>Características Gerais</vt:lpstr>
      <vt:lpstr>Características Gerais</vt:lpstr>
      <vt:lpstr>PRINCIPAIS CLASSES</vt:lpstr>
      <vt:lpstr>Slide 7</vt:lpstr>
      <vt:lpstr>Classe Gastropoda</vt:lpstr>
      <vt:lpstr>Classe Gastropoda</vt:lpstr>
      <vt:lpstr>Slide 10</vt:lpstr>
      <vt:lpstr>Slide 11</vt:lpstr>
      <vt:lpstr>Classe Bivalva</vt:lpstr>
      <vt:lpstr>Slide 13</vt:lpstr>
      <vt:lpstr>Cephalopoda</vt:lpstr>
      <vt:lpstr>Slide 15</vt:lpstr>
      <vt:lpstr>Slide 16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 MOLLUSCA</dc:title>
  <dc:creator>Edio</dc:creator>
  <cp:lastModifiedBy>Alexandre Souto Santiago</cp:lastModifiedBy>
  <cp:revision>31</cp:revision>
  <dcterms:created xsi:type="dcterms:W3CDTF">2005-11-28T20:49:24Z</dcterms:created>
  <dcterms:modified xsi:type="dcterms:W3CDTF">2013-03-13T01:44:30Z</dcterms:modified>
</cp:coreProperties>
</file>