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68" r:id="rId1"/>
  </p:sldMasterIdLst>
  <p:notesMasterIdLst>
    <p:notesMasterId r:id="rId54"/>
  </p:notesMasterIdLst>
  <p:handoutMasterIdLst>
    <p:handoutMasterId r:id="rId55"/>
  </p:handoutMasterIdLst>
  <p:sldIdLst>
    <p:sldId id="256" r:id="rId2"/>
    <p:sldId id="258" r:id="rId3"/>
    <p:sldId id="261" r:id="rId4"/>
    <p:sldId id="260" r:id="rId5"/>
    <p:sldId id="262" r:id="rId6"/>
    <p:sldId id="263" r:id="rId7"/>
    <p:sldId id="266" r:id="rId8"/>
    <p:sldId id="270" r:id="rId9"/>
    <p:sldId id="279" r:id="rId10"/>
    <p:sldId id="271" r:id="rId11"/>
    <p:sldId id="272" r:id="rId12"/>
    <p:sldId id="273" r:id="rId13"/>
    <p:sldId id="274" r:id="rId14"/>
    <p:sldId id="275" r:id="rId15"/>
    <p:sldId id="276" r:id="rId16"/>
    <p:sldId id="277" r:id="rId17"/>
    <p:sldId id="278" r:id="rId18"/>
    <p:sldId id="280" r:id="rId19"/>
    <p:sldId id="281" r:id="rId20"/>
    <p:sldId id="282" r:id="rId21"/>
    <p:sldId id="283" r:id="rId22"/>
    <p:sldId id="284" r:id="rId23"/>
    <p:sldId id="264" r:id="rId24"/>
    <p:sldId id="289" r:id="rId25"/>
    <p:sldId id="290" r:id="rId26"/>
    <p:sldId id="285" r:id="rId27"/>
    <p:sldId id="291" r:id="rId28"/>
    <p:sldId id="292" r:id="rId29"/>
    <p:sldId id="293" r:id="rId30"/>
    <p:sldId id="295" r:id="rId31"/>
    <p:sldId id="286" r:id="rId32"/>
    <p:sldId id="296" r:id="rId33"/>
    <p:sldId id="297" r:id="rId34"/>
    <p:sldId id="298" r:id="rId35"/>
    <p:sldId id="299" r:id="rId36"/>
    <p:sldId id="301" r:id="rId37"/>
    <p:sldId id="302" r:id="rId38"/>
    <p:sldId id="303" r:id="rId39"/>
    <p:sldId id="304" r:id="rId40"/>
    <p:sldId id="305" r:id="rId41"/>
    <p:sldId id="265" r:id="rId42"/>
    <p:sldId id="315" r:id="rId43"/>
    <p:sldId id="306" r:id="rId44"/>
    <p:sldId id="307" r:id="rId45"/>
    <p:sldId id="308" r:id="rId46"/>
    <p:sldId id="309" r:id="rId47"/>
    <p:sldId id="310" r:id="rId48"/>
    <p:sldId id="311" r:id="rId49"/>
    <p:sldId id="312" r:id="rId50"/>
    <p:sldId id="316" r:id="rId51"/>
    <p:sldId id="313" r:id="rId52"/>
    <p:sldId id="314" r:id="rId53"/>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60" autoAdjust="0"/>
    <p:restoredTop sz="94660"/>
  </p:normalViewPr>
  <p:slideViewPr>
    <p:cSldViewPr>
      <p:cViewPr varScale="1">
        <p:scale>
          <a:sx n="73" d="100"/>
          <a:sy n="73" d="100"/>
        </p:scale>
        <p:origin x="-1236" y="-102"/>
      </p:cViewPr>
      <p:guideLst>
        <p:guide orient="horz" pos="2160"/>
        <p:guide pos="2880"/>
      </p:guideLst>
    </p:cSldViewPr>
  </p:slideViewPr>
  <p:notesTextViewPr>
    <p:cViewPr>
      <p:scale>
        <a:sx n="1" d="1"/>
        <a:sy n="1" d="1"/>
      </p:scale>
      <p:origin x="0" y="0"/>
    </p:cViewPr>
  </p:notesTextViewPr>
  <p:sorterViewPr>
    <p:cViewPr>
      <p:scale>
        <a:sx n="66" d="100"/>
        <a:sy n="66" d="100"/>
      </p:scale>
      <p:origin x="0" y="3924"/>
    </p:cViewPr>
  </p:sorterViewPr>
  <p:notesViewPr>
    <p:cSldViewPr>
      <p:cViewPr varScale="1">
        <p:scale>
          <a:sx n="56" d="100"/>
          <a:sy n="56" d="100"/>
        </p:scale>
        <p:origin x="-1860"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79ADF50-9C6D-4871-838B-3F79A57021A8}" type="datetimeFigureOut">
              <a:rPr lang="pt-BR" smtClean="0"/>
              <a:pPr/>
              <a:t>22/02/2011</a:t>
            </a:fld>
            <a:endParaRPr lang="pt-BR"/>
          </a:p>
        </p:txBody>
      </p:sp>
      <p:sp>
        <p:nvSpPr>
          <p:cNvPr id="4" name="Espaço Reservado para Rodapé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DC82D3B-2C5C-4FD3-A363-1BA5EBE9B857}" type="slidenum">
              <a:rPr lang="pt-BR" smtClean="0"/>
              <a:pPr/>
              <a:t>‹nº›</a:t>
            </a:fld>
            <a:endParaRPr lang="pt-BR"/>
          </a:p>
        </p:txBody>
      </p:sp>
    </p:spTree>
    <p:extLst>
      <p:ext uri="{BB962C8B-B14F-4D97-AF65-F5344CB8AC3E}">
        <p14:creationId xmlns:p14="http://schemas.microsoft.com/office/powerpoint/2010/main" val="36732888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E89DD7-9DA1-4E15-B04C-86FDB4AF9F89}" type="datetimeFigureOut">
              <a:rPr lang="pt-BR" smtClean="0"/>
              <a:pPr/>
              <a:t>22/02/2011</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76CC08-DAE1-442E-AE20-1A4FE036F308}" type="slidenum">
              <a:rPr lang="pt-BR" smtClean="0"/>
              <a:pPr/>
              <a:t>‹nº›</a:t>
            </a:fld>
            <a:endParaRPr lang="pt-BR"/>
          </a:p>
        </p:txBody>
      </p:sp>
    </p:spTree>
    <p:extLst>
      <p:ext uri="{BB962C8B-B14F-4D97-AF65-F5344CB8AC3E}">
        <p14:creationId xmlns:p14="http://schemas.microsoft.com/office/powerpoint/2010/main" val="3028209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1</a:t>
            </a:fld>
            <a:endParaRPr lang="pt-B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10</a:t>
            </a:fld>
            <a:endParaRPr lang="pt-B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11</a:t>
            </a:fld>
            <a:endParaRPr lang="pt-B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12</a:t>
            </a:fld>
            <a:endParaRPr lang="pt-B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13</a:t>
            </a:fld>
            <a:endParaRPr lang="pt-B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14</a:t>
            </a:fld>
            <a:endParaRPr lang="pt-B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15</a:t>
            </a:fld>
            <a:endParaRPr lang="pt-B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16</a:t>
            </a:fld>
            <a:endParaRPr lang="pt-B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17</a:t>
            </a:fld>
            <a:endParaRPr lang="pt-B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18</a:t>
            </a:fld>
            <a:endParaRPr lang="pt-B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19</a:t>
            </a:fld>
            <a:endParaRPr 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2</a:t>
            </a:fld>
            <a:endParaRPr lang="pt-B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20</a:t>
            </a:fld>
            <a:endParaRPr lang="pt-B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21</a:t>
            </a:fld>
            <a:endParaRPr lang="pt-B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22</a:t>
            </a:fld>
            <a:endParaRPr lang="pt-B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23</a:t>
            </a:fld>
            <a:endParaRPr lang="pt-B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24</a:t>
            </a:fld>
            <a:endParaRPr lang="pt-B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25</a:t>
            </a:fld>
            <a:endParaRPr lang="pt-B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26</a:t>
            </a:fld>
            <a:endParaRPr lang="pt-B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27</a:t>
            </a:fld>
            <a:endParaRPr lang="pt-B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28</a:t>
            </a:fld>
            <a:endParaRPr lang="pt-B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29</a:t>
            </a:fld>
            <a:endParaRPr 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3</a:t>
            </a:fld>
            <a:endParaRPr lang="pt-B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30</a:t>
            </a:fld>
            <a:endParaRPr lang="pt-B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31</a:t>
            </a:fld>
            <a:endParaRPr lang="pt-B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32</a:t>
            </a:fld>
            <a:endParaRPr lang="pt-B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33</a:t>
            </a:fld>
            <a:endParaRPr lang="pt-B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34</a:t>
            </a:fld>
            <a:endParaRPr lang="pt-B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35</a:t>
            </a:fld>
            <a:endParaRPr lang="pt-B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36</a:t>
            </a:fld>
            <a:endParaRPr lang="pt-B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37</a:t>
            </a:fld>
            <a:endParaRPr lang="pt-B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38</a:t>
            </a:fld>
            <a:endParaRPr lang="pt-B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39</a:t>
            </a:fld>
            <a:endParaRPr 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4</a:t>
            </a:fld>
            <a:endParaRPr lang="pt-B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40</a:t>
            </a:fld>
            <a:endParaRPr lang="pt-B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41</a:t>
            </a:fld>
            <a:endParaRPr lang="pt-B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42</a:t>
            </a:fld>
            <a:endParaRPr lang="pt-B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43</a:t>
            </a:fld>
            <a:endParaRPr lang="pt-B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44</a:t>
            </a:fld>
            <a:endParaRPr lang="pt-B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45</a:t>
            </a:fld>
            <a:endParaRPr lang="pt-B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46</a:t>
            </a:fld>
            <a:endParaRPr lang="pt-B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47</a:t>
            </a:fld>
            <a:endParaRPr lang="pt-B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48</a:t>
            </a:fld>
            <a:endParaRPr lang="pt-B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49</a:t>
            </a:fld>
            <a:endParaRPr lang="pt-B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5</a:t>
            </a:fld>
            <a:endParaRPr lang="pt-B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50</a:t>
            </a:fld>
            <a:endParaRPr lang="pt-B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51</a:t>
            </a:fld>
            <a:endParaRPr lang="pt-B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52</a:t>
            </a:fld>
            <a:endParaRPr lang="pt-B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6</a:t>
            </a:fld>
            <a:endParaRPr lang="pt-B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7</a:t>
            </a:fld>
            <a:endParaRPr lang="pt-B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8</a:t>
            </a:fld>
            <a:endParaRPr lang="pt-B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476CC08-DAE1-442E-AE20-1A4FE036F308}" type="slidenum">
              <a:rPr lang="pt-BR" smtClean="0"/>
              <a:pPr/>
              <a:t>9</a:t>
            </a:fld>
            <a:endParaRPr 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9" name="Subtítulo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BR" smtClean="0"/>
              <a:t>Clique para editar o estilo do subtítulo mestre</a:t>
            </a:r>
            <a:endParaRPr kumimoji="0" lang="en-US"/>
          </a:p>
        </p:txBody>
      </p:sp>
      <p:sp>
        <p:nvSpPr>
          <p:cNvPr id="28" name="Título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pt-BR" smtClean="0"/>
              <a:t>Clique para editar o título mestre</a:t>
            </a:r>
            <a:endParaRPr kumimoji="0" lang="en-US"/>
          </a:p>
        </p:txBody>
      </p:sp>
      <p:cxnSp>
        <p:nvCxnSpPr>
          <p:cNvPr id="8" name="Conector reto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Conector reto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Elipse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Espaço Reservado para Data 14"/>
          <p:cNvSpPr>
            <a:spLocks noGrp="1"/>
          </p:cNvSpPr>
          <p:nvPr>
            <p:ph type="dt" sz="half" idx="10"/>
          </p:nvPr>
        </p:nvSpPr>
        <p:spPr/>
        <p:txBody>
          <a:bodyPr/>
          <a:lstStyle/>
          <a:p>
            <a:fld id="{83F7BFAD-D73F-4E0B-A2C2-C19C5E2FF7CC}" type="datetimeFigureOut">
              <a:rPr lang="pt-BR" smtClean="0"/>
              <a:pPr/>
              <a:t>22/02/2011</a:t>
            </a:fld>
            <a:endParaRPr lang="pt-BR"/>
          </a:p>
        </p:txBody>
      </p:sp>
      <p:sp>
        <p:nvSpPr>
          <p:cNvPr id="16" name="Espaço Reservado para Número de Slide 15"/>
          <p:cNvSpPr>
            <a:spLocks noGrp="1"/>
          </p:cNvSpPr>
          <p:nvPr>
            <p:ph type="sldNum" sz="quarter" idx="11"/>
          </p:nvPr>
        </p:nvSpPr>
        <p:spPr/>
        <p:txBody>
          <a:bodyPr/>
          <a:lstStyle/>
          <a:p>
            <a:fld id="{9109F29C-33D7-4CAF-881B-6A64D33320F7}" type="slidenum">
              <a:rPr lang="pt-BR" smtClean="0"/>
              <a:pPr/>
              <a:t>‹nº›</a:t>
            </a:fld>
            <a:endParaRPr lang="pt-BR"/>
          </a:p>
        </p:txBody>
      </p:sp>
      <p:sp>
        <p:nvSpPr>
          <p:cNvPr id="17" name="Espaço Reservado para Rodapé 16"/>
          <p:cNvSpPr>
            <a:spLocks noGrp="1"/>
          </p:cNvSpPr>
          <p:nvPr>
            <p:ph type="ftr" sz="quarter" idx="12"/>
          </p:nvPr>
        </p:nvSpPr>
        <p:spPr/>
        <p:txBody>
          <a:bodyPr/>
          <a:lstStyle/>
          <a:p>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título mestre</a:t>
            </a:r>
            <a:endParaRPr kumimoji="0" lang="en-US"/>
          </a:p>
        </p:txBody>
      </p:sp>
      <p:sp>
        <p:nvSpPr>
          <p:cNvPr id="3" name="Espaço Reservado para Texto Vertical 2"/>
          <p:cNvSpPr>
            <a:spLocks noGrp="1"/>
          </p:cNvSpPr>
          <p:nvPr>
            <p:ph type="body" orient="vert" idx="1"/>
          </p:nvPr>
        </p:nvSpPr>
        <p:spPr/>
        <p:txBody>
          <a:bodyPr vert="eaVer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fld id="{83F7BFAD-D73F-4E0B-A2C2-C19C5E2FF7CC}" type="datetimeFigureOut">
              <a:rPr lang="pt-BR" smtClean="0"/>
              <a:pPr/>
              <a:t>22/02/2011</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109F29C-33D7-4CAF-881B-6A64D33320F7}" type="slidenum">
              <a:rPr lang="pt-BR" smtClean="0"/>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kumimoji="0" lang="pt-BR" smtClean="0"/>
              <a:t>Clique para editar o título mestre</a:t>
            </a:r>
            <a:endParaRPr kumimoji="0" lang="en-US"/>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fld id="{83F7BFAD-D73F-4E0B-A2C2-C19C5E2FF7CC}" type="datetimeFigureOut">
              <a:rPr lang="pt-BR" smtClean="0"/>
              <a:pPr/>
              <a:t>22/02/2011</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109F29C-33D7-4CAF-881B-6A64D33320F7}" type="slidenum">
              <a:rPr lang="pt-BR" smtClean="0"/>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9" name="Espaço Reservado para Conteúdo 8"/>
          <p:cNvSpPr>
            <a:spLocks noGrp="1"/>
          </p:cNvSpPr>
          <p:nvPr>
            <p:ph idx="1"/>
          </p:nvPr>
        </p:nvSpPr>
        <p:spPr>
          <a:xfrm>
            <a:off x="457200" y="1524000"/>
            <a:ext cx="8229600" cy="4572000"/>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14" name="Espaço Reservado para Data 13"/>
          <p:cNvSpPr>
            <a:spLocks noGrp="1"/>
          </p:cNvSpPr>
          <p:nvPr>
            <p:ph type="dt" sz="half" idx="14"/>
          </p:nvPr>
        </p:nvSpPr>
        <p:spPr/>
        <p:txBody>
          <a:bodyPr/>
          <a:lstStyle/>
          <a:p>
            <a:fld id="{83F7BFAD-D73F-4E0B-A2C2-C19C5E2FF7CC}" type="datetimeFigureOut">
              <a:rPr lang="pt-BR" smtClean="0"/>
              <a:pPr/>
              <a:t>22/02/2011</a:t>
            </a:fld>
            <a:endParaRPr lang="pt-BR"/>
          </a:p>
        </p:txBody>
      </p:sp>
      <p:sp>
        <p:nvSpPr>
          <p:cNvPr id="15" name="Espaço Reservado para Número de Slide 14"/>
          <p:cNvSpPr>
            <a:spLocks noGrp="1"/>
          </p:cNvSpPr>
          <p:nvPr>
            <p:ph type="sldNum" sz="quarter" idx="15"/>
          </p:nvPr>
        </p:nvSpPr>
        <p:spPr/>
        <p:txBody>
          <a:bodyPr/>
          <a:lstStyle>
            <a:lvl1pPr algn="ctr">
              <a:defRPr/>
            </a:lvl1pPr>
          </a:lstStyle>
          <a:p>
            <a:fld id="{9109F29C-33D7-4CAF-881B-6A64D33320F7}" type="slidenum">
              <a:rPr lang="pt-BR" smtClean="0"/>
              <a:pPr/>
              <a:t>‹nº›</a:t>
            </a:fld>
            <a:endParaRPr lang="pt-BR"/>
          </a:p>
        </p:txBody>
      </p:sp>
      <p:sp>
        <p:nvSpPr>
          <p:cNvPr id="16" name="Espaço Reservado para Rodapé 15"/>
          <p:cNvSpPr>
            <a:spLocks noGrp="1"/>
          </p:cNvSpPr>
          <p:nvPr>
            <p:ph type="ftr" sz="quarter" idx="16"/>
          </p:nvPr>
        </p:nvSpPr>
        <p:spPr/>
        <p:txBody>
          <a:bodyPr/>
          <a:lstStyle/>
          <a:p>
            <a:endParaRPr lang="pt-BR"/>
          </a:p>
        </p:txBody>
      </p:sp>
      <p:sp>
        <p:nvSpPr>
          <p:cNvPr id="17" name="Título 16"/>
          <p:cNvSpPr>
            <a:spLocks noGrp="1"/>
          </p:cNvSpPr>
          <p:nvPr>
            <p:ph type="title"/>
          </p:nvPr>
        </p:nvSpPr>
        <p:spPr/>
        <p:txBody>
          <a:bodyPr rtlCol="0" anchor="b" anchorCtr="0"/>
          <a:lstStyle/>
          <a:p>
            <a:r>
              <a:rPr kumimoji="0" lang="pt-BR" smtClean="0"/>
              <a:t>Clique para editar o título mestre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4" name="Espaço Reservado para Data 3"/>
          <p:cNvSpPr>
            <a:spLocks noGrp="1"/>
          </p:cNvSpPr>
          <p:nvPr>
            <p:ph type="dt" sz="half" idx="10"/>
          </p:nvPr>
        </p:nvSpPr>
        <p:spPr/>
        <p:txBody>
          <a:bodyPr/>
          <a:lstStyle/>
          <a:p>
            <a:fld id="{83F7BFAD-D73F-4E0B-A2C2-C19C5E2FF7CC}" type="datetimeFigureOut">
              <a:rPr lang="pt-BR" smtClean="0"/>
              <a:pPr/>
              <a:t>22/02/2011</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109F29C-33D7-4CAF-881B-6A64D33320F7}" type="slidenum">
              <a:rPr lang="pt-BR" smtClean="0"/>
              <a:pPr/>
              <a:t>‹nº›</a:t>
            </a:fld>
            <a:endParaRPr lang="pt-BR"/>
          </a:p>
        </p:txBody>
      </p:sp>
      <p:sp>
        <p:nvSpPr>
          <p:cNvPr id="2" name="Título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pt-BR" smtClean="0"/>
              <a:t>Clique para editar o título mestre</a:t>
            </a:r>
            <a:endParaRPr kumimoji="0" lang="en-US"/>
          </a:p>
        </p:txBody>
      </p:sp>
      <p:sp>
        <p:nvSpPr>
          <p:cNvPr id="3" name="Espaço Reservado para Texto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BR" smtClean="0"/>
              <a:t>Clique para editar o texto mestre</a:t>
            </a:r>
          </a:p>
        </p:txBody>
      </p:sp>
      <p:cxnSp>
        <p:nvCxnSpPr>
          <p:cNvPr id="7" name="Conector reto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5" name="Espaço Reservado para Data 4"/>
          <p:cNvSpPr>
            <a:spLocks noGrp="1"/>
          </p:cNvSpPr>
          <p:nvPr>
            <p:ph type="dt" sz="half" idx="10"/>
          </p:nvPr>
        </p:nvSpPr>
        <p:spPr/>
        <p:txBody>
          <a:bodyPr/>
          <a:lstStyle/>
          <a:p>
            <a:fld id="{83F7BFAD-D73F-4E0B-A2C2-C19C5E2FF7CC}" type="datetimeFigureOut">
              <a:rPr lang="pt-BR" smtClean="0"/>
              <a:pPr/>
              <a:t>22/02/2011</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9109F29C-33D7-4CAF-881B-6A64D33320F7}" type="slidenum">
              <a:rPr lang="pt-BR" smtClean="0"/>
              <a:pPr/>
              <a:t>‹nº›</a:t>
            </a:fld>
            <a:endParaRPr lang="pt-BR"/>
          </a:p>
        </p:txBody>
      </p:sp>
      <p:sp>
        <p:nvSpPr>
          <p:cNvPr id="2" name="Título 1"/>
          <p:cNvSpPr>
            <a:spLocks noGrp="1"/>
          </p:cNvSpPr>
          <p:nvPr>
            <p:ph type="title"/>
          </p:nvPr>
        </p:nvSpPr>
        <p:spPr/>
        <p:txBody>
          <a:bodyPr/>
          <a:lstStyle/>
          <a:p>
            <a:r>
              <a:rPr kumimoji="0" lang="pt-BR" smtClean="0"/>
              <a:t>Clique para editar o título mestre</a:t>
            </a:r>
            <a:endParaRPr kumimoji="0" lang="en-US"/>
          </a:p>
        </p:txBody>
      </p:sp>
      <p:sp>
        <p:nvSpPr>
          <p:cNvPr id="11" name="Espaço Reservado para Conteúdo 10"/>
          <p:cNvSpPr>
            <a:spLocks noGrp="1"/>
          </p:cNvSpPr>
          <p:nvPr>
            <p:ph sz="half" idx="1"/>
          </p:nvPr>
        </p:nvSpPr>
        <p:spPr>
          <a:xfrm>
            <a:off x="457200" y="1524000"/>
            <a:ext cx="4059936" cy="4572000"/>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13" name="Espaço Reservado para Conteúdo 12"/>
          <p:cNvSpPr>
            <a:spLocks noGrp="1"/>
          </p:cNvSpPr>
          <p:nvPr>
            <p:ph sz="half" idx="2"/>
          </p:nvPr>
        </p:nvSpPr>
        <p:spPr>
          <a:xfrm>
            <a:off x="4648200" y="1524000"/>
            <a:ext cx="4059936" cy="4572000"/>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9" name="Espaço Reservado para Número de Slide 8"/>
          <p:cNvSpPr>
            <a:spLocks noGrp="1"/>
          </p:cNvSpPr>
          <p:nvPr>
            <p:ph type="sldNum" sz="quarter" idx="12"/>
          </p:nvPr>
        </p:nvSpPr>
        <p:spPr/>
        <p:txBody>
          <a:bodyPr/>
          <a:lstStyle/>
          <a:p>
            <a:fld id="{9109F29C-33D7-4CAF-881B-6A64D33320F7}" type="slidenum">
              <a:rPr lang="pt-BR" smtClean="0"/>
              <a:pPr/>
              <a:t>‹nº›</a:t>
            </a:fld>
            <a:endParaRPr lang="pt-BR"/>
          </a:p>
        </p:txBody>
      </p:sp>
      <p:sp>
        <p:nvSpPr>
          <p:cNvPr id="8" name="Espaço Reservado para Rodapé 7"/>
          <p:cNvSpPr>
            <a:spLocks noGrp="1"/>
          </p:cNvSpPr>
          <p:nvPr>
            <p:ph type="ftr" sz="quarter" idx="11"/>
          </p:nvPr>
        </p:nvSpPr>
        <p:spPr/>
        <p:txBody>
          <a:bodyPr/>
          <a:lstStyle/>
          <a:p>
            <a:endParaRPr lang="pt-BR"/>
          </a:p>
        </p:txBody>
      </p:sp>
      <p:sp>
        <p:nvSpPr>
          <p:cNvPr id="7" name="Espaço Reservado para Data 6"/>
          <p:cNvSpPr>
            <a:spLocks noGrp="1"/>
          </p:cNvSpPr>
          <p:nvPr>
            <p:ph type="dt" sz="half" idx="10"/>
          </p:nvPr>
        </p:nvSpPr>
        <p:spPr/>
        <p:txBody>
          <a:bodyPr/>
          <a:lstStyle/>
          <a:p>
            <a:fld id="{83F7BFAD-D73F-4E0B-A2C2-C19C5E2FF7CC}" type="datetimeFigureOut">
              <a:rPr lang="pt-BR" smtClean="0"/>
              <a:pPr/>
              <a:t>22/02/2011</a:t>
            </a:fld>
            <a:endParaRPr lang="pt-BR"/>
          </a:p>
        </p:txBody>
      </p:sp>
      <p:sp>
        <p:nvSpPr>
          <p:cNvPr id="3" name="Espaço Reservado para Texto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BR" smtClean="0"/>
              <a:t>Clique para editar o texto mestre</a:t>
            </a:r>
          </a:p>
        </p:txBody>
      </p:sp>
      <p:sp>
        <p:nvSpPr>
          <p:cNvPr id="32" name="Espaço Reservado para Conteúdo 31"/>
          <p:cNvSpPr>
            <a:spLocks noGrp="1"/>
          </p:cNvSpPr>
          <p:nvPr>
            <p:ph sz="half" idx="2"/>
          </p:nvPr>
        </p:nvSpPr>
        <p:spPr>
          <a:xfrm>
            <a:off x="457200" y="2201896"/>
            <a:ext cx="4038600" cy="3913632"/>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34" name="Espaço Reservado para Conteúdo 33"/>
          <p:cNvSpPr>
            <a:spLocks noGrp="1"/>
          </p:cNvSpPr>
          <p:nvPr>
            <p:ph sz="quarter" idx="4"/>
          </p:nvPr>
        </p:nvSpPr>
        <p:spPr>
          <a:xfrm>
            <a:off x="4649788" y="2201896"/>
            <a:ext cx="4038600" cy="3913632"/>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2" name="Título 1"/>
          <p:cNvSpPr>
            <a:spLocks noGrp="1"/>
          </p:cNvSpPr>
          <p:nvPr>
            <p:ph type="title"/>
          </p:nvPr>
        </p:nvSpPr>
        <p:spPr>
          <a:xfrm>
            <a:off x="457200" y="155448"/>
            <a:ext cx="8229600" cy="1143000"/>
          </a:xfrm>
        </p:spPr>
        <p:txBody>
          <a:bodyPr anchor="b" anchorCtr="0"/>
          <a:lstStyle>
            <a:lvl1pPr>
              <a:defRPr/>
            </a:lvl1pPr>
          </a:lstStyle>
          <a:p>
            <a:r>
              <a:rPr kumimoji="0" lang="pt-BR" smtClean="0"/>
              <a:t>Clique para editar o título mestre</a:t>
            </a:r>
            <a:endParaRPr kumimoji="0" lang="en-US"/>
          </a:p>
        </p:txBody>
      </p:sp>
      <p:sp>
        <p:nvSpPr>
          <p:cNvPr id="12" name="Espaço Reservado para Texto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BR" smtClean="0"/>
              <a:t>Clique para editar o texto mestre</a:t>
            </a:r>
          </a:p>
        </p:txBody>
      </p:sp>
      <p:cxnSp>
        <p:nvCxnSpPr>
          <p:cNvPr id="10" name="Conector reto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Conector reto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3" name="Espaço Reservado para Data 2"/>
          <p:cNvSpPr>
            <a:spLocks noGrp="1"/>
          </p:cNvSpPr>
          <p:nvPr>
            <p:ph type="dt" sz="half" idx="10"/>
          </p:nvPr>
        </p:nvSpPr>
        <p:spPr/>
        <p:txBody>
          <a:bodyPr/>
          <a:lstStyle/>
          <a:p>
            <a:fld id="{83F7BFAD-D73F-4E0B-A2C2-C19C5E2FF7CC}" type="datetimeFigureOut">
              <a:rPr lang="pt-BR" smtClean="0"/>
              <a:pPr/>
              <a:t>22/02/2011</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9109F29C-33D7-4CAF-881B-6A64D33320F7}" type="slidenum">
              <a:rPr lang="pt-BR" smtClean="0"/>
              <a:pPr/>
              <a:t>‹nº›</a:t>
            </a:fld>
            <a:endParaRPr lang="pt-BR"/>
          </a:p>
        </p:txBody>
      </p:sp>
      <p:sp>
        <p:nvSpPr>
          <p:cNvPr id="2" name="Título 1"/>
          <p:cNvSpPr>
            <a:spLocks noGrp="1"/>
          </p:cNvSpPr>
          <p:nvPr>
            <p:ph type="title"/>
          </p:nvPr>
        </p:nvSpPr>
        <p:spPr/>
        <p:txBody>
          <a:bodyPr/>
          <a:lstStyle/>
          <a:p>
            <a:r>
              <a:rPr kumimoji="0" lang="pt-BR" smtClean="0"/>
              <a:t>Clique para editar o título mestre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83F7BFAD-D73F-4E0B-A2C2-C19C5E2FF7CC}" type="datetimeFigureOut">
              <a:rPr lang="pt-BR" smtClean="0"/>
              <a:pPr/>
              <a:t>22/02/2011</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9109F29C-33D7-4CAF-881B-6A64D33320F7}" type="slidenum">
              <a:rPr lang="pt-BR" smtClean="0"/>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29" name="Espaço Reservado para Conteúdo 28"/>
          <p:cNvSpPr>
            <a:spLocks noGrp="1"/>
          </p:cNvSpPr>
          <p:nvPr>
            <p:ph sz="quarter" idx="1"/>
          </p:nvPr>
        </p:nvSpPr>
        <p:spPr>
          <a:xfrm>
            <a:off x="457200" y="457200"/>
            <a:ext cx="6248400" cy="5715000"/>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3" name="Espaço Reservado para Texto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pt-BR" smtClean="0"/>
              <a:t>Clique para editar o texto mestre</a:t>
            </a:r>
          </a:p>
        </p:txBody>
      </p:sp>
      <p:sp>
        <p:nvSpPr>
          <p:cNvPr id="31" name="Título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pt-BR" smtClean="0"/>
              <a:t>Clique para editar o título mestre</a:t>
            </a:r>
            <a:endParaRPr kumimoji="0" lang="en-US"/>
          </a:p>
        </p:txBody>
      </p:sp>
      <p:sp>
        <p:nvSpPr>
          <p:cNvPr id="8" name="Espaço Reservado para Data 7"/>
          <p:cNvSpPr>
            <a:spLocks noGrp="1"/>
          </p:cNvSpPr>
          <p:nvPr>
            <p:ph type="dt" sz="half" idx="14"/>
          </p:nvPr>
        </p:nvSpPr>
        <p:spPr/>
        <p:txBody>
          <a:bodyPr/>
          <a:lstStyle/>
          <a:p>
            <a:fld id="{83F7BFAD-D73F-4E0B-A2C2-C19C5E2FF7CC}" type="datetimeFigureOut">
              <a:rPr lang="pt-BR" smtClean="0"/>
              <a:pPr/>
              <a:t>22/02/2011</a:t>
            </a:fld>
            <a:endParaRPr lang="pt-BR"/>
          </a:p>
        </p:txBody>
      </p:sp>
      <p:sp>
        <p:nvSpPr>
          <p:cNvPr id="9" name="Espaço Reservado para Número de Slide 8"/>
          <p:cNvSpPr>
            <a:spLocks noGrp="1"/>
          </p:cNvSpPr>
          <p:nvPr>
            <p:ph type="sldNum" sz="quarter" idx="15"/>
          </p:nvPr>
        </p:nvSpPr>
        <p:spPr/>
        <p:txBody>
          <a:bodyPr/>
          <a:lstStyle/>
          <a:p>
            <a:fld id="{9109F29C-33D7-4CAF-881B-6A64D33320F7}" type="slidenum">
              <a:rPr lang="pt-BR" smtClean="0"/>
              <a:pPr/>
              <a:t>‹nº›</a:t>
            </a:fld>
            <a:endParaRPr lang="pt-BR"/>
          </a:p>
        </p:txBody>
      </p:sp>
      <p:sp>
        <p:nvSpPr>
          <p:cNvPr id="10" name="Espaço Reservado para Rodapé 9"/>
          <p:cNvSpPr>
            <a:spLocks noGrp="1"/>
          </p:cNvSpPr>
          <p:nvPr>
            <p:ph type="ftr" sz="quarter" idx="16"/>
          </p:nvPr>
        </p:nvSpPr>
        <p:spPr/>
        <p:txBody>
          <a:bodyPr/>
          <a:lstStyle/>
          <a:p>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pt-BR" smtClean="0"/>
              <a:t>Clique para editar o título mestre</a:t>
            </a:r>
            <a:endParaRPr kumimoji="0" lang="en-US"/>
          </a:p>
        </p:txBody>
      </p:sp>
      <p:sp>
        <p:nvSpPr>
          <p:cNvPr id="3" name="Espaço Reservado para Imagem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pt-BR" smtClean="0"/>
              <a:t>Clique no ícone para adicionar uma imagem</a:t>
            </a:r>
            <a:endParaRPr kumimoji="0" lang="en-US"/>
          </a:p>
        </p:txBody>
      </p:sp>
      <p:sp>
        <p:nvSpPr>
          <p:cNvPr id="4" name="Espaço Reservado para Texto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pt-BR" smtClean="0"/>
              <a:t>Clique para editar o texto mestre</a:t>
            </a:r>
          </a:p>
        </p:txBody>
      </p:sp>
      <p:sp>
        <p:nvSpPr>
          <p:cNvPr id="8" name="Espaço Reservado para Data 7"/>
          <p:cNvSpPr>
            <a:spLocks noGrp="1"/>
          </p:cNvSpPr>
          <p:nvPr>
            <p:ph type="dt" sz="half" idx="10"/>
          </p:nvPr>
        </p:nvSpPr>
        <p:spPr/>
        <p:txBody>
          <a:bodyPr/>
          <a:lstStyle/>
          <a:p>
            <a:fld id="{83F7BFAD-D73F-4E0B-A2C2-C19C5E2FF7CC}" type="datetimeFigureOut">
              <a:rPr lang="pt-BR" smtClean="0"/>
              <a:pPr/>
              <a:t>22/02/2011</a:t>
            </a:fld>
            <a:endParaRPr lang="pt-BR"/>
          </a:p>
        </p:txBody>
      </p:sp>
      <p:sp>
        <p:nvSpPr>
          <p:cNvPr id="9" name="Espaço Reservado para Número de Slide 8"/>
          <p:cNvSpPr>
            <a:spLocks noGrp="1"/>
          </p:cNvSpPr>
          <p:nvPr>
            <p:ph type="sldNum" sz="quarter" idx="11"/>
          </p:nvPr>
        </p:nvSpPr>
        <p:spPr/>
        <p:txBody>
          <a:bodyPr/>
          <a:lstStyle/>
          <a:p>
            <a:fld id="{9109F29C-33D7-4CAF-881B-6A64D33320F7}" type="slidenum">
              <a:rPr lang="pt-BR" smtClean="0"/>
              <a:pPr/>
              <a:t>‹nº›</a:t>
            </a:fld>
            <a:endParaRPr lang="pt-BR"/>
          </a:p>
        </p:txBody>
      </p:sp>
      <p:sp>
        <p:nvSpPr>
          <p:cNvPr id="10" name="Espaço Reservado para Rodapé 9"/>
          <p:cNvSpPr>
            <a:spLocks noGrp="1"/>
          </p:cNvSpPr>
          <p:nvPr>
            <p:ph type="ftr" sz="quarter" idx="12"/>
          </p:nvPr>
        </p:nvSpPr>
        <p:spPr/>
        <p:txBody>
          <a:bodyPr/>
          <a:lstStyle/>
          <a:p>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Espaço Reservado para Texto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pt-BR" smtClean="0"/>
              <a:t>Clique para editar o texto mestre</a:t>
            </a:r>
          </a:p>
          <a:p>
            <a:pPr lvl="1" eaLnBrk="1" latinLnBrk="0" hangingPunct="1"/>
            <a:r>
              <a:rPr kumimoji="0" lang="pt-BR" smtClean="0"/>
              <a:t>Segundo nível</a:t>
            </a:r>
          </a:p>
          <a:p>
            <a:pPr lvl="2" eaLnBrk="1" latinLnBrk="0" hangingPunct="1"/>
            <a:r>
              <a:rPr kumimoji="0" lang="pt-BR" smtClean="0"/>
              <a:t>Terceiro nível</a:t>
            </a:r>
          </a:p>
          <a:p>
            <a:pPr lvl="3" eaLnBrk="1" latinLnBrk="0" hangingPunct="1"/>
            <a:r>
              <a:rPr kumimoji="0" lang="pt-BR" smtClean="0"/>
              <a:t>Quarto nível</a:t>
            </a:r>
          </a:p>
          <a:p>
            <a:pPr lvl="4" eaLnBrk="1" latinLnBrk="0" hangingPunct="1"/>
            <a:r>
              <a:rPr kumimoji="0" lang="pt-BR" smtClean="0"/>
              <a:t>Quinto nível</a:t>
            </a:r>
            <a:endParaRPr kumimoji="0" lang="en-US"/>
          </a:p>
        </p:txBody>
      </p:sp>
      <p:sp>
        <p:nvSpPr>
          <p:cNvPr id="24" name="Espaço Reservado para Data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83F7BFAD-D73F-4E0B-A2C2-C19C5E2FF7CC}" type="datetimeFigureOut">
              <a:rPr lang="pt-BR" smtClean="0"/>
              <a:pPr/>
              <a:t>22/02/2011</a:t>
            </a:fld>
            <a:endParaRPr lang="pt-BR"/>
          </a:p>
        </p:txBody>
      </p:sp>
      <p:sp>
        <p:nvSpPr>
          <p:cNvPr id="10" name="Espaço Reservado para Rodapé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pt-BR"/>
          </a:p>
        </p:txBody>
      </p:sp>
      <p:sp>
        <p:nvSpPr>
          <p:cNvPr id="22" name="Espaço Reservado para Número de Slide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9109F29C-33D7-4CAF-881B-6A64D33320F7}" type="slidenum">
              <a:rPr lang="pt-BR" smtClean="0"/>
              <a:pPr/>
              <a:t>‹nº›</a:t>
            </a:fld>
            <a:endParaRPr lang="pt-BR"/>
          </a:p>
        </p:txBody>
      </p:sp>
      <p:sp>
        <p:nvSpPr>
          <p:cNvPr id="5" name="Espaço Reservado para Título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pt-BR" smtClean="0"/>
              <a:t>Clique para editar o título mestre</a:t>
            </a:r>
            <a:endParaRPr kumimoji="0" lang="en-US"/>
          </a:p>
        </p:txBody>
      </p:sp>
    </p:spTree>
  </p:cSld>
  <p:clrMap bg1="dk1" tx1="lt1" bg2="dk2" tx2="lt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pt.wikipedia.org/wiki/Ficheiro:Egypt.Giza.Sphinx.01.jpg"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pt.wikipedia.org/wiki/Ficheiro:Mona_Lisa.jpeg" TargetMode="External"/><Relationship Id="rId7"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hyperlink" Target="http://www.paratyrj.com.br/wp-content/uploads/2009/04/centro_historico.jpg"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http://www.paratyrj.com.br/wp-content/uploads/2009/04/centro_historico-150x150.jpg" TargetMode="Externa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hyperlink" Target="http://pt.wikipedia.org/wiki/Ficheiro:Esta%C3%A7%C3%A3o_da_Luz.jpg" TargetMode="External"/><Relationship Id="rId13" Type="http://schemas.openxmlformats.org/officeDocument/2006/relationships/image" Target="http://upload.wikimedia.org/wikipedia/commons/thumb/2/2a/Museu_de_Arte_Sacra%2C_SP_01.jpg/250px-Museu_de_Arte_Sacra%2C_SP_01.jpg" TargetMode="External"/><Relationship Id="rId3" Type="http://schemas.openxmlformats.org/officeDocument/2006/relationships/image" Target="../media/image18.jpeg"/><Relationship Id="rId7" Type="http://schemas.openxmlformats.org/officeDocument/2006/relationships/image" Target="../media/image21.jpeg"/><Relationship Id="rId12" Type="http://schemas.openxmlformats.org/officeDocument/2006/relationships/image" Target="../media/image23.jpeg"/><Relationship Id="rId17" Type="http://schemas.openxmlformats.org/officeDocument/2006/relationships/image" Target="../media/image25.jpeg"/><Relationship Id="rId2" Type="http://schemas.openxmlformats.org/officeDocument/2006/relationships/notesSlide" Target="../notesSlides/notesSlide19.xml"/><Relationship Id="rId16" Type="http://schemas.openxmlformats.org/officeDocument/2006/relationships/image" Target="http://upload.wikimedia.org/wikipedia/commons/thumb/7/76/Museu-lasar-segall.JPG/310px-Museu-lasar-segall.JPG" TargetMode="Externa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hyperlink" Target="http://pt.wikipedia.org/wiki/Ficheiro:Museu_de_Arte_Sacra,_SP_01.jpg" TargetMode="External"/><Relationship Id="rId5" Type="http://schemas.openxmlformats.org/officeDocument/2006/relationships/image" Target="http://upload.wikimedia.org/wikipedia/commons/thumb/7/72/Pinacoteca_SP.jpg/250px-Pinacoteca_SP.jpg" TargetMode="External"/><Relationship Id="rId15" Type="http://schemas.openxmlformats.org/officeDocument/2006/relationships/image" Target="../media/image24.jpeg"/><Relationship Id="rId10" Type="http://schemas.openxmlformats.org/officeDocument/2006/relationships/image" Target="http://upload.wikimedia.org/wikipedia/commons/thumb/d/d7/Esta%C3%A7%C3%A3o_da_Luz.jpg/250px-Esta%C3%A7%C3%A3o_da_Luz.jpg" TargetMode="External"/><Relationship Id="rId4" Type="http://schemas.openxmlformats.org/officeDocument/2006/relationships/image" Target="../media/image19.jpeg"/><Relationship Id="rId9" Type="http://schemas.openxmlformats.org/officeDocument/2006/relationships/image" Target="../media/image22.jpeg"/><Relationship Id="rId14" Type="http://schemas.openxmlformats.org/officeDocument/2006/relationships/hyperlink" Target="http://pt.wikipedia.org/wiki/Ficheiro:Museu-lasar-segall.JP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60.jpeg"/><Relationship Id="rId4" Type="http://schemas.openxmlformats.org/officeDocument/2006/relationships/image" Target="../media/image59.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63.jpeg"/><Relationship Id="rId4" Type="http://schemas.openxmlformats.org/officeDocument/2006/relationships/image" Target="../media/image62.jpeg"/></Relationships>
</file>

<file path=ppt/slides/_rels/slide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65.jpeg"/></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68.jpeg"/><Relationship Id="rId4" Type="http://schemas.openxmlformats.org/officeDocument/2006/relationships/image" Target="../media/image67.jpeg"/></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image" Target="../media/image67.jpeg"/></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73.jpeg"/><Relationship Id="rId4" Type="http://schemas.openxmlformats.org/officeDocument/2006/relationships/image" Target="../media/image71.jpeg"/></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67.jpeg"/></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7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77.jpeg"/><Relationship Id="rId4" Type="http://schemas.openxmlformats.org/officeDocument/2006/relationships/image" Target="../media/image76.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hyperlink" Target="http://pt.wikipedia.org/wiki/Ficheiro:Mona_Lisa.jpeg" TargetMode="Externa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6156176" y="4221088"/>
            <a:ext cx="2952328" cy="864096"/>
          </a:xfrm>
        </p:spPr>
        <p:txBody>
          <a:bodyPr>
            <a:normAutofit/>
          </a:bodyPr>
          <a:lstStyle/>
          <a:p>
            <a:pPr algn="l"/>
            <a:r>
              <a:rPr lang="pt-BR" sz="2000" dirty="0" smtClean="0">
                <a:solidFill>
                  <a:schemeClr val="tx1"/>
                </a:solidFill>
              </a:rPr>
              <a:t>Orientadora: </a:t>
            </a:r>
          </a:p>
          <a:p>
            <a:pPr algn="l"/>
            <a:r>
              <a:rPr lang="pt-BR" sz="2000" dirty="0" err="1" smtClean="0">
                <a:solidFill>
                  <a:schemeClr val="tx1"/>
                </a:solidFill>
              </a:rPr>
              <a:t>Eloane</a:t>
            </a:r>
            <a:r>
              <a:rPr lang="pt-BR" sz="2000" dirty="0" smtClean="0">
                <a:solidFill>
                  <a:schemeClr val="tx1"/>
                </a:solidFill>
              </a:rPr>
              <a:t> </a:t>
            </a:r>
            <a:r>
              <a:rPr lang="pt-BR" sz="2000" dirty="0" err="1" smtClean="0">
                <a:solidFill>
                  <a:schemeClr val="tx1"/>
                </a:solidFill>
              </a:rPr>
              <a:t>Cantuária</a:t>
            </a:r>
            <a:endParaRPr lang="pt-BR" sz="2000" dirty="0">
              <a:solidFill>
                <a:schemeClr val="tx1"/>
              </a:solidFill>
            </a:endParaRPr>
          </a:p>
        </p:txBody>
      </p:sp>
      <p:sp>
        <p:nvSpPr>
          <p:cNvPr id="2" name="Título 1"/>
          <p:cNvSpPr>
            <a:spLocks noGrp="1"/>
          </p:cNvSpPr>
          <p:nvPr>
            <p:ph type="ctrTitle"/>
          </p:nvPr>
        </p:nvSpPr>
        <p:spPr>
          <a:xfrm>
            <a:off x="683568" y="332656"/>
            <a:ext cx="7772400" cy="1470025"/>
          </a:xfrm>
        </p:spPr>
        <p:txBody>
          <a:bodyPr>
            <a:normAutofit/>
          </a:bodyPr>
          <a:lstStyle/>
          <a:p>
            <a:r>
              <a:rPr lang="pt-BR" sz="2800" dirty="0" smtClean="0">
                <a:solidFill>
                  <a:schemeClr val="tx1"/>
                </a:solidFill>
              </a:rPr>
              <a:t>Universidade Federal do Amapá-UNIFAP</a:t>
            </a:r>
            <a:br>
              <a:rPr lang="pt-BR" sz="2800" dirty="0" smtClean="0">
                <a:solidFill>
                  <a:schemeClr val="tx1"/>
                </a:solidFill>
              </a:rPr>
            </a:br>
            <a:r>
              <a:rPr lang="pt-BR" sz="2800" dirty="0" smtClean="0">
                <a:solidFill>
                  <a:schemeClr val="tx1"/>
                </a:solidFill>
              </a:rPr>
              <a:t>Curso de Arquitetura e Urbanismo</a:t>
            </a:r>
            <a:br>
              <a:rPr lang="pt-BR" sz="2800" dirty="0" smtClean="0">
                <a:solidFill>
                  <a:schemeClr val="tx1"/>
                </a:solidFill>
              </a:rPr>
            </a:br>
            <a:r>
              <a:rPr lang="pt-BR" sz="2800" dirty="0" smtClean="0">
                <a:solidFill>
                  <a:schemeClr val="tx1"/>
                </a:solidFill>
              </a:rPr>
              <a:t>Trabalho de Conclusão de Curso </a:t>
            </a:r>
            <a:endParaRPr lang="pt-BR" sz="2800" dirty="0">
              <a:solidFill>
                <a:schemeClr val="tx1"/>
              </a:solidFill>
            </a:endParaRPr>
          </a:p>
        </p:txBody>
      </p:sp>
      <p:sp>
        <p:nvSpPr>
          <p:cNvPr id="4" name="Subtítulo 2"/>
          <p:cNvSpPr txBox="1">
            <a:spLocks/>
          </p:cNvSpPr>
          <p:nvPr/>
        </p:nvSpPr>
        <p:spPr>
          <a:xfrm>
            <a:off x="611560" y="2396480"/>
            <a:ext cx="8208912" cy="1752600"/>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pt-BR" sz="2800" b="1" dirty="0" smtClean="0">
                <a:solidFill>
                  <a:schemeClr val="tx1"/>
                </a:solidFill>
                <a:latin typeface="Arial" pitchFamily="34" charset="0"/>
                <a:cs typeface="Arial" pitchFamily="34" charset="0"/>
              </a:rPr>
              <a:t>A REVITALIZAÇÃO DO CINEMA TEATRO PAROQUIAL COM A IMPLANTAÇÃO DE UM MUSEU DA IMAGEM E DO SOM EM UMA PROPOSTA CONTEMPORÂNEA</a:t>
            </a:r>
            <a:endParaRPr lang="pt-BR" sz="2500" dirty="0"/>
          </a:p>
        </p:txBody>
      </p:sp>
      <p:sp>
        <p:nvSpPr>
          <p:cNvPr id="5" name="Subtítulo 2"/>
          <p:cNvSpPr txBox="1">
            <a:spLocks/>
          </p:cNvSpPr>
          <p:nvPr/>
        </p:nvSpPr>
        <p:spPr>
          <a:xfrm>
            <a:off x="971600" y="4149080"/>
            <a:ext cx="4176464" cy="1584176"/>
          </a:xfrm>
          <a:prstGeom prst="rect">
            <a:avLst/>
          </a:prstGeom>
        </p:spPr>
        <p:txBody>
          <a:bodyPr vert="horz" lIns="91440" tIns="45720" rIns="91440" bIns="45720" rtlCol="0" anchor="ctr">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2000" dirty="0" smtClean="0">
                <a:solidFill>
                  <a:schemeClr val="tx1"/>
                </a:solidFill>
              </a:rPr>
              <a:t>Acadêmicas: </a:t>
            </a:r>
          </a:p>
          <a:p>
            <a:pPr algn="l"/>
            <a:r>
              <a:rPr lang="pt-BR" sz="2000" dirty="0" smtClean="0">
                <a:solidFill>
                  <a:schemeClr val="tx1"/>
                </a:solidFill>
              </a:rPr>
              <a:t>Ana Maria de Souza Freitas</a:t>
            </a:r>
          </a:p>
          <a:p>
            <a:pPr algn="l"/>
            <a:r>
              <a:rPr lang="pt-BR" sz="2000" dirty="0" smtClean="0">
                <a:solidFill>
                  <a:schemeClr val="tx1"/>
                </a:solidFill>
              </a:rPr>
              <a:t>Eloá Moraes de Carvalho</a:t>
            </a:r>
          </a:p>
          <a:p>
            <a:pPr algn="l"/>
            <a:r>
              <a:rPr lang="pt-BR" sz="2000" dirty="0" smtClean="0">
                <a:solidFill>
                  <a:schemeClr val="tx1"/>
                </a:solidFill>
              </a:rPr>
              <a:t>Suellen Braga da Silva</a:t>
            </a:r>
            <a:endParaRPr lang="pt-BR" sz="2000" dirty="0">
              <a:solidFill>
                <a:schemeClr val="tx1"/>
              </a:solidFill>
            </a:endParaRPr>
          </a:p>
        </p:txBody>
      </p:sp>
      <p:sp>
        <p:nvSpPr>
          <p:cNvPr id="6" name="Subtítulo 2"/>
          <p:cNvSpPr txBox="1">
            <a:spLocks/>
          </p:cNvSpPr>
          <p:nvPr/>
        </p:nvSpPr>
        <p:spPr>
          <a:xfrm>
            <a:off x="3059832" y="5733256"/>
            <a:ext cx="2952328" cy="8640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pt-BR" sz="2000" dirty="0" smtClean="0">
                <a:solidFill>
                  <a:schemeClr val="tx1"/>
                </a:solidFill>
              </a:rPr>
              <a:t>Santana-AP</a:t>
            </a:r>
          </a:p>
          <a:p>
            <a:r>
              <a:rPr lang="pt-BR" sz="2000" dirty="0" smtClean="0">
                <a:solidFill>
                  <a:schemeClr val="tx1"/>
                </a:solidFill>
              </a:rPr>
              <a:t>Fevereiro-2011</a:t>
            </a:r>
            <a:endParaRPr lang="pt-BR" sz="2000" dirty="0">
              <a:solidFill>
                <a:schemeClr val="tx1"/>
              </a:solidFill>
            </a:endParaRPr>
          </a:p>
        </p:txBody>
      </p:sp>
    </p:spTree>
    <p:extLst>
      <p:ext uri="{BB962C8B-B14F-4D97-AF65-F5344CB8AC3E}">
        <p14:creationId xmlns:p14="http://schemas.microsoft.com/office/powerpoint/2010/main" val="19122477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de cantos arredondados 2"/>
          <p:cNvSpPr/>
          <p:nvPr/>
        </p:nvSpPr>
        <p:spPr>
          <a:xfrm>
            <a:off x="1115616" y="565820"/>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Subtítulo 2"/>
          <p:cNvSpPr txBox="1">
            <a:spLocks/>
          </p:cNvSpPr>
          <p:nvPr/>
        </p:nvSpPr>
        <p:spPr>
          <a:xfrm>
            <a:off x="223664" y="188640"/>
            <a:ext cx="8784976" cy="4451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29" name="CaixaDeTexto 28"/>
          <p:cNvSpPr txBox="1"/>
          <p:nvPr/>
        </p:nvSpPr>
        <p:spPr>
          <a:xfrm>
            <a:off x="1259632" y="633804"/>
            <a:ext cx="1555824" cy="584775"/>
          </a:xfrm>
          <a:prstGeom prst="rect">
            <a:avLst/>
          </a:prstGeom>
          <a:noFill/>
        </p:spPr>
        <p:txBody>
          <a:bodyPr wrap="square" rtlCol="0">
            <a:spAutoFit/>
          </a:bodyPr>
          <a:lstStyle/>
          <a:p>
            <a:pPr algn="ctr"/>
            <a:r>
              <a:rPr lang="pt-BR" sz="1600" b="1" dirty="0" smtClean="0">
                <a:solidFill>
                  <a:srgbClr val="C00000"/>
                </a:solidFill>
              </a:rPr>
              <a:t>Embasamento Teórico</a:t>
            </a:r>
            <a:endParaRPr lang="pt-BR" sz="1600" b="1" dirty="0">
              <a:solidFill>
                <a:srgbClr val="C00000"/>
              </a:solidFill>
            </a:endParaRPr>
          </a:p>
        </p:txBody>
      </p:sp>
      <p:sp>
        <p:nvSpPr>
          <p:cNvPr id="33" name="CaixaDeTexto 32"/>
          <p:cNvSpPr txBox="1"/>
          <p:nvPr/>
        </p:nvSpPr>
        <p:spPr>
          <a:xfrm>
            <a:off x="3579558" y="736009"/>
            <a:ext cx="1856172" cy="338554"/>
          </a:xfrm>
          <a:prstGeom prst="rect">
            <a:avLst/>
          </a:prstGeom>
          <a:noFill/>
        </p:spPr>
        <p:txBody>
          <a:bodyPr wrap="square" rtlCol="0">
            <a:spAutoFit/>
          </a:bodyPr>
          <a:lstStyle/>
          <a:p>
            <a:pPr algn="ctr"/>
            <a:r>
              <a:rPr lang="pt-BR" sz="1600" b="1" dirty="0" smtClean="0">
                <a:solidFill>
                  <a:srgbClr val="C00000"/>
                </a:solidFill>
              </a:rPr>
              <a:t>Contextualização</a:t>
            </a:r>
            <a:endParaRPr lang="pt-BR" sz="1600" b="1" dirty="0">
              <a:solidFill>
                <a:srgbClr val="C00000"/>
              </a:solidFill>
            </a:endParaRPr>
          </a:p>
        </p:txBody>
      </p:sp>
      <p:sp>
        <p:nvSpPr>
          <p:cNvPr id="38" name="CaixaDeTexto 37"/>
          <p:cNvSpPr txBox="1"/>
          <p:nvPr/>
        </p:nvSpPr>
        <p:spPr>
          <a:xfrm>
            <a:off x="6172212" y="736009"/>
            <a:ext cx="1712156" cy="338554"/>
          </a:xfrm>
          <a:prstGeom prst="rect">
            <a:avLst/>
          </a:prstGeom>
          <a:noFill/>
        </p:spPr>
        <p:txBody>
          <a:bodyPr wrap="square" rtlCol="0">
            <a:spAutoFit/>
          </a:bodyPr>
          <a:lstStyle/>
          <a:p>
            <a:pPr algn="ctr"/>
            <a:r>
              <a:rPr lang="pt-BR" sz="1600" b="1" dirty="0" smtClean="0">
                <a:solidFill>
                  <a:srgbClr val="C00000"/>
                </a:solidFill>
              </a:rPr>
              <a:t>Projeto</a:t>
            </a:r>
            <a:endParaRPr lang="pt-BR" sz="1600" b="1" dirty="0">
              <a:solidFill>
                <a:srgbClr val="C00000"/>
              </a:solidFill>
            </a:endParaRPr>
          </a:p>
        </p:txBody>
      </p:sp>
      <p:sp>
        <p:nvSpPr>
          <p:cNvPr id="21" name="Subtítulo 7"/>
          <p:cNvSpPr txBox="1">
            <a:spLocks/>
          </p:cNvSpPr>
          <p:nvPr/>
        </p:nvSpPr>
        <p:spPr>
          <a:xfrm>
            <a:off x="251520" y="1484784"/>
            <a:ext cx="8305800" cy="1143000"/>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pt-BR" sz="3000" b="1" dirty="0" smtClean="0">
                <a:effectLst>
                  <a:outerShdw blurRad="38100" dist="38100" dir="2700000" algn="tl">
                    <a:srgbClr val="000000">
                      <a:alpha val="43137"/>
                    </a:srgbClr>
                  </a:outerShdw>
                </a:effectLst>
              </a:rPr>
              <a:t>Preservação, Conservação e Restauro </a:t>
            </a:r>
          </a:p>
          <a:p>
            <a:endParaRPr lang="pt-BR" sz="3000" b="1" dirty="0" smtClean="0">
              <a:effectLst>
                <a:outerShdw blurRad="38100" dist="38100" dir="2700000" algn="tl">
                  <a:srgbClr val="000000">
                    <a:alpha val="43137"/>
                  </a:srgbClr>
                </a:outerShdw>
              </a:effectLst>
            </a:endParaRPr>
          </a:p>
          <a:p>
            <a:endParaRPr lang="pt-BR" sz="3000" b="1" dirty="0">
              <a:effectLst>
                <a:outerShdw blurRad="38100" dist="38100" dir="2700000" algn="tl">
                  <a:srgbClr val="000000">
                    <a:alpha val="43137"/>
                  </a:srgbClr>
                </a:outerShdw>
              </a:effectLst>
            </a:endParaRPr>
          </a:p>
        </p:txBody>
      </p:sp>
      <p:sp>
        <p:nvSpPr>
          <p:cNvPr id="14" name="Elipse 13"/>
          <p:cNvSpPr/>
          <p:nvPr/>
        </p:nvSpPr>
        <p:spPr>
          <a:xfrm>
            <a:off x="4211960" y="3501008"/>
            <a:ext cx="1008112"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Elipse 14"/>
          <p:cNvSpPr/>
          <p:nvPr/>
        </p:nvSpPr>
        <p:spPr>
          <a:xfrm>
            <a:off x="1691680" y="2132856"/>
            <a:ext cx="1584176" cy="1584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Elipse 15"/>
          <p:cNvSpPr/>
          <p:nvPr/>
        </p:nvSpPr>
        <p:spPr>
          <a:xfrm>
            <a:off x="1619672" y="4221088"/>
            <a:ext cx="1584176" cy="1584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Elipse 16"/>
          <p:cNvSpPr/>
          <p:nvPr/>
        </p:nvSpPr>
        <p:spPr>
          <a:xfrm>
            <a:off x="3923928" y="5157192"/>
            <a:ext cx="1584176" cy="1584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Elipse 17"/>
          <p:cNvSpPr/>
          <p:nvPr/>
        </p:nvSpPr>
        <p:spPr>
          <a:xfrm>
            <a:off x="6300192" y="4221088"/>
            <a:ext cx="1584176" cy="1584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Elipse 18"/>
          <p:cNvSpPr/>
          <p:nvPr/>
        </p:nvSpPr>
        <p:spPr>
          <a:xfrm>
            <a:off x="6084168" y="2157264"/>
            <a:ext cx="1584176" cy="1584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CaixaDeTexto 19"/>
          <p:cNvSpPr txBox="1"/>
          <p:nvPr/>
        </p:nvSpPr>
        <p:spPr>
          <a:xfrm>
            <a:off x="1871700" y="2612504"/>
            <a:ext cx="1224136" cy="584775"/>
          </a:xfrm>
          <a:prstGeom prst="rect">
            <a:avLst/>
          </a:prstGeom>
          <a:noFill/>
        </p:spPr>
        <p:txBody>
          <a:bodyPr wrap="square" rtlCol="0">
            <a:spAutoFit/>
          </a:bodyPr>
          <a:lstStyle/>
          <a:p>
            <a:pPr algn="ctr"/>
            <a:r>
              <a:rPr lang="pt-BR" sz="1600" b="1" dirty="0" smtClean="0">
                <a:solidFill>
                  <a:srgbClr val="C00000"/>
                </a:solidFill>
                <a:effectLst>
                  <a:outerShdw blurRad="38100" dist="38100" dir="2700000" algn="tl">
                    <a:srgbClr val="000000">
                      <a:alpha val="43137"/>
                    </a:srgbClr>
                  </a:outerShdw>
                </a:effectLst>
              </a:rPr>
              <a:t>JOHN RUSKIN</a:t>
            </a:r>
            <a:endParaRPr lang="pt-BR" sz="1600" b="1" dirty="0">
              <a:solidFill>
                <a:srgbClr val="C00000"/>
              </a:solidFill>
              <a:effectLst>
                <a:outerShdw blurRad="38100" dist="38100" dir="2700000" algn="tl">
                  <a:srgbClr val="000000">
                    <a:alpha val="43137"/>
                  </a:srgbClr>
                </a:outerShdw>
              </a:effectLst>
            </a:endParaRPr>
          </a:p>
        </p:txBody>
      </p:sp>
      <p:sp>
        <p:nvSpPr>
          <p:cNvPr id="22" name="CaixaDeTexto 21"/>
          <p:cNvSpPr txBox="1"/>
          <p:nvPr/>
        </p:nvSpPr>
        <p:spPr>
          <a:xfrm>
            <a:off x="1799692" y="4716433"/>
            <a:ext cx="1224136" cy="584775"/>
          </a:xfrm>
          <a:prstGeom prst="rect">
            <a:avLst/>
          </a:prstGeom>
          <a:noFill/>
        </p:spPr>
        <p:txBody>
          <a:bodyPr wrap="square" rtlCol="0">
            <a:spAutoFit/>
          </a:bodyPr>
          <a:lstStyle/>
          <a:p>
            <a:pPr algn="ctr"/>
            <a:r>
              <a:rPr lang="pt-BR" sz="1600" b="1" dirty="0" smtClean="0">
                <a:solidFill>
                  <a:srgbClr val="C00000"/>
                </a:solidFill>
                <a:effectLst>
                  <a:outerShdw blurRad="38100" dist="38100" dir="2700000" algn="tl">
                    <a:srgbClr val="000000">
                      <a:alpha val="43137"/>
                    </a:srgbClr>
                  </a:outerShdw>
                </a:effectLst>
              </a:rPr>
              <a:t>VIOLLET-LE-DUC</a:t>
            </a:r>
            <a:endParaRPr lang="pt-BR" sz="1600" b="1" dirty="0">
              <a:solidFill>
                <a:srgbClr val="C00000"/>
              </a:solidFill>
              <a:effectLst>
                <a:outerShdw blurRad="38100" dist="38100" dir="2700000" algn="tl">
                  <a:srgbClr val="000000">
                    <a:alpha val="43137"/>
                  </a:srgbClr>
                </a:outerShdw>
              </a:effectLst>
            </a:endParaRPr>
          </a:p>
        </p:txBody>
      </p:sp>
      <p:sp>
        <p:nvSpPr>
          <p:cNvPr id="23" name="CaixaDeTexto 22"/>
          <p:cNvSpPr txBox="1"/>
          <p:nvPr/>
        </p:nvSpPr>
        <p:spPr>
          <a:xfrm>
            <a:off x="4067944" y="5724545"/>
            <a:ext cx="1404156" cy="584775"/>
          </a:xfrm>
          <a:prstGeom prst="rect">
            <a:avLst/>
          </a:prstGeom>
          <a:noFill/>
        </p:spPr>
        <p:txBody>
          <a:bodyPr wrap="square" rtlCol="0">
            <a:spAutoFit/>
          </a:bodyPr>
          <a:lstStyle/>
          <a:p>
            <a:pPr algn="ctr"/>
            <a:r>
              <a:rPr lang="pt-BR" sz="1600" b="1" dirty="0" smtClean="0">
                <a:solidFill>
                  <a:srgbClr val="C00000"/>
                </a:solidFill>
                <a:effectLst>
                  <a:outerShdw blurRad="38100" dist="38100" dir="2700000" algn="tl">
                    <a:srgbClr val="000000">
                      <a:alpha val="43137"/>
                    </a:srgbClr>
                  </a:outerShdw>
                </a:effectLst>
              </a:rPr>
              <a:t>CAMILO BOITO</a:t>
            </a:r>
            <a:endParaRPr lang="pt-BR" sz="1600" b="1" dirty="0">
              <a:solidFill>
                <a:srgbClr val="C00000"/>
              </a:solidFill>
              <a:effectLst>
                <a:outerShdw blurRad="38100" dist="38100" dir="2700000" algn="tl">
                  <a:srgbClr val="000000">
                    <a:alpha val="43137"/>
                  </a:srgbClr>
                </a:outerShdw>
              </a:effectLst>
            </a:endParaRPr>
          </a:p>
        </p:txBody>
      </p:sp>
      <p:sp>
        <p:nvSpPr>
          <p:cNvPr id="24" name="CaixaDeTexto 23"/>
          <p:cNvSpPr txBox="1"/>
          <p:nvPr/>
        </p:nvSpPr>
        <p:spPr>
          <a:xfrm>
            <a:off x="6318194" y="4797152"/>
            <a:ext cx="1638182" cy="553998"/>
          </a:xfrm>
          <a:prstGeom prst="rect">
            <a:avLst/>
          </a:prstGeom>
          <a:noFill/>
        </p:spPr>
        <p:txBody>
          <a:bodyPr wrap="square" rtlCol="0">
            <a:spAutoFit/>
          </a:bodyPr>
          <a:lstStyle/>
          <a:p>
            <a:pPr algn="ctr"/>
            <a:r>
              <a:rPr lang="pt-BR" sz="1500" b="1" dirty="0" smtClean="0">
                <a:solidFill>
                  <a:srgbClr val="C00000"/>
                </a:solidFill>
                <a:effectLst>
                  <a:outerShdw blurRad="38100" dist="38100" dir="2700000" algn="tl">
                    <a:srgbClr val="000000">
                      <a:alpha val="43137"/>
                    </a:srgbClr>
                  </a:outerShdw>
                </a:effectLst>
              </a:rPr>
              <a:t>ALOIS </a:t>
            </a:r>
          </a:p>
          <a:p>
            <a:pPr algn="ctr"/>
            <a:r>
              <a:rPr lang="pt-BR" sz="1500" b="1" dirty="0" smtClean="0">
                <a:solidFill>
                  <a:srgbClr val="C00000"/>
                </a:solidFill>
                <a:effectLst>
                  <a:outerShdw blurRad="38100" dist="38100" dir="2700000" algn="tl">
                    <a:srgbClr val="000000">
                      <a:alpha val="43137"/>
                    </a:srgbClr>
                  </a:outerShdw>
                </a:effectLst>
              </a:rPr>
              <a:t>RIEGL</a:t>
            </a:r>
            <a:endParaRPr lang="pt-BR" sz="1500" b="1" dirty="0">
              <a:solidFill>
                <a:srgbClr val="C00000"/>
              </a:solidFill>
              <a:effectLst>
                <a:outerShdw blurRad="38100" dist="38100" dir="2700000" algn="tl">
                  <a:srgbClr val="000000">
                    <a:alpha val="43137"/>
                  </a:srgbClr>
                </a:outerShdw>
              </a:effectLst>
            </a:endParaRPr>
          </a:p>
        </p:txBody>
      </p:sp>
      <p:sp>
        <p:nvSpPr>
          <p:cNvPr id="25" name="CaixaDeTexto 24"/>
          <p:cNvSpPr txBox="1"/>
          <p:nvPr/>
        </p:nvSpPr>
        <p:spPr>
          <a:xfrm>
            <a:off x="5949153" y="2658978"/>
            <a:ext cx="1854206" cy="553998"/>
          </a:xfrm>
          <a:prstGeom prst="rect">
            <a:avLst/>
          </a:prstGeom>
          <a:noFill/>
        </p:spPr>
        <p:txBody>
          <a:bodyPr wrap="square" rtlCol="0">
            <a:spAutoFit/>
          </a:bodyPr>
          <a:lstStyle/>
          <a:p>
            <a:pPr algn="ctr"/>
            <a:r>
              <a:rPr lang="pt-BR" sz="1500" b="1" dirty="0" smtClean="0">
                <a:solidFill>
                  <a:srgbClr val="C00000"/>
                </a:solidFill>
                <a:effectLst>
                  <a:outerShdw blurRad="38100" dist="38100" dir="2700000" algn="tl">
                    <a:srgbClr val="000000">
                      <a:alpha val="43137"/>
                    </a:srgbClr>
                  </a:outerShdw>
                </a:effectLst>
              </a:rPr>
              <a:t>CESARE</a:t>
            </a:r>
          </a:p>
          <a:p>
            <a:pPr algn="ctr"/>
            <a:r>
              <a:rPr lang="pt-BR" sz="1500" b="1" dirty="0" smtClean="0">
                <a:solidFill>
                  <a:srgbClr val="C00000"/>
                </a:solidFill>
                <a:effectLst>
                  <a:outerShdw blurRad="38100" dist="38100" dir="2700000" algn="tl">
                    <a:srgbClr val="000000">
                      <a:alpha val="43137"/>
                    </a:srgbClr>
                  </a:outerShdw>
                </a:effectLst>
              </a:rPr>
              <a:t>BRANDI</a:t>
            </a:r>
            <a:endParaRPr lang="pt-BR" sz="1500" b="1" dirty="0">
              <a:solidFill>
                <a:srgbClr val="C00000"/>
              </a:solidFill>
              <a:effectLst>
                <a:outerShdw blurRad="38100" dist="38100" dir="2700000" algn="tl">
                  <a:srgbClr val="000000">
                    <a:alpha val="43137"/>
                  </a:srgbClr>
                </a:outerShdw>
              </a:effectLst>
            </a:endParaRPr>
          </a:p>
        </p:txBody>
      </p:sp>
      <p:sp>
        <p:nvSpPr>
          <p:cNvPr id="26" name="CaixaDeTexto 25"/>
          <p:cNvSpPr txBox="1"/>
          <p:nvPr/>
        </p:nvSpPr>
        <p:spPr>
          <a:xfrm>
            <a:off x="4139952" y="3799783"/>
            <a:ext cx="1151762" cy="338554"/>
          </a:xfrm>
          <a:prstGeom prst="rect">
            <a:avLst/>
          </a:prstGeom>
          <a:noFill/>
        </p:spPr>
        <p:txBody>
          <a:bodyPr wrap="square" rtlCol="0">
            <a:spAutoFit/>
          </a:bodyPr>
          <a:lstStyle/>
          <a:p>
            <a:pPr algn="ctr"/>
            <a:r>
              <a:rPr lang="pt-BR" sz="1600" b="1" dirty="0" smtClean="0">
                <a:solidFill>
                  <a:srgbClr val="C00000"/>
                </a:solidFill>
                <a:effectLst>
                  <a:outerShdw blurRad="38100" dist="38100" dir="2700000" algn="tl">
                    <a:srgbClr val="000000">
                      <a:alpha val="43137"/>
                    </a:srgbClr>
                  </a:outerShdw>
                </a:effectLst>
              </a:rPr>
              <a:t>Teóricos</a:t>
            </a:r>
            <a:endParaRPr lang="pt-BR" sz="1600" b="1" dirty="0">
              <a:solidFill>
                <a:srgbClr val="C00000"/>
              </a:solidFill>
              <a:effectLst>
                <a:outerShdw blurRad="38100" dist="38100" dir="2700000" algn="tl">
                  <a:srgbClr val="000000">
                    <a:alpha val="43137"/>
                  </a:srgbClr>
                </a:outerShdw>
              </a:effectLst>
            </a:endParaRPr>
          </a:p>
        </p:txBody>
      </p:sp>
      <p:cxnSp>
        <p:nvCxnSpPr>
          <p:cNvPr id="27" name="Conector reto 26"/>
          <p:cNvCxnSpPr/>
          <p:nvPr/>
        </p:nvCxnSpPr>
        <p:spPr>
          <a:xfrm flipV="1">
            <a:off x="5220072" y="3221687"/>
            <a:ext cx="864096" cy="51975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Conector reto 27"/>
          <p:cNvCxnSpPr/>
          <p:nvPr/>
        </p:nvCxnSpPr>
        <p:spPr>
          <a:xfrm flipH="1" flipV="1">
            <a:off x="3203848" y="3356992"/>
            <a:ext cx="1008112" cy="442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Conector reto 29"/>
          <p:cNvCxnSpPr/>
          <p:nvPr/>
        </p:nvCxnSpPr>
        <p:spPr>
          <a:xfrm flipH="1">
            <a:off x="3203848" y="4221088"/>
            <a:ext cx="1008112" cy="57606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Conector reto 30"/>
          <p:cNvCxnSpPr>
            <a:stCxn id="14" idx="4"/>
            <a:endCxn id="17" idx="0"/>
          </p:cNvCxnSpPr>
          <p:nvPr/>
        </p:nvCxnSpPr>
        <p:spPr>
          <a:xfrm>
            <a:off x="4716016" y="4437112"/>
            <a:ext cx="0" cy="72008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Conector reto 31"/>
          <p:cNvCxnSpPr/>
          <p:nvPr/>
        </p:nvCxnSpPr>
        <p:spPr>
          <a:xfrm>
            <a:off x="5220072" y="4221088"/>
            <a:ext cx="1098122" cy="57606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3208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de cantos arredondados 2"/>
          <p:cNvSpPr/>
          <p:nvPr/>
        </p:nvSpPr>
        <p:spPr>
          <a:xfrm>
            <a:off x="1115616" y="565820"/>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Subtítulo 2"/>
          <p:cNvSpPr txBox="1">
            <a:spLocks/>
          </p:cNvSpPr>
          <p:nvPr/>
        </p:nvSpPr>
        <p:spPr>
          <a:xfrm>
            <a:off x="223664" y="188640"/>
            <a:ext cx="8784976" cy="4451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29" name="CaixaDeTexto 28"/>
          <p:cNvSpPr txBox="1"/>
          <p:nvPr/>
        </p:nvSpPr>
        <p:spPr>
          <a:xfrm>
            <a:off x="1259632" y="633804"/>
            <a:ext cx="1555824" cy="584775"/>
          </a:xfrm>
          <a:prstGeom prst="rect">
            <a:avLst/>
          </a:prstGeom>
          <a:noFill/>
        </p:spPr>
        <p:txBody>
          <a:bodyPr wrap="square" rtlCol="0">
            <a:spAutoFit/>
          </a:bodyPr>
          <a:lstStyle/>
          <a:p>
            <a:pPr algn="ctr"/>
            <a:r>
              <a:rPr lang="pt-BR" sz="1600" b="1" dirty="0" smtClean="0">
                <a:solidFill>
                  <a:srgbClr val="C00000"/>
                </a:solidFill>
              </a:rPr>
              <a:t>Embasamento Teórico</a:t>
            </a:r>
            <a:endParaRPr lang="pt-BR" sz="1600" b="1" dirty="0">
              <a:solidFill>
                <a:srgbClr val="C00000"/>
              </a:solidFill>
            </a:endParaRPr>
          </a:p>
        </p:txBody>
      </p:sp>
      <p:sp>
        <p:nvSpPr>
          <p:cNvPr id="33" name="CaixaDeTexto 32"/>
          <p:cNvSpPr txBox="1"/>
          <p:nvPr/>
        </p:nvSpPr>
        <p:spPr>
          <a:xfrm>
            <a:off x="3579558" y="736009"/>
            <a:ext cx="1856172" cy="338554"/>
          </a:xfrm>
          <a:prstGeom prst="rect">
            <a:avLst/>
          </a:prstGeom>
          <a:noFill/>
        </p:spPr>
        <p:txBody>
          <a:bodyPr wrap="square" rtlCol="0">
            <a:spAutoFit/>
          </a:bodyPr>
          <a:lstStyle/>
          <a:p>
            <a:pPr algn="ctr"/>
            <a:r>
              <a:rPr lang="pt-BR" sz="1600" b="1" dirty="0" smtClean="0">
                <a:solidFill>
                  <a:srgbClr val="C00000"/>
                </a:solidFill>
              </a:rPr>
              <a:t>Contextualização</a:t>
            </a:r>
            <a:endParaRPr lang="pt-BR" sz="1600" b="1" dirty="0">
              <a:solidFill>
                <a:srgbClr val="C00000"/>
              </a:solidFill>
            </a:endParaRPr>
          </a:p>
        </p:txBody>
      </p:sp>
      <p:sp>
        <p:nvSpPr>
          <p:cNvPr id="38" name="CaixaDeTexto 37"/>
          <p:cNvSpPr txBox="1"/>
          <p:nvPr/>
        </p:nvSpPr>
        <p:spPr>
          <a:xfrm>
            <a:off x="6172212" y="736009"/>
            <a:ext cx="1712156" cy="338554"/>
          </a:xfrm>
          <a:prstGeom prst="rect">
            <a:avLst/>
          </a:prstGeom>
          <a:noFill/>
        </p:spPr>
        <p:txBody>
          <a:bodyPr wrap="square" rtlCol="0">
            <a:spAutoFit/>
          </a:bodyPr>
          <a:lstStyle/>
          <a:p>
            <a:pPr algn="ctr"/>
            <a:r>
              <a:rPr lang="pt-BR" sz="1600" b="1" dirty="0" smtClean="0">
                <a:solidFill>
                  <a:srgbClr val="C00000"/>
                </a:solidFill>
              </a:rPr>
              <a:t>Projeto</a:t>
            </a:r>
            <a:endParaRPr lang="pt-BR" sz="1600" b="1" dirty="0">
              <a:solidFill>
                <a:srgbClr val="C00000"/>
              </a:solidFill>
            </a:endParaRPr>
          </a:p>
        </p:txBody>
      </p:sp>
      <p:sp>
        <p:nvSpPr>
          <p:cNvPr id="21" name="Subtítulo 7"/>
          <p:cNvSpPr txBox="1">
            <a:spLocks/>
          </p:cNvSpPr>
          <p:nvPr/>
        </p:nvSpPr>
        <p:spPr>
          <a:xfrm>
            <a:off x="251520" y="1484784"/>
            <a:ext cx="8305800" cy="1143000"/>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pt-BR" sz="3000" b="1" dirty="0" smtClean="0">
                <a:effectLst>
                  <a:outerShdw blurRad="38100" dist="38100" dir="2700000" algn="tl">
                    <a:srgbClr val="000000">
                      <a:alpha val="43137"/>
                    </a:srgbClr>
                  </a:outerShdw>
                </a:effectLst>
              </a:rPr>
              <a:t>Cartas Patrimoniais</a:t>
            </a:r>
          </a:p>
          <a:p>
            <a:r>
              <a:rPr lang="pt-BR" sz="1800" dirty="0">
                <a:solidFill>
                  <a:schemeClr val="tx1"/>
                </a:solidFill>
              </a:rPr>
              <a:t>São documentos elaborados tanto no nível internacional como nacional nos quais estão definidos procedimentos, normas e conceitos balizadores </a:t>
            </a:r>
            <a:r>
              <a:rPr lang="pt-BR" sz="1800" dirty="0" smtClean="0">
                <a:solidFill>
                  <a:schemeClr val="tx1"/>
                </a:solidFill>
              </a:rPr>
              <a:t>na </a:t>
            </a:r>
            <a:r>
              <a:rPr lang="pt-BR" sz="1800" dirty="0">
                <a:solidFill>
                  <a:schemeClr val="tx1"/>
                </a:solidFill>
              </a:rPr>
              <a:t>prática da conservação. </a:t>
            </a:r>
            <a:endParaRPr lang="pt-BR" sz="3000" b="1" dirty="0" smtClean="0">
              <a:effectLst>
                <a:outerShdw blurRad="38100" dist="38100" dir="2700000" algn="tl">
                  <a:srgbClr val="000000">
                    <a:alpha val="43137"/>
                  </a:srgbClr>
                </a:outerShdw>
              </a:effectLst>
            </a:endParaRPr>
          </a:p>
          <a:p>
            <a:endParaRPr lang="pt-BR" sz="3000" b="1" dirty="0">
              <a:effectLst>
                <a:outerShdw blurRad="38100" dist="38100" dir="2700000" algn="tl">
                  <a:srgbClr val="000000">
                    <a:alpha val="43137"/>
                  </a:srgbClr>
                </a:outerShdw>
              </a:effectLst>
            </a:endParaRPr>
          </a:p>
        </p:txBody>
      </p:sp>
      <p:sp>
        <p:nvSpPr>
          <p:cNvPr id="14" name="Elipse 13"/>
          <p:cNvSpPr/>
          <p:nvPr/>
        </p:nvSpPr>
        <p:spPr>
          <a:xfrm>
            <a:off x="3851920" y="4293096"/>
            <a:ext cx="1008112"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Elipse 14"/>
          <p:cNvSpPr/>
          <p:nvPr/>
        </p:nvSpPr>
        <p:spPr>
          <a:xfrm>
            <a:off x="1331640" y="2924944"/>
            <a:ext cx="1584176" cy="1584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Elipse 15"/>
          <p:cNvSpPr/>
          <p:nvPr/>
        </p:nvSpPr>
        <p:spPr>
          <a:xfrm>
            <a:off x="1259632" y="5013176"/>
            <a:ext cx="1584176" cy="1584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Elipse 17"/>
          <p:cNvSpPr/>
          <p:nvPr/>
        </p:nvSpPr>
        <p:spPr>
          <a:xfrm>
            <a:off x="5913149" y="5013176"/>
            <a:ext cx="1584176" cy="1584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Elipse 18"/>
          <p:cNvSpPr/>
          <p:nvPr/>
        </p:nvSpPr>
        <p:spPr>
          <a:xfrm>
            <a:off x="5697125" y="2949352"/>
            <a:ext cx="1584176" cy="1584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CaixaDeTexto 19"/>
          <p:cNvSpPr txBox="1"/>
          <p:nvPr/>
        </p:nvSpPr>
        <p:spPr>
          <a:xfrm>
            <a:off x="1511660" y="3404592"/>
            <a:ext cx="1224136" cy="830997"/>
          </a:xfrm>
          <a:prstGeom prst="rect">
            <a:avLst/>
          </a:prstGeom>
          <a:noFill/>
        </p:spPr>
        <p:txBody>
          <a:bodyPr wrap="square" rtlCol="0">
            <a:spAutoFit/>
          </a:bodyPr>
          <a:lstStyle/>
          <a:p>
            <a:pPr algn="ctr"/>
            <a:r>
              <a:rPr lang="pt-BR" sz="1600" b="1" dirty="0" smtClean="0">
                <a:solidFill>
                  <a:srgbClr val="C00000"/>
                </a:solidFill>
                <a:effectLst>
                  <a:outerShdw blurRad="38100" dist="38100" dir="2700000" algn="tl">
                    <a:srgbClr val="000000">
                      <a:alpha val="43137"/>
                    </a:srgbClr>
                  </a:outerShdw>
                </a:effectLst>
              </a:rPr>
              <a:t>CARTA DE ATENAS (1931)</a:t>
            </a:r>
            <a:endParaRPr lang="pt-BR" sz="1600" b="1" dirty="0">
              <a:solidFill>
                <a:srgbClr val="C00000"/>
              </a:solidFill>
              <a:effectLst>
                <a:outerShdw blurRad="38100" dist="38100" dir="2700000" algn="tl">
                  <a:srgbClr val="000000">
                    <a:alpha val="43137"/>
                  </a:srgbClr>
                </a:outerShdw>
              </a:effectLst>
            </a:endParaRPr>
          </a:p>
        </p:txBody>
      </p:sp>
      <p:sp>
        <p:nvSpPr>
          <p:cNvPr id="22" name="CaixaDeTexto 21"/>
          <p:cNvSpPr txBox="1"/>
          <p:nvPr/>
        </p:nvSpPr>
        <p:spPr>
          <a:xfrm>
            <a:off x="1439652" y="5508521"/>
            <a:ext cx="1224136" cy="830997"/>
          </a:xfrm>
          <a:prstGeom prst="rect">
            <a:avLst/>
          </a:prstGeom>
          <a:noFill/>
        </p:spPr>
        <p:txBody>
          <a:bodyPr wrap="square" rtlCol="0">
            <a:spAutoFit/>
          </a:bodyPr>
          <a:lstStyle/>
          <a:p>
            <a:pPr algn="ctr"/>
            <a:r>
              <a:rPr lang="pt-BR" sz="1600" b="1" dirty="0" smtClean="0">
                <a:solidFill>
                  <a:srgbClr val="C00000"/>
                </a:solidFill>
                <a:effectLst>
                  <a:outerShdw blurRad="38100" dist="38100" dir="2700000" algn="tl">
                    <a:srgbClr val="000000">
                      <a:alpha val="43137"/>
                    </a:srgbClr>
                  </a:outerShdw>
                </a:effectLst>
              </a:rPr>
              <a:t>CARTA DE VENEZA (1964)</a:t>
            </a:r>
            <a:endParaRPr lang="pt-BR" sz="1600" b="1" dirty="0">
              <a:solidFill>
                <a:srgbClr val="C00000"/>
              </a:solidFill>
              <a:effectLst>
                <a:outerShdw blurRad="38100" dist="38100" dir="2700000" algn="tl">
                  <a:srgbClr val="000000">
                    <a:alpha val="43137"/>
                  </a:srgbClr>
                </a:outerShdw>
              </a:effectLst>
            </a:endParaRPr>
          </a:p>
        </p:txBody>
      </p:sp>
      <p:sp>
        <p:nvSpPr>
          <p:cNvPr id="24" name="CaixaDeTexto 23"/>
          <p:cNvSpPr txBox="1"/>
          <p:nvPr/>
        </p:nvSpPr>
        <p:spPr>
          <a:xfrm>
            <a:off x="5697125" y="3324617"/>
            <a:ext cx="1638182" cy="784830"/>
          </a:xfrm>
          <a:prstGeom prst="rect">
            <a:avLst/>
          </a:prstGeom>
          <a:noFill/>
        </p:spPr>
        <p:txBody>
          <a:bodyPr wrap="square" rtlCol="0">
            <a:spAutoFit/>
          </a:bodyPr>
          <a:lstStyle/>
          <a:p>
            <a:pPr algn="ctr"/>
            <a:r>
              <a:rPr lang="pt-BR" sz="1500" b="1" dirty="0" smtClean="0">
                <a:solidFill>
                  <a:srgbClr val="C00000"/>
                </a:solidFill>
                <a:effectLst>
                  <a:outerShdw blurRad="38100" dist="38100" dir="2700000" algn="tl">
                    <a:srgbClr val="000000">
                      <a:alpha val="43137"/>
                    </a:srgbClr>
                  </a:outerShdw>
                </a:effectLst>
              </a:rPr>
              <a:t>CARTA DE LISBOA       (1995)</a:t>
            </a:r>
            <a:endParaRPr lang="pt-BR" sz="1500" b="1" dirty="0">
              <a:solidFill>
                <a:srgbClr val="C00000"/>
              </a:solidFill>
              <a:effectLst>
                <a:outerShdw blurRad="38100" dist="38100" dir="2700000" algn="tl">
                  <a:srgbClr val="000000">
                    <a:alpha val="43137"/>
                  </a:srgbClr>
                </a:outerShdw>
              </a:effectLst>
            </a:endParaRPr>
          </a:p>
        </p:txBody>
      </p:sp>
      <p:sp>
        <p:nvSpPr>
          <p:cNvPr id="25" name="CaixaDeTexto 24"/>
          <p:cNvSpPr txBox="1"/>
          <p:nvPr/>
        </p:nvSpPr>
        <p:spPr>
          <a:xfrm>
            <a:off x="5778134" y="5387157"/>
            <a:ext cx="1854206" cy="784830"/>
          </a:xfrm>
          <a:prstGeom prst="rect">
            <a:avLst/>
          </a:prstGeom>
          <a:noFill/>
        </p:spPr>
        <p:txBody>
          <a:bodyPr wrap="square" rtlCol="0">
            <a:spAutoFit/>
          </a:bodyPr>
          <a:lstStyle/>
          <a:p>
            <a:pPr algn="ctr"/>
            <a:r>
              <a:rPr lang="pt-BR" sz="1500" b="1" dirty="0" smtClean="0">
                <a:solidFill>
                  <a:srgbClr val="C00000"/>
                </a:solidFill>
                <a:effectLst>
                  <a:outerShdw blurRad="38100" dist="38100" dir="2700000" algn="tl">
                    <a:srgbClr val="000000">
                      <a:alpha val="43137"/>
                    </a:srgbClr>
                  </a:outerShdw>
                </a:effectLst>
              </a:rPr>
              <a:t>CARTA DE RESTAURO        (1972)</a:t>
            </a:r>
            <a:endParaRPr lang="pt-BR" sz="1500" b="1" dirty="0">
              <a:solidFill>
                <a:srgbClr val="C00000"/>
              </a:solidFill>
              <a:effectLst>
                <a:outerShdw blurRad="38100" dist="38100" dir="2700000" algn="tl">
                  <a:srgbClr val="000000">
                    <a:alpha val="43137"/>
                  </a:srgbClr>
                </a:outerShdw>
              </a:effectLst>
            </a:endParaRPr>
          </a:p>
        </p:txBody>
      </p:sp>
      <p:sp>
        <p:nvSpPr>
          <p:cNvPr id="26" name="CaixaDeTexto 25"/>
          <p:cNvSpPr txBox="1"/>
          <p:nvPr/>
        </p:nvSpPr>
        <p:spPr>
          <a:xfrm>
            <a:off x="3779912" y="4591871"/>
            <a:ext cx="1151762" cy="338554"/>
          </a:xfrm>
          <a:prstGeom prst="rect">
            <a:avLst/>
          </a:prstGeom>
          <a:noFill/>
        </p:spPr>
        <p:txBody>
          <a:bodyPr wrap="square" rtlCol="0">
            <a:spAutoFit/>
          </a:bodyPr>
          <a:lstStyle/>
          <a:p>
            <a:pPr algn="ctr"/>
            <a:r>
              <a:rPr lang="pt-BR" sz="1600" b="1" dirty="0" smtClean="0">
                <a:solidFill>
                  <a:srgbClr val="C00000"/>
                </a:solidFill>
                <a:effectLst>
                  <a:outerShdw blurRad="38100" dist="38100" dir="2700000" algn="tl">
                    <a:srgbClr val="000000">
                      <a:alpha val="43137"/>
                    </a:srgbClr>
                  </a:outerShdw>
                </a:effectLst>
              </a:rPr>
              <a:t>CARTAS</a:t>
            </a:r>
            <a:endParaRPr lang="pt-BR" sz="1600" b="1" dirty="0">
              <a:solidFill>
                <a:srgbClr val="C00000"/>
              </a:solidFill>
              <a:effectLst>
                <a:outerShdw blurRad="38100" dist="38100" dir="2700000" algn="tl">
                  <a:srgbClr val="000000">
                    <a:alpha val="43137"/>
                  </a:srgbClr>
                </a:outerShdw>
              </a:effectLst>
            </a:endParaRPr>
          </a:p>
        </p:txBody>
      </p:sp>
      <p:cxnSp>
        <p:nvCxnSpPr>
          <p:cNvPr id="27" name="Conector reto 26"/>
          <p:cNvCxnSpPr/>
          <p:nvPr/>
        </p:nvCxnSpPr>
        <p:spPr>
          <a:xfrm flipV="1">
            <a:off x="4833029" y="4013775"/>
            <a:ext cx="864096" cy="51975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Conector reto 27"/>
          <p:cNvCxnSpPr/>
          <p:nvPr/>
        </p:nvCxnSpPr>
        <p:spPr>
          <a:xfrm flipH="1" flipV="1">
            <a:off x="2816805" y="4149080"/>
            <a:ext cx="1008112" cy="442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Conector reto 29"/>
          <p:cNvCxnSpPr/>
          <p:nvPr/>
        </p:nvCxnSpPr>
        <p:spPr>
          <a:xfrm flipH="1">
            <a:off x="2816805" y="5013176"/>
            <a:ext cx="1008112" cy="57606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Conector reto 31"/>
          <p:cNvCxnSpPr/>
          <p:nvPr/>
        </p:nvCxnSpPr>
        <p:spPr>
          <a:xfrm>
            <a:off x="4833029" y="5013176"/>
            <a:ext cx="1098122" cy="57606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3422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de cantos arredondados 2"/>
          <p:cNvSpPr/>
          <p:nvPr/>
        </p:nvSpPr>
        <p:spPr>
          <a:xfrm>
            <a:off x="1115616" y="565820"/>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Subtítulo 2"/>
          <p:cNvSpPr txBox="1">
            <a:spLocks/>
          </p:cNvSpPr>
          <p:nvPr/>
        </p:nvSpPr>
        <p:spPr>
          <a:xfrm>
            <a:off x="223664" y="188640"/>
            <a:ext cx="8784976" cy="4451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29" name="CaixaDeTexto 28"/>
          <p:cNvSpPr txBox="1"/>
          <p:nvPr/>
        </p:nvSpPr>
        <p:spPr>
          <a:xfrm>
            <a:off x="1259632" y="633804"/>
            <a:ext cx="1555824" cy="584775"/>
          </a:xfrm>
          <a:prstGeom prst="rect">
            <a:avLst/>
          </a:prstGeom>
          <a:noFill/>
        </p:spPr>
        <p:txBody>
          <a:bodyPr wrap="square" rtlCol="0">
            <a:spAutoFit/>
          </a:bodyPr>
          <a:lstStyle/>
          <a:p>
            <a:pPr algn="ctr"/>
            <a:r>
              <a:rPr lang="pt-BR" sz="1600" b="1" dirty="0" smtClean="0">
                <a:solidFill>
                  <a:srgbClr val="C00000"/>
                </a:solidFill>
              </a:rPr>
              <a:t>Embasamento Teórico</a:t>
            </a:r>
            <a:endParaRPr lang="pt-BR" sz="1600" b="1" dirty="0">
              <a:solidFill>
                <a:srgbClr val="C00000"/>
              </a:solidFill>
            </a:endParaRPr>
          </a:p>
        </p:txBody>
      </p:sp>
      <p:sp>
        <p:nvSpPr>
          <p:cNvPr id="33" name="CaixaDeTexto 32"/>
          <p:cNvSpPr txBox="1"/>
          <p:nvPr/>
        </p:nvSpPr>
        <p:spPr>
          <a:xfrm>
            <a:off x="3579558" y="736009"/>
            <a:ext cx="1856172" cy="338554"/>
          </a:xfrm>
          <a:prstGeom prst="rect">
            <a:avLst/>
          </a:prstGeom>
          <a:noFill/>
        </p:spPr>
        <p:txBody>
          <a:bodyPr wrap="square" rtlCol="0">
            <a:spAutoFit/>
          </a:bodyPr>
          <a:lstStyle/>
          <a:p>
            <a:pPr algn="ctr"/>
            <a:r>
              <a:rPr lang="pt-BR" sz="1600" b="1" dirty="0" smtClean="0">
                <a:solidFill>
                  <a:srgbClr val="C00000"/>
                </a:solidFill>
              </a:rPr>
              <a:t>Contextualização</a:t>
            </a:r>
            <a:endParaRPr lang="pt-BR" sz="1600" b="1" dirty="0">
              <a:solidFill>
                <a:srgbClr val="C00000"/>
              </a:solidFill>
            </a:endParaRPr>
          </a:p>
        </p:txBody>
      </p:sp>
      <p:sp>
        <p:nvSpPr>
          <p:cNvPr id="38" name="CaixaDeTexto 37"/>
          <p:cNvSpPr txBox="1"/>
          <p:nvPr/>
        </p:nvSpPr>
        <p:spPr>
          <a:xfrm>
            <a:off x="6172212" y="736009"/>
            <a:ext cx="1712156" cy="338554"/>
          </a:xfrm>
          <a:prstGeom prst="rect">
            <a:avLst/>
          </a:prstGeom>
          <a:noFill/>
        </p:spPr>
        <p:txBody>
          <a:bodyPr wrap="square" rtlCol="0">
            <a:spAutoFit/>
          </a:bodyPr>
          <a:lstStyle/>
          <a:p>
            <a:pPr algn="ctr"/>
            <a:r>
              <a:rPr lang="pt-BR" sz="1600" b="1" dirty="0" smtClean="0">
                <a:solidFill>
                  <a:srgbClr val="C00000"/>
                </a:solidFill>
              </a:rPr>
              <a:t>Projeto</a:t>
            </a:r>
            <a:endParaRPr lang="pt-BR" sz="1600" b="1" dirty="0">
              <a:solidFill>
                <a:srgbClr val="C00000"/>
              </a:solidFill>
            </a:endParaRPr>
          </a:p>
        </p:txBody>
      </p:sp>
      <p:sp>
        <p:nvSpPr>
          <p:cNvPr id="21" name="Subtítulo 7"/>
          <p:cNvSpPr txBox="1">
            <a:spLocks/>
          </p:cNvSpPr>
          <p:nvPr/>
        </p:nvSpPr>
        <p:spPr>
          <a:xfrm>
            <a:off x="251520" y="1484784"/>
            <a:ext cx="8305800" cy="1143000"/>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pt-BR" sz="3000" b="1" dirty="0" smtClean="0">
                <a:effectLst>
                  <a:outerShdw blurRad="38100" dist="38100" dir="2700000" algn="tl">
                    <a:srgbClr val="000000">
                      <a:alpha val="43137"/>
                    </a:srgbClr>
                  </a:outerShdw>
                </a:effectLst>
              </a:rPr>
              <a:t>Cartas Patrimoniais</a:t>
            </a:r>
          </a:p>
          <a:p>
            <a:endParaRPr lang="pt-BR" sz="3000" b="1" dirty="0" smtClean="0">
              <a:effectLst>
                <a:outerShdw blurRad="38100" dist="38100" dir="2700000" algn="tl">
                  <a:srgbClr val="000000">
                    <a:alpha val="43137"/>
                  </a:srgbClr>
                </a:outerShdw>
              </a:effectLst>
            </a:endParaRPr>
          </a:p>
          <a:p>
            <a:endParaRPr lang="pt-BR" sz="3000" b="1" dirty="0">
              <a:effectLst>
                <a:outerShdw blurRad="38100" dist="38100" dir="2700000" algn="tl">
                  <a:srgbClr val="000000">
                    <a:alpha val="43137"/>
                  </a:srgbClr>
                </a:outerShdw>
              </a:effectLst>
            </a:endParaRPr>
          </a:p>
        </p:txBody>
      </p:sp>
      <p:sp>
        <p:nvSpPr>
          <p:cNvPr id="14" name="Elipse 13"/>
          <p:cNvSpPr/>
          <p:nvPr/>
        </p:nvSpPr>
        <p:spPr>
          <a:xfrm>
            <a:off x="4211960" y="3501008"/>
            <a:ext cx="1008112"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Elipse 14"/>
          <p:cNvSpPr/>
          <p:nvPr/>
        </p:nvSpPr>
        <p:spPr>
          <a:xfrm>
            <a:off x="1691680" y="2132856"/>
            <a:ext cx="1584176" cy="1584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CaixaDeTexto 19"/>
          <p:cNvSpPr txBox="1"/>
          <p:nvPr/>
        </p:nvSpPr>
        <p:spPr>
          <a:xfrm>
            <a:off x="1871700" y="2612504"/>
            <a:ext cx="1224136" cy="830997"/>
          </a:xfrm>
          <a:prstGeom prst="rect">
            <a:avLst/>
          </a:prstGeom>
          <a:noFill/>
        </p:spPr>
        <p:txBody>
          <a:bodyPr wrap="square" rtlCol="0">
            <a:spAutoFit/>
          </a:bodyPr>
          <a:lstStyle/>
          <a:p>
            <a:pPr algn="ctr"/>
            <a:r>
              <a:rPr lang="pt-BR" sz="1600" b="1" dirty="0" smtClean="0">
                <a:solidFill>
                  <a:srgbClr val="C00000"/>
                </a:solidFill>
                <a:effectLst>
                  <a:outerShdw blurRad="38100" dist="38100" dir="2700000" algn="tl">
                    <a:srgbClr val="000000">
                      <a:alpha val="43137"/>
                    </a:srgbClr>
                  </a:outerShdw>
                </a:effectLst>
              </a:rPr>
              <a:t>CARTA DE ATENAS (1931)</a:t>
            </a:r>
            <a:endParaRPr lang="pt-BR" sz="1600" b="1" dirty="0">
              <a:solidFill>
                <a:srgbClr val="C00000"/>
              </a:solidFill>
              <a:effectLst>
                <a:outerShdw blurRad="38100" dist="38100" dir="2700000" algn="tl">
                  <a:srgbClr val="000000">
                    <a:alpha val="43137"/>
                  </a:srgbClr>
                </a:outerShdw>
              </a:effectLst>
            </a:endParaRPr>
          </a:p>
        </p:txBody>
      </p:sp>
      <p:sp>
        <p:nvSpPr>
          <p:cNvPr id="26" name="CaixaDeTexto 25"/>
          <p:cNvSpPr txBox="1"/>
          <p:nvPr/>
        </p:nvSpPr>
        <p:spPr>
          <a:xfrm>
            <a:off x="4139952" y="3799783"/>
            <a:ext cx="1151762" cy="338554"/>
          </a:xfrm>
          <a:prstGeom prst="rect">
            <a:avLst/>
          </a:prstGeom>
          <a:noFill/>
        </p:spPr>
        <p:txBody>
          <a:bodyPr wrap="square" rtlCol="0">
            <a:spAutoFit/>
          </a:bodyPr>
          <a:lstStyle/>
          <a:p>
            <a:pPr algn="ctr"/>
            <a:r>
              <a:rPr lang="pt-BR" sz="1600" b="1" dirty="0" smtClean="0">
                <a:solidFill>
                  <a:srgbClr val="C00000"/>
                </a:solidFill>
                <a:effectLst>
                  <a:outerShdw blurRad="38100" dist="38100" dir="2700000" algn="tl">
                    <a:srgbClr val="000000">
                      <a:alpha val="43137"/>
                    </a:srgbClr>
                  </a:outerShdw>
                </a:effectLst>
              </a:rPr>
              <a:t>CARTAS</a:t>
            </a:r>
            <a:endParaRPr lang="pt-BR" sz="1600" b="1" dirty="0">
              <a:solidFill>
                <a:srgbClr val="C00000"/>
              </a:solidFill>
              <a:effectLst>
                <a:outerShdw blurRad="38100" dist="38100" dir="2700000" algn="tl">
                  <a:srgbClr val="000000">
                    <a:alpha val="43137"/>
                  </a:srgbClr>
                </a:outerShdw>
              </a:effectLst>
            </a:endParaRPr>
          </a:p>
        </p:txBody>
      </p:sp>
      <p:cxnSp>
        <p:nvCxnSpPr>
          <p:cNvPr id="28" name="Conector reto 27"/>
          <p:cNvCxnSpPr/>
          <p:nvPr/>
        </p:nvCxnSpPr>
        <p:spPr>
          <a:xfrm flipH="1" flipV="1">
            <a:off x="3203848" y="3356992"/>
            <a:ext cx="1008112" cy="442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CaixaDeTexto 22"/>
          <p:cNvSpPr txBox="1"/>
          <p:nvPr/>
        </p:nvSpPr>
        <p:spPr>
          <a:xfrm>
            <a:off x="5868144" y="2670299"/>
            <a:ext cx="3024336" cy="2846933"/>
          </a:xfrm>
          <a:prstGeom prst="rect">
            <a:avLst/>
          </a:prstGeom>
          <a:noFill/>
        </p:spPr>
        <p:txBody>
          <a:bodyPr wrap="square" rtlCol="0">
            <a:spAutoFit/>
          </a:bodyPr>
          <a:lstStyle/>
          <a:p>
            <a:pPr marL="285750" indent="-285750">
              <a:buFont typeface="Arial" pitchFamily="34" charset="0"/>
              <a:buChar char="•"/>
            </a:pPr>
            <a:r>
              <a:rPr lang="pt-BR" dirty="0"/>
              <a:t>Foi a primeira carta publicada em relação a patrimônio </a:t>
            </a:r>
            <a:r>
              <a:rPr lang="pt-BR" dirty="0" smtClean="0"/>
              <a:t>cultural;</a:t>
            </a:r>
          </a:p>
          <a:p>
            <a:pPr marL="285750" indent="-285750">
              <a:buFont typeface="Arial" pitchFamily="34" charset="0"/>
              <a:buChar char="•"/>
            </a:pPr>
            <a:r>
              <a:rPr lang="pt-BR" dirty="0" smtClean="0"/>
              <a:t>O </a:t>
            </a:r>
            <a:r>
              <a:rPr lang="pt-BR" dirty="0"/>
              <a:t>entendimento de patrimônio nela contido dizia respeito a obras monumentais, de natureza grandiosa, antiga, excepcional. </a:t>
            </a:r>
          </a:p>
          <a:p>
            <a:pPr marL="285750" indent="-285750">
              <a:buFont typeface="Arial" pitchFamily="34" charset="0"/>
              <a:buChar char="•"/>
            </a:pPr>
            <a:endParaRPr lang="pt-BR" sz="1700" dirty="0"/>
          </a:p>
        </p:txBody>
      </p:sp>
      <p:pic>
        <p:nvPicPr>
          <p:cNvPr id="4098" name="Picture 2" descr="200px-Egypt">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2125" y="4558774"/>
            <a:ext cx="2327236" cy="174542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Tree>
    <p:extLst>
      <p:ext uri="{BB962C8B-B14F-4D97-AF65-F5344CB8AC3E}">
        <p14:creationId xmlns:p14="http://schemas.microsoft.com/office/powerpoint/2010/main" val="1854069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de cantos arredondados 2"/>
          <p:cNvSpPr/>
          <p:nvPr/>
        </p:nvSpPr>
        <p:spPr>
          <a:xfrm>
            <a:off x="1115616" y="565820"/>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Subtítulo 2"/>
          <p:cNvSpPr txBox="1">
            <a:spLocks/>
          </p:cNvSpPr>
          <p:nvPr/>
        </p:nvSpPr>
        <p:spPr>
          <a:xfrm>
            <a:off x="223664" y="188640"/>
            <a:ext cx="8784976" cy="4451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29" name="CaixaDeTexto 28"/>
          <p:cNvSpPr txBox="1"/>
          <p:nvPr/>
        </p:nvSpPr>
        <p:spPr>
          <a:xfrm>
            <a:off x="1259632" y="633804"/>
            <a:ext cx="1555824" cy="584775"/>
          </a:xfrm>
          <a:prstGeom prst="rect">
            <a:avLst/>
          </a:prstGeom>
          <a:noFill/>
        </p:spPr>
        <p:txBody>
          <a:bodyPr wrap="square" rtlCol="0">
            <a:spAutoFit/>
          </a:bodyPr>
          <a:lstStyle/>
          <a:p>
            <a:pPr algn="ctr"/>
            <a:r>
              <a:rPr lang="pt-BR" sz="1600" b="1" dirty="0" smtClean="0">
                <a:solidFill>
                  <a:srgbClr val="C00000"/>
                </a:solidFill>
              </a:rPr>
              <a:t>Embasamento Teórico</a:t>
            </a:r>
            <a:endParaRPr lang="pt-BR" sz="1600" b="1" dirty="0">
              <a:solidFill>
                <a:srgbClr val="C00000"/>
              </a:solidFill>
            </a:endParaRPr>
          </a:p>
        </p:txBody>
      </p:sp>
      <p:sp>
        <p:nvSpPr>
          <p:cNvPr id="33" name="CaixaDeTexto 32"/>
          <p:cNvSpPr txBox="1"/>
          <p:nvPr/>
        </p:nvSpPr>
        <p:spPr>
          <a:xfrm>
            <a:off x="3579558" y="736009"/>
            <a:ext cx="1856172" cy="338554"/>
          </a:xfrm>
          <a:prstGeom prst="rect">
            <a:avLst/>
          </a:prstGeom>
          <a:noFill/>
        </p:spPr>
        <p:txBody>
          <a:bodyPr wrap="square" rtlCol="0">
            <a:spAutoFit/>
          </a:bodyPr>
          <a:lstStyle/>
          <a:p>
            <a:pPr algn="ctr"/>
            <a:r>
              <a:rPr lang="pt-BR" sz="1600" b="1" dirty="0" smtClean="0">
                <a:solidFill>
                  <a:srgbClr val="C00000"/>
                </a:solidFill>
              </a:rPr>
              <a:t>Contextualização</a:t>
            </a:r>
            <a:endParaRPr lang="pt-BR" sz="1600" b="1" dirty="0">
              <a:solidFill>
                <a:srgbClr val="C00000"/>
              </a:solidFill>
            </a:endParaRPr>
          </a:p>
        </p:txBody>
      </p:sp>
      <p:sp>
        <p:nvSpPr>
          <p:cNvPr id="38" name="CaixaDeTexto 37"/>
          <p:cNvSpPr txBox="1"/>
          <p:nvPr/>
        </p:nvSpPr>
        <p:spPr>
          <a:xfrm>
            <a:off x="6172212" y="736009"/>
            <a:ext cx="1712156" cy="338554"/>
          </a:xfrm>
          <a:prstGeom prst="rect">
            <a:avLst/>
          </a:prstGeom>
          <a:noFill/>
        </p:spPr>
        <p:txBody>
          <a:bodyPr wrap="square" rtlCol="0">
            <a:spAutoFit/>
          </a:bodyPr>
          <a:lstStyle/>
          <a:p>
            <a:pPr algn="ctr"/>
            <a:r>
              <a:rPr lang="pt-BR" sz="1600" b="1" dirty="0" smtClean="0">
                <a:solidFill>
                  <a:srgbClr val="C00000"/>
                </a:solidFill>
              </a:rPr>
              <a:t>Projeto</a:t>
            </a:r>
            <a:endParaRPr lang="pt-BR" sz="1600" b="1" dirty="0">
              <a:solidFill>
                <a:srgbClr val="C00000"/>
              </a:solidFill>
            </a:endParaRPr>
          </a:p>
        </p:txBody>
      </p:sp>
      <p:sp>
        <p:nvSpPr>
          <p:cNvPr id="21" name="Subtítulo 7"/>
          <p:cNvSpPr txBox="1">
            <a:spLocks/>
          </p:cNvSpPr>
          <p:nvPr/>
        </p:nvSpPr>
        <p:spPr>
          <a:xfrm>
            <a:off x="251520" y="1484784"/>
            <a:ext cx="8305800" cy="1143000"/>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pt-BR" sz="3000" b="1" dirty="0" smtClean="0">
                <a:effectLst>
                  <a:outerShdw blurRad="38100" dist="38100" dir="2700000" algn="tl">
                    <a:srgbClr val="000000">
                      <a:alpha val="43137"/>
                    </a:srgbClr>
                  </a:outerShdw>
                </a:effectLst>
              </a:rPr>
              <a:t>Cartas Patrimoniais</a:t>
            </a:r>
          </a:p>
          <a:p>
            <a:endParaRPr lang="pt-BR" sz="3000" b="1" dirty="0" smtClean="0">
              <a:effectLst>
                <a:outerShdw blurRad="38100" dist="38100" dir="2700000" algn="tl">
                  <a:srgbClr val="000000">
                    <a:alpha val="43137"/>
                  </a:srgbClr>
                </a:outerShdw>
              </a:effectLst>
            </a:endParaRPr>
          </a:p>
          <a:p>
            <a:endParaRPr lang="pt-BR" sz="3000" b="1" dirty="0">
              <a:effectLst>
                <a:outerShdw blurRad="38100" dist="38100" dir="2700000" algn="tl">
                  <a:srgbClr val="000000">
                    <a:alpha val="43137"/>
                  </a:srgbClr>
                </a:outerShdw>
              </a:effectLst>
            </a:endParaRPr>
          </a:p>
        </p:txBody>
      </p:sp>
      <p:sp>
        <p:nvSpPr>
          <p:cNvPr id="14" name="Elipse 13"/>
          <p:cNvSpPr/>
          <p:nvPr/>
        </p:nvSpPr>
        <p:spPr>
          <a:xfrm>
            <a:off x="4211960" y="3501008"/>
            <a:ext cx="1008112"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Elipse 15"/>
          <p:cNvSpPr/>
          <p:nvPr/>
        </p:nvSpPr>
        <p:spPr>
          <a:xfrm>
            <a:off x="1619672" y="4221088"/>
            <a:ext cx="1584176" cy="1584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CaixaDeTexto 21"/>
          <p:cNvSpPr txBox="1"/>
          <p:nvPr/>
        </p:nvSpPr>
        <p:spPr>
          <a:xfrm>
            <a:off x="1799692" y="4716433"/>
            <a:ext cx="1224136" cy="830997"/>
          </a:xfrm>
          <a:prstGeom prst="rect">
            <a:avLst/>
          </a:prstGeom>
          <a:noFill/>
        </p:spPr>
        <p:txBody>
          <a:bodyPr wrap="square" rtlCol="0">
            <a:spAutoFit/>
          </a:bodyPr>
          <a:lstStyle/>
          <a:p>
            <a:pPr algn="ctr"/>
            <a:r>
              <a:rPr lang="pt-BR" sz="1600" b="1" dirty="0" smtClean="0">
                <a:solidFill>
                  <a:srgbClr val="C00000"/>
                </a:solidFill>
                <a:effectLst>
                  <a:outerShdw blurRad="38100" dist="38100" dir="2700000" algn="tl">
                    <a:srgbClr val="000000">
                      <a:alpha val="43137"/>
                    </a:srgbClr>
                  </a:outerShdw>
                </a:effectLst>
              </a:rPr>
              <a:t>CARTA DE VENEZA (1964)</a:t>
            </a:r>
            <a:endParaRPr lang="pt-BR" sz="1600" b="1" dirty="0">
              <a:solidFill>
                <a:srgbClr val="C00000"/>
              </a:solidFill>
              <a:effectLst>
                <a:outerShdw blurRad="38100" dist="38100" dir="2700000" algn="tl">
                  <a:srgbClr val="000000">
                    <a:alpha val="43137"/>
                  </a:srgbClr>
                </a:outerShdw>
              </a:effectLst>
            </a:endParaRPr>
          </a:p>
        </p:txBody>
      </p:sp>
      <p:sp>
        <p:nvSpPr>
          <p:cNvPr id="26" name="CaixaDeTexto 25"/>
          <p:cNvSpPr txBox="1"/>
          <p:nvPr/>
        </p:nvSpPr>
        <p:spPr>
          <a:xfrm>
            <a:off x="4139952" y="3799783"/>
            <a:ext cx="1151762" cy="338554"/>
          </a:xfrm>
          <a:prstGeom prst="rect">
            <a:avLst/>
          </a:prstGeom>
          <a:noFill/>
        </p:spPr>
        <p:txBody>
          <a:bodyPr wrap="square" rtlCol="0">
            <a:spAutoFit/>
          </a:bodyPr>
          <a:lstStyle/>
          <a:p>
            <a:pPr algn="ctr"/>
            <a:r>
              <a:rPr lang="pt-BR" sz="1600" b="1" dirty="0" smtClean="0">
                <a:solidFill>
                  <a:srgbClr val="C00000"/>
                </a:solidFill>
                <a:effectLst>
                  <a:outerShdw blurRad="38100" dist="38100" dir="2700000" algn="tl">
                    <a:srgbClr val="000000">
                      <a:alpha val="43137"/>
                    </a:srgbClr>
                  </a:outerShdw>
                </a:effectLst>
              </a:rPr>
              <a:t>CARTAS</a:t>
            </a:r>
            <a:endParaRPr lang="pt-BR" sz="1600" b="1" dirty="0">
              <a:solidFill>
                <a:srgbClr val="C00000"/>
              </a:solidFill>
              <a:effectLst>
                <a:outerShdw blurRad="38100" dist="38100" dir="2700000" algn="tl">
                  <a:srgbClr val="000000">
                    <a:alpha val="43137"/>
                  </a:srgbClr>
                </a:outerShdw>
              </a:effectLst>
            </a:endParaRPr>
          </a:p>
        </p:txBody>
      </p:sp>
      <p:cxnSp>
        <p:nvCxnSpPr>
          <p:cNvPr id="30" name="Conector reto 29"/>
          <p:cNvCxnSpPr/>
          <p:nvPr/>
        </p:nvCxnSpPr>
        <p:spPr>
          <a:xfrm flipH="1">
            <a:off x="3203848" y="4221088"/>
            <a:ext cx="1008112" cy="57606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CaixaDeTexto 22"/>
          <p:cNvSpPr txBox="1"/>
          <p:nvPr/>
        </p:nvSpPr>
        <p:spPr>
          <a:xfrm>
            <a:off x="5435730" y="2122978"/>
            <a:ext cx="3572910" cy="3970318"/>
          </a:xfrm>
          <a:prstGeom prst="rect">
            <a:avLst/>
          </a:prstGeom>
          <a:noFill/>
        </p:spPr>
        <p:txBody>
          <a:bodyPr wrap="square" rtlCol="0">
            <a:spAutoFit/>
          </a:bodyPr>
          <a:lstStyle/>
          <a:p>
            <a:pPr marL="285750" indent="-285750">
              <a:buFont typeface="Arial" pitchFamily="34" charset="0"/>
              <a:buChar char="•"/>
            </a:pPr>
            <a:r>
              <a:rPr lang="pt-BR" dirty="0" smtClean="0"/>
              <a:t>Considerada </a:t>
            </a:r>
            <a:r>
              <a:rPr lang="pt-BR" dirty="0"/>
              <a:t>como uma fonte de informações e regras a serem </a:t>
            </a:r>
            <a:r>
              <a:rPr lang="pt-BR" dirty="0" smtClean="0"/>
              <a:t>seguidas;</a:t>
            </a:r>
          </a:p>
          <a:p>
            <a:pPr marL="285750" indent="-285750">
              <a:buFont typeface="Arial" pitchFamily="34" charset="0"/>
              <a:buChar char="•"/>
            </a:pPr>
            <a:r>
              <a:rPr lang="pt-BR" dirty="0" smtClean="0"/>
              <a:t>Levantou </a:t>
            </a:r>
            <a:r>
              <a:rPr lang="pt-BR" dirty="0"/>
              <a:t>mais questionamentos e novas considerações sobre a conservação dos patrimônios </a:t>
            </a:r>
            <a:r>
              <a:rPr lang="pt-BR" dirty="0" smtClean="0"/>
              <a:t>históricos;</a:t>
            </a:r>
          </a:p>
          <a:p>
            <a:pPr marL="285750" indent="-285750">
              <a:buFont typeface="Arial" pitchFamily="34" charset="0"/>
              <a:buChar char="•"/>
            </a:pPr>
            <a:r>
              <a:rPr lang="pt-BR" dirty="0" smtClean="0"/>
              <a:t>Salvaguarda </a:t>
            </a:r>
            <a:r>
              <a:rPr lang="pt-BR" dirty="0"/>
              <a:t>de obras de arte e testemunho </a:t>
            </a:r>
            <a:r>
              <a:rPr lang="pt-BR" dirty="0" smtClean="0"/>
              <a:t>histórico</a:t>
            </a:r>
          </a:p>
          <a:p>
            <a:pPr algn="r"/>
            <a:r>
              <a:rPr lang="pt-BR" b="1" dirty="0">
                <a:solidFill>
                  <a:schemeClr val="bg1"/>
                </a:solidFill>
              </a:rPr>
              <a:t>Definição geral:</a:t>
            </a:r>
          </a:p>
          <a:p>
            <a:pPr algn="r"/>
            <a:r>
              <a:rPr lang="pt-BR" dirty="0"/>
              <a:t>Finalidade de preservar ao máximo e apenas intervir se realmente for necessário. </a:t>
            </a:r>
          </a:p>
        </p:txBody>
      </p:sp>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2240767"/>
            <a:ext cx="2544417" cy="19083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58749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de cantos arredondados 2"/>
          <p:cNvSpPr/>
          <p:nvPr/>
        </p:nvSpPr>
        <p:spPr>
          <a:xfrm>
            <a:off x="1115616" y="565820"/>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Subtítulo 2"/>
          <p:cNvSpPr txBox="1">
            <a:spLocks/>
          </p:cNvSpPr>
          <p:nvPr/>
        </p:nvSpPr>
        <p:spPr>
          <a:xfrm>
            <a:off x="223664" y="188640"/>
            <a:ext cx="8784976" cy="4451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29" name="CaixaDeTexto 28"/>
          <p:cNvSpPr txBox="1"/>
          <p:nvPr/>
        </p:nvSpPr>
        <p:spPr>
          <a:xfrm>
            <a:off x="1259632" y="633804"/>
            <a:ext cx="1555824" cy="584775"/>
          </a:xfrm>
          <a:prstGeom prst="rect">
            <a:avLst/>
          </a:prstGeom>
          <a:noFill/>
        </p:spPr>
        <p:txBody>
          <a:bodyPr wrap="square" rtlCol="0">
            <a:spAutoFit/>
          </a:bodyPr>
          <a:lstStyle/>
          <a:p>
            <a:pPr algn="ctr"/>
            <a:r>
              <a:rPr lang="pt-BR" sz="1600" b="1" dirty="0" smtClean="0">
                <a:solidFill>
                  <a:srgbClr val="C00000"/>
                </a:solidFill>
              </a:rPr>
              <a:t>Embasamento Teórico</a:t>
            </a:r>
            <a:endParaRPr lang="pt-BR" sz="1600" b="1" dirty="0">
              <a:solidFill>
                <a:srgbClr val="C00000"/>
              </a:solidFill>
            </a:endParaRPr>
          </a:p>
        </p:txBody>
      </p:sp>
      <p:sp>
        <p:nvSpPr>
          <p:cNvPr id="33" name="CaixaDeTexto 32"/>
          <p:cNvSpPr txBox="1"/>
          <p:nvPr/>
        </p:nvSpPr>
        <p:spPr>
          <a:xfrm>
            <a:off x="3579558" y="736009"/>
            <a:ext cx="1856172" cy="338554"/>
          </a:xfrm>
          <a:prstGeom prst="rect">
            <a:avLst/>
          </a:prstGeom>
          <a:noFill/>
        </p:spPr>
        <p:txBody>
          <a:bodyPr wrap="square" rtlCol="0">
            <a:spAutoFit/>
          </a:bodyPr>
          <a:lstStyle/>
          <a:p>
            <a:pPr algn="ctr"/>
            <a:r>
              <a:rPr lang="pt-BR" sz="1600" b="1" dirty="0" smtClean="0">
                <a:solidFill>
                  <a:srgbClr val="C00000"/>
                </a:solidFill>
              </a:rPr>
              <a:t>Contextualização</a:t>
            </a:r>
            <a:endParaRPr lang="pt-BR" sz="1600" b="1" dirty="0">
              <a:solidFill>
                <a:srgbClr val="C00000"/>
              </a:solidFill>
            </a:endParaRPr>
          </a:p>
        </p:txBody>
      </p:sp>
      <p:sp>
        <p:nvSpPr>
          <p:cNvPr id="38" name="CaixaDeTexto 37"/>
          <p:cNvSpPr txBox="1"/>
          <p:nvPr/>
        </p:nvSpPr>
        <p:spPr>
          <a:xfrm>
            <a:off x="6172212" y="736009"/>
            <a:ext cx="1712156" cy="338554"/>
          </a:xfrm>
          <a:prstGeom prst="rect">
            <a:avLst/>
          </a:prstGeom>
          <a:noFill/>
        </p:spPr>
        <p:txBody>
          <a:bodyPr wrap="square" rtlCol="0">
            <a:spAutoFit/>
          </a:bodyPr>
          <a:lstStyle/>
          <a:p>
            <a:pPr algn="ctr"/>
            <a:r>
              <a:rPr lang="pt-BR" sz="1600" b="1" dirty="0" smtClean="0">
                <a:solidFill>
                  <a:srgbClr val="C00000"/>
                </a:solidFill>
              </a:rPr>
              <a:t>Projeto</a:t>
            </a:r>
            <a:endParaRPr lang="pt-BR" sz="1600" b="1" dirty="0">
              <a:solidFill>
                <a:srgbClr val="C00000"/>
              </a:solidFill>
            </a:endParaRPr>
          </a:p>
        </p:txBody>
      </p:sp>
      <p:sp>
        <p:nvSpPr>
          <p:cNvPr id="21" name="Subtítulo 7"/>
          <p:cNvSpPr txBox="1">
            <a:spLocks/>
          </p:cNvSpPr>
          <p:nvPr/>
        </p:nvSpPr>
        <p:spPr>
          <a:xfrm>
            <a:off x="251520" y="1484784"/>
            <a:ext cx="8305800" cy="1143000"/>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pt-BR" sz="3000" b="1" dirty="0" smtClean="0">
                <a:effectLst>
                  <a:outerShdw blurRad="38100" dist="38100" dir="2700000" algn="tl">
                    <a:srgbClr val="000000">
                      <a:alpha val="43137"/>
                    </a:srgbClr>
                  </a:outerShdw>
                </a:effectLst>
              </a:rPr>
              <a:t>Cartas Patrimoniais</a:t>
            </a:r>
          </a:p>
          <a:p>
            <a:endParaRPr lang="pt-BR" sz="3000" b="1" dirty="0" smtClean="0">
              <a:effectLst>
                <a:outerShdw blurRad="38100" dist="38100" dir="2700000" algn="tl">
                  <a:srgbClr val="000000">
                    <a:alpha val="43137"/>
                  </a:srgbClr>
                </a:outerShdw>
              </a:effectLst>
            </a:endParaRPr>
          </a:p>
          <a:p>
            <a:endParaRPr lang="pt-BR" sz="3000" b="1" dirty="0">
              <a:effectLst>
                <a:outerShdw blurRad="38100" dist="38100" dir="2700000" algn="tl">
                  <a:srgbClr val="000000">
                    <a:alpha val="43137"/>
                  </a:srgbClr>
                </a:outerShdw>
              </a:effectLst>
            </a:endParaRPr>
          </a:p>
        </p:txBody>
      </p:sp>
      <p:sp>
        <p:nvSpPr>
          <p:cNvPr id="14" name="Elipse 13"/>
          <p:cNvSpPr/>
          <p:nvPr/>
        </p:nvSpPr>
        <p:spPr>
          <a:xfrm>
            <a:off x="4211960" y="3501008"/>
            <a:ext cx="1008112"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Elipse 17"/>
          <p:cNvSpPr/>
          <p:nvPr/>
        </p:nvSpPr>
        <p:spPr>
          <a:xfrm>
            <a:off x="6300192" y="4221088"/>
            <a:ext cx="1584176" cy="1584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CaixaDeTexto 25"/>
          <p:cNvSpPr txBox="1"/>
          <p:nvPr/>
        </p:nvSpPr>
        <p:spPr>
          <a:xfrm>
            <a:off x="4139952" y="3799783"/>
            <a:ext cx="1151762" cy="338554"/>
          </a:xfrm>
          <a:prstGeom prst="rect">
            <a:avLst/>
          </a:prstGeom>
          <a:noFill/>
        </p:spPr>
        <p:txBody>
          <a:bodyPr wrap="square" rtlCol="0">
            <a:spAutoFit/>
          </a:bodyPr>
          <a:lstStyle/>
          <a:p>
            <a:pPr algn="ctr"/>
            <a:r>
              <a:rPr lang="pt-BR" sz="1600" b="1" dirty="0" smtClean="0">
                <a:solidFill>
                  <a:srgbClr val="C00000"/>
                </a:solidFill>
                <a:effectLst>
                  <a:outerShdw blurRad="38100" dist="38100" dir="2700000" algn="tl">
                    <a:srgbClr val="000000">
                      <a:alpha val="43137"/>
                    </a:srgbClr>
                  </a:outerShdw>
                </a:effectLst>
              </a:rPr>
              <a:t>CARTAS</a:t>
            </a:r>
            <a:endParaRPr lang="pt-BR" sz="1600" b="1" dirty="0">
              <a:solidFill>
                <a:srgbClr val="C00000"/>
              </a:solidFill>
              <a:effectLst>
                <a:outerShdw blurRad="38100" dist="38100" dir="2700000" algn="tl">
                  <a:srgbClr val="000000">
                    <a:alpha val="43137"/>
                  </a:srgbClr>
                </a:outerShdw>
              </a:effectLst>
            </a:endParaRPr>
          </a:p>
        </p:txBody>
      </p:sp>
      <p:cxnSp>
        <p:nvCxnSpPr>
          <p:cNvPr id="32" name="Conector reto 31"/>
          <p:cNvCxnSpPr/>
          <p:nvPr/>
        </p:nvCxnSpPr>
        <p:spPr>
          <a:xfrm>
            <a:off x="5220072" y="4221088"/>
            <a:ext cx="1098122" cy="57606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CaixaDeTexto 22"/>
          <p:cNvSpPr txBox="1"/>
          <p:nvPr/>
        </p:nvSpPr>
        <p:spPr>
          <a:xfrm>
            <a:off x="561380" y="2399977"/>
            <a:ext cx="3218532" cy="2862322"/>
          </a:xfrm>
          <a:prstGeom prst="rect">
            <a:avLst/>
          </a:prstGeom>
          <a:noFill/>
        </p:spPr>
        <p:txBody>
          <a:bodyPr wrap="square" rtlCol="0">
            <a:spAutoFit/>
          </a:bodyPr>
          <a:lstStyle/>
          <a:p>
            <a:pPr marL="285750" indent="-285750">
              <a:buFont typeface="Arial" pitchFamily="34" charset="0"/>
              <a:buChar char="•"/>
            </a:pPr>
            <a:r>
              <a:rPr lang="pt-BR" dirty="0"/>
              <a:t>É um manual de como proceder nos mais diversos campos da restauração</a:t>
            </a:r>
            <a:r>
              <a:rPr lang="pt-BR" dirty="0" smtClean="0"/>
              <a:t>;</a:t>
            </a:r>
          </a:p>
          <a:p>
            <a:pPr marL="285750" indent="-285750">
              <a:buFont typeface="Arial" pitchFamily="34" charset="0"/>
              <a:buChar char="•"/>
            </a:pPr>
            <a:r>
              <a:rPr lang="pt-BR" dirty="0" smtClean="0"/>
              <a:t>Preocupa-se em não violar a </a:t>
            </a:r>
            <a:r>
              <a:rPr lang="pt-BR" dirty="0"/>
              <a:t>integridade das obras através de </a:t>
            </a:r>
            <a:r>
              <a:rPr lang="pt-BR" dirty="0" smtClean="0"/>
              <a:t>restauração; </a:t>
            </a:r>
          </a:p>
          <a:p>
            <a:pPr marL="285750" indent="-285750">
              <a:buFont typeface="Arial" pitchFamily="34" charset="0"/>
              <a:buChar char="•"/>
            </a:pPr>
            <a:r>
              <a:rPr lang="pt-BR" dirty="0" smtClean="0"/>
              <a:t>A </a:t>
            </a:r>
            <a:r>
              <a:rPr lang="pt-BR" dirty="0"/>
              <a:t>carta de Restauro é de grande importância para assegurar que a intervenção realmente </a:t>
            </a:r>
            <a:r>
              <a:rPr lang="pt-BR" dirty="0" smtClean="0"/>
              <a:t>seja adequada.</a:t>
            </a:r>
            <a:endParaRPr lang="pt-BR" dirty="0"/>
          </a:p>
        </p:txBody>
      </p:sp>
      <p:sp>
        <p:nvSpPr>
          <p:cNvPr id="31" name="CaixaDeTexto 30"/>
          <p:cNvSpPr txBox="1"/>
          <p:nvPr/>
        </p:nvSpPr>
        <p:spPr>
          <a:xfrm>
            <a:off x="6190716" y="4620761"/>
            <a:ext cx="1854206" cy="784830"/>
          </a:xfrm>
          <a:prstGeom prst="rect">
            <a:avLst/>
          </a:prstGeom>
          <a:noFill/>
        </p:spPr>
        <p:txBody>
          <a:bodyPr wrap="square" rtlCol="0">
            <a:spAutoFit/>
          </a:bodyPr>
          <a:lstStyle/>
          <a:p>
            <a:pPr algn="ctr"/>
            <a:r>
              <a:rPr lang="pt-BR" sz="1500" b="1" dirty="0" smtClean="0">
                <a:solidFill>
                  <a:srgbClr val="C00000"/>
                </a:solidFill>
                <a:effectLst>
                  <a:outerShdw blurRad="38100" dist="38100" dir="2700000" algn="tl">
                    <a:srgbClr val="000000">
                      <a:alpha val="43137"/>
                    </a:srgbClr>
                  </a:outerShdw>
                </a:effectLst>
              </a:rPr>
              <a:t>CARTA DE RESTAURO        (1972)</a:t>
            </a:r>
            <a:endParaRPr lang="pt-BR" sz="1500" b="1" dirty="0">
              <a:solidFill>
                <a:srgbClr val="C00000"/>
              </a:solidFill>
              <a:effectLst>
                <a:outerShdw blurRad="38100" dist="38100" dir="2700000" algn="tl">
                  <a:srgbClr val="000000">
                    <a:alpha val="43137"/>
                  </a:srgbClr>
                </a:outerShdw>
              </a:effectLst>
            </a:endParaRPr>
          </a:p>
        </p:txBody>
      </p:sp>
      <p:pic>
        <p:nvPicPr>
          <p:cNvPr id="34" name="Picture 3" descr="Mona Lisa.jpe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2" y="2056284"/>
            <a:ext cx="1296144" cy="19377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 name="Imagem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2155" y="5650465"/>
            <a:ext cx="940045" cy="107984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Imagem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51920" y="5650465"/>
            <a:ext cx="1439794" cy="107984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Imagem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48264" y="2348880"/>
            <a:ext cx="1838740" cy="148057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166012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de cantos arredondados 2"/>
          <p:cNvSpPr/>
          <p:nvPr/>
        </p:nvSpPr>
        <p:spPr>
          <a:xfrm>
            <a:off x="1115616" y="565820"/>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Subtítulo 2"/>
          <p:cNvSpPr txBox="1">
            <a:spLocks/>
          </p:cNvSpPr>
          <p:nvPr/>
        </p:nvSpPr>
        <p:spPr>
          <a:xfrm>
            <a:off x="223664" y="188640"/>
            <a:ext cx="8784976" cy="4451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29" name="CaixaDeTexto 28"/>
          <p:cNvSpPr txBox="1"/>
          <p:nvPr/>
        </p:nvSpPr>
        <p:spPr>
          <a:xfrm>
            <a:off x="1259632" y="633804"/>
            <a:ext cx="1555824" cy="584775"/>
          </a:xfrm>
          <a:prstGeom prst="rect">
            <a:avLst/>
          </a:prstGeom>
          <a:noFill/>
        </p:spPr>
        <p:txBody>
          <a:bodyPr wrap="square" rtlCol="0">
            <a:spAutoFit/>
          </a:bodyPr>
          <a:lstStyle/>
          <a:p>
            <a:pPr algn="ctr"/>
            <a:r>
              <a:rPr lang="pt-BR" sz="1600" b="1" dirty="0" smtClean="0">
                <a:solidFill>
                  <a:srgbClr val="C00000"/>
                </a:solidFill>
              </a:rPr>
              <a:t>Embasamento Teórico</a:t>
            </a:r>
            <a:endParaRPr lang="pt-BR" sz="1600" b="1" dirty="0">
              <a:solidFill>
                <a:srgbClr val="C00000"/>
              </a:solidFill>
            </a:endParaRPr>
          </a:p>
        </p:txBody>
      </p:sp>
      <p:sp>
        <p:nvSpPr>
          <p:cNvPr id="33" name="CaixaDeTexto 32"/>
          <p:cNvSpPr txBox="1"/>
          <p:nvPr/>
        </p:nvSpPr>
        <p:spPr>
          <a:xfrm>
            <a:off x="3579558" y="736009"/>
            <a:ext cx="1856172" cy="338554"/>
          </a:xfrm>
          <a:prstGeom prst="rect">
            <a:avLst/>
          </a:prstGeom>
          <a:noFill/>
        </p:spPr>
        <p:txBody>
          <a:bodyPr wrap="square" rtlCol="0">
            <a:spAutoFit/>
          </a:bodyPr>
          <a:lstStyle/>
          <a:p>
            <a:pPr algn="ctr"/>
            <a:r>
              <a:rPr lang="pt-BR" sz="1600" b="1" dirty="0" smtClean="0">
                <a:solidFill>
                  <a:srgbClr val="C00000"/>
                </a:solidFill>
              </a:rPr>
              <a:t>Contextualização</a:t>
            </a:r>
            <a:endParaRPr lang="pt-BR" sz="1600" b="1" dirty="0">
              <a:solidFill>
                <a:srgbClr val="C00000"/>
              </a:solidFill>
            </a:endParaRPr>
          </a:p>
        </p:txBody>
      </p:sp>
      <p:sp>
        <p:nvSpPr>
          <p:cNvPr id="38" name="CaixaDeTexto 37"/>
          <p:cNvSpPr txBox="1"/>
          <p:nvPr/>
        </p:nvSpPr>
        <p:spPr>
          <a:xfrm>
            <a:off x="6172212" y="736009"/>
            <a:ext cx="1712156" cy="338554"/>
          </a:xfrm>
          <a:prstGeom prst="rect">
            <a:avLst/>
          </a:prstGeom>
          <a:noFill/>
        </p:spPr>
        <p:txBody>
          <a:bodyPr wrap="square" rtlCol="0">
            <a:spAutoFit/>
          </a:bodyPr>
          <a:lstStyle/>
          <a:p>
            <a:pPr algn="ctr"/>
            <a:r>
              <a:rPr lang="pt-BR" sz="1600" b="1" dirty="0" smtClean="0">
                <a:solidFill>
                  <a:srgbClr val="C00000"/>
                </a:solidFill>
              </a:rPr>
              <a:t>Projeto</a:t>
            </a:r>
            <a:endParaRPr lang="pt-BR" sz="1600" b="1" dirty="0">
              <a:solidFill>
                <a:srgbClr val="C00000"/>
              </a:solidFill>
            </a:endParaRPr>
          </a:p>
        </p:txBody>
      </p:sp>
      <p:sp>
        <p:nvSpPr>
          <p:cNvPr id="21" name="Subtítulo 7"/>
          <p:cNvSpPr txBox="1">
            <a:spLocks/>
          </p:cNvSpPr>
          <p:nvPr/>
        </p:nvSpPr>
        <p:spPr>
          <a:xfrm>
            <a:off x="251520" y="1484784"/>
            <a:ext cx="8305800" cy="1143000"/>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pt-BR" sz="3000" b="1" dirty="0" smtClean="0">
                <a:effectLst>
                  <a:outerShdw blurRad="38100" dist="38100" dir="2700000" algn="tl">
                    <a:srgbClr val="000000">
                      <a:alpha val="43137"/>
                    </a:srgbClr>
                  </a:outerShdw>
                </a:effectLst>
              </a:rPr>
              <a:t>Cartas Patrimoniais</a:t>
            </a:r>
          </a:p>
          <a:p>
            <a:endParaRPr lang="pt-BR" sz="3000" b="1" dirty="0" smtClean="0">
              <a:effectLst>
                <a:outerShdw blurRad="38100" dist="38100" dir="2700000" algn="tl">
                  <a:srgbClr val="000000">
                    <a:alpha val="43137"/>
                  </a:srgbClr>
                </a:outerShdw>
              </a:effectLst>
            </a:endParaRPr>
          </a:p>
          <a:p>
            <a:endParaRPr lang="pt-BR" sz="3000" b="1" dirty="0">
              <a:effectLst>
                <a:outerShdw blurRad="38100" dist="38100" dir="2700000" algn="tl">
                  <a:srgbClr val="000000">
                    <a:alpha val="43137"/>
                  </a:srgbClr>
                </a:outerShdw>
              </a:effectLst>
            </a:endParaRPr>
          </a:p>
        </p:txBody>
      </p:sp>
      <p:sp>
        <p:nvSpPr>
          <p:cNvPr id="14" name="Elipse 13"/>
          <p:cNvSpPr/>
          <p:nvPr/>
        </p:nvSpPr>
        <p:spPr>
          <a:xfrm>
            <a:off x="4211960" y="3501008"/>
            <a:ext cx="1008112"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Elipse 18"/>
          <p:cNvSpPr/>
          <p:nvPr/>
        </p:nvSpPr>
        <p:spPr>
          <a:xfrm>
            <a:off x="6084168" y="2157264"/>
            <a:ext cx="1584176" cy="1584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CaixaDeTexto 25"/>
          <p:cNvSpPr txBox="1"/>
          <p:nvPr/>
        </p:nvSpPr>
        <p:spPr>
          <a:xfrm>
            <a:off x="4139952" y="3799783"/>
            <a:ext cx="1151762" cy="338554"/>
          </a:xfrm>
          <a:prstGeom prst="rect">
            <a:avLst/>
          </a:prstGeom>
          <a:noFill/>
        </p:spPr>
        <p:txBody>
          <a:bodyPr wrap="square" rtlCol="0">
            <a:spAutoFit/>
          </a:bodyPr>
          <a:lstStyle/>
          <a:p>
            <a:pPr algn="ctr"/>
            <a:r>
              <a:rPr lang="pt-BR" sz="1600" b="1" dirty="0" smtClean="0">
                <a:solidFill>
                  <a:srgbClr val="C00000"/>
                </a:solidFill>
                <a:effectLst>
                  <a:outerShdw blurRad="38100" dist="38100" dir="2700000" algn="tl">
                    <a:srgbClr val="000000">
                      <a:alpha val="43137"/>
                    </a:srgbClr>
                  </a:outerShdw>
                </a:effectLst>
              </a:rPr>
              <a:t>CARTAS</a:t>
            </a:r>
            <a:endParaRPr lang="pt-BR" sz="1600" b="1" dirty="0">
              <a:solidFill>
                <a:srgbClr val="C00000"/>
              </a:solidFill>
              <a:effectLst>
                <a:outerShdw blurRad="38100" dist="38100" dir="2700000" algn="tl">
                  <a:srgbClr val="000000">
                    <a:alpha val="43137"/>
                  </a:srgbClr>
                </a:outerShdw>
              </a:effectLst>
            </a:endParaRPr>
          </a:p>
        </p:txBody>
      </p:sp>
      <p:cxnSp>
        <p:nvCxnSpPr>
          <p:cNvPr id="27" name="Conector reto 26"/>
          <p:cNvCxnSpPr/>
          <p:nvPr/>
        </p:nvCxnSpPr>
        <p:spPr>
          <a:xfrm flipV="1">
            <a:off x="5220072" y="3221687"/>
            <a:ext cx="864096" cy="51975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CaixaDeTexto 22"/>
          <p:cNvSpPr txBox="1"/>
          <p:nvPr/>
        </p:nvSpPr>
        <p:spPr>
          <a:xfrm>
            <a:off x="323528" y="2405787"/>
            <a:ext cx="3816424" cy="2031325"/>
          </a:xfrm>
          <a:prstGeom prst="rect">
            <a:avLst/>
          </a:prstGeom>
          <a:noFill/>
        </p:spPr>
        <p:txBody>
          <a:bodyPr wrap="square" rtlCol="0">
            <a:spAutoFit/>
          </a:bodyPr>
          <a:lstStyle/>
          <a:p>
            <a:pPr marL="285750" indent="-285750" algn="just">
              <a:buFont typeface="Arial" pitchFamily="34" charset="0"/>
              <a:buChar char="•"/>
            </a:pPr>
            <a:r>
              <a:rPr lang="pt-BR" b="1" dirty="0" smtClean="0"/>
              <a:t>Trata da reabilitação urbana;</a:t>
            </a:r>
          </a:p>
          <a:p>
            <a:pPr marL="285750" indent="-285750" algn="just">
              <a:buFont typeface="Arial" pitchFamily="34" charset="0"/>
              <a:buChar char="•"/>
            </a:pPr>
            <a:r>
              <a:rPr lang="pt-BR" b="1" dirty="0" smtClean="0"/>
              <a:t>Busca de soluções que podem ser usadas pelos dois países; Portugal e Brasil</a:t>
            </a:r>
          </a:p>
          <a:p>
            <a:pPr marL="285750" indent="-285750" algn="just">
              <a:buFont typeface="Arial" pitchFamily="34" charset="0"/>
              <a:buChar char="•"/>
            </a:pPr>
            <a:r>
              <a:rPr lang="pt-BR" b="1" dirty="0" smtClean="0"/>
              <a:t>Destinada para a conservação e restauro do patrimônio cultural.</a:t>
            </a:r>
          </a:p>
        </p:txBody>
      </p:sp>
      <p:sp>
        <p:nvSpPr>
          <p:cNvPr id="31" name="CaixaDeTexto 30"/>
          <p:cNvSpPr txBox="1"/>
          <p:nvPr/>
        </p:nvSpPr>
        <p:spPr>
          <a:xfrm>
            <a:off x="6115496" y="2556937"/>
            <a:ext cx="1638182" cy="784830"/>
          </a:xfrm>
          <a:prstGeom prst="rect">
            <a:avLst/>
          </a:prstGeom>
          <a:noFill/>
        </p:spPr>
        <p:txBody>
          <a:bodyPr wrap="square" rtlCol="0">
            <a:spAutoFit/>
          </a:bodyPr>
          <a:lstStyle/>
          <a:p>
            <a:pPr algn="ctr"/>
            <a:r>
              <a:rPr lang="pt-BR" sz="1500" b="1" dirty="0" smtClean="0">
                <a:solidFill>
                  <a:srgbClr val="C00000"/>
                </a:solidFill>
                <a:effectLst>
                  <a:outerShdw blurRad="38100" dist="38100" dir="2700000" algn="tl">
                    <a:srgbClr val="000000">
                      <a:alpha val="43137"/>
                    </a:srgbClr>
                  </a:outerShdw>
                </a:effectLst>
              </a:rPr>
              <a:t>CARTA DE LISBOA       (1995)</a:t>
            </a:r>
            <a:endParaRPr lang="pt-BR" sz="1500" b="1" dirty="0">
              <a:solidFill>
                <a:srgbClr val="C00000"/>
              </a:solidFill>
              <a:effectLst>
                <a:outerShdw blurRad="38100" dist="38100" dir="2700000" algn="tl">
                  <a:srgbClr val="000000">
                    <a:alpha val="43137"/>
                  </a:srgbClr>
                </a:outerShdw>
              </a:effectLst>
            </a:endParaRPr>
          </a:p>
        </p:txBody>
      </p:sp>
      <p:pic>
        <p:nvPicPr>
          <p:cNvPr id="5122" name="Picture 2" descr="centro_historico">
            <a:hlinkClick r:id="rId3" tooltip="centro_historico"/>
          </p:cNvPr>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5918627" y="4031444"/>
            <a:ext cx="2219325" cy="22177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Retângulo 1"/>
          <p:cNvSpPr/>
          <p:nvPr/>
        </p:nvSpPr>
        <p:spPr>
          <a:xfrm>
            <a:off x="5796136" y="6350551"/>
            <a:ext cx="3096344" cy="307777"/>
          </a:xfrm>
          <a:prstGeom prst="rect">
            <a:avLst/>
          </a:prstGeom>
        </p:spPr>
        <p:txBody>
          <a:bodyPr wrap="square">
            <a:spAutoFit/>
          </a:bodyPr>
          <a:lstStyle/>
          <a:p>
            <a:r>
              <a:rPr lang="pt-BR" sz="1400" b="1" dirty="0" smtClean="0"/>
              <a:t>Centro Histórico de Parati-RJ</a:t>
            </a:r>
            <a:endParaRPr lang="pt-BR" sz="1400" b="1" dirty="0"/>
          </a:p>
        </p:txBody>
      </p:sp>
    </p:spTree>
    <p:extLst>
      <p:ext uri="{BB962C8B-B14F-4D97-AF65-F5344CB8AC3E}">
        <p14:creationId xmlns:p14="http://schemas.microsoft.com/office/powerpoint/2010/main" val="1854933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de cantos arredondados 2"/>
          <p:cNvSpPr/>
          <p:nvPr/>
        </p:nvSpPr>
        <p:spPr>
          <a:xfrm>
            <a:off x="1115616" y="565820"/>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Subtítulo 2"/>
          <p:cNvSpPr txBox="1">
            <a:spLocks/>
          </p:cNvSpPr>
          <p:nvPr/>
        </p:nvSpPr>
        <p:spPr>
          <a:xfrm>
            <a:off x="223664" y="188640"/>
            <a:ext cx="8784976" cy="4451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29" name="CaixaDeTexto 28"/>
          <p:cNvSpPr txBox="1"/>
          <p:nvPr/>
        </p:nvSpPr>
        <p:spPr>
          <a:xfrm>
            <a:off x="1259632" y="633804"/>
            <a:ext cx="1555824" cy="584775"/>
          </a:xfrm>
          <a:prstGeom prst="rect">
            <a:avLst/>
          </a:prstGeom>
          <a:noFill/>
        </p:spPr>
        <p:txBody>
          <a:bodyPr wrap="square" rtlCol="0">
            <a:spAutoFit/>
          </a:bodyPr>
          <a:lstStyle/>
          <a:p>
            <a:pPr algn="ctr"/>
            <a:r>
              <a:rPr lang="pt-BR" sz="1600" b="1" dirty="0" smtClean="0">
                <a:solidFill>
                  <a:srgbClr val="C00000"/>
                </a:solidFill>
              </a:rPr>
              <a:t>Embasamento Teórico</a:t>
            </a:r>
            <a:endParaRPr lang="pt-BR" sz="1600" b="1" dirty="0">
              <a:solidFill>
                <a:srgbClr val="C00000"/>
              </a:solidFill>
            </a:endParaRPr>
          </a:p>
        </p:txBody>
      </p:sp>
      <p:sp>
        <p:nvSpPr>
          <p:cNvPr id="33" name="CaixaDeTexto 32"/>
          <p:cNvSpPr txBox="1"/>
          <p:nvPr/>
        </p:nvSpPr>
        <p:spPr>
          <a:xfrm>
            <a:off x="3579558" y="736009"/>
            <a:ext cx="1856172" cy="338554"/>
          </a:xfrm>
          <a:prstGeom prst="rect">
            <a:avLst/>
          </a:prstGeom>
          <a:noFill/>
        </p:spPr>
        <p:txBody>
          <a:bodyPr wrap="square" rtlCol="0">
            <a:spAutoFit/>
          </a:bodyPr>
          <a:lstStyle/>
          <a:p>
            <a:pPr algn="ctr"/>
            <a:r>
              <a:rPr lang="pt-BR" sz="1600" b="1" dirty="0" smtClean="0">
                <a:solidFill>
                  <a:srgbClr val="C00000"/>
                </a:solidFill>
              </a:rPr>
              <a:t>Contextualização</a:t>
            </a:r>
            <a:endParaRPr lang="pt-BR" sz="1600" b="1" dirty="0">
              <a:solidFill>
                <a:srgbClr val="C00000"/>
              </a:solidFill>
            </a:endParaRPr>
          </a:p>
        </p:txBody>
      </p:sp>
      <p:sp>
        <p:nvSpPr>
          <p:cNvPr id="38" name="CaixaDeTexto 37"/>
          <p:cNvSpPr txBox="1"/>
          <p:nvPr/>
        </p:nvSpPr>
        <p:spPr>
          <a:xfrm>
            <a:off x="6172212" y="736009"/>
            <a:ext cx="1712156" cy="338554"/>
          </a:xfrm>
          <a:prstGeom prst="rect">
            <a:avLst/>
          </a:prstGeom>
          <a:noFill/>
        </p:spPr>
        <p:txBody>
          <a:bodyPr wrap="square" rtlCol="0">
            <a:spAutoFit/>
          </a:bodyPr>
          <a:lstStyle/>
          <a:p>
            <a:pPr algn="ctr"/>
            <a:r>
              <a:rPr lang="pt-BR" sz="1600" b="1" dirty="0" smtClean="0">
                <a:solidFill>
                  <a:srgbClr val="C00000"/>
                </a:solidFill>
              </a:rPr>
              <a:t>Projeto</a:t>
            </a:r>
            <a:endParaRPr lang="pt-BR" sz="1600" b="1" dirty="0">
              <a:solidFill>
                <a:srgbClr val="C00000"/>
              </a:solidFill>
            </a:endParaRPr>
          </a:p>
        </p:txBody>
      </p:sp>
      <p:sp>
        <p:nvSpPr>
          <p:cNvPr id="21" name="Subtítulo 7"/>
          <p:cNvSpPr txBox="1">
            <a:spLocks/>
          </p:cNvSpPr>
          <p:nvPr/>
        </p:nvSpPr>
        <p:spPr>
          <a:xfrm>
            <a:off x="251520" y="1484784"/>
            <a:ext cx="8305800" cy="1143000"/>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pt-BR" sz="3000" b="1" dirty="0" smtClean="0">
                <a:effectLst>
                  <a:outerShdw blurRad="38100" dist="38100" dir="2700000" algn="tl">
                    <a:srgbClr val="000000">
                      <a:alpha val="43137"/>
                    </a:srgbClr>
                  </a:outerShdw>
                </a:effectLst>
              </a:rPr>
              <a:t>Legislação</a:t>
            </a:r>
          </a:p>
          <a:p>
            <a:endParaRPr lang="pt-BR" sz="3000" b="1" dirty="0">
              <a:effectLst>
                <a:outerShdw blurRad="38100" dist="38100" dir="2700000" algn="tl">
                  <a:srgbClr val="000000">
                    <a:alpha val="43137"/>
                  </a:srgbClr>
                </a:outerShdw>
              </a:effectLst>
            </a:endParaRPr>
          </a:p>
        </p:txBody>
      </p:sp>
      <p:sp>
        <p:nvSpPr>
          <p:cNvPr id="11" name="CaixaDeTexto 10"/>
          <p:cNvSpPr txBox="1"/>
          <p:nvPr/>
        </p:nvSpPr>
        <p:spPr>
          <a:xfrm>
            <a:off x="971600" y="2229827"/>
            <a:ext cx="7056784" cy="3970318"/>
          </a:xfrm>
          <a:prstGeom prst="rect">
            <a:avLst/>
          </a:prstGeom>
          <a:noFill/>
        </p:spPr>
        <p:txBody>
          <a:bodyPr wrap="square" rtlCol="0">
            <a:spAutoFit/>
          </a:bodyPr>
          <a:lstStyle/>
          <a:p>
            <a:pPr marL="342900" indent="-342900">
              <a:buFont typeface="Arial" pitchFamily="34" charset="0"/>
              <a:buChar char="•"/>
            </a:pPr>
            <a:r>
              <a:rPr lang="pt-BR" sz="2400" b="1" dirty="0" smtClean="0">
                <a:effectLst>
                  <a:outerShdw blurRad="38100" dist="38100" dir="2700000" algn="tl">
                    <a:srgbClr val="000000">
                      <a:alpha val="43137"/>
                    </a:srgbClr>
                  </a:outerShdw>
                </a:effectLst>
              </a:rPr>
              <a:t>Federal</a:t>
            </a:r>
          </a:p>
          <a:p>
            <a:r>
              <a:rPr lang="pt-BR" b="1" dirty="0"/>
              <a:t>	</a:t>
            </a:r>
            <a:r>
              <a:rPr lang="pt-BR" b="1" dirty="0" smtClean="0"/>
              <a:t>Lei de 30 de novembro de </a:t>
            </a:r>
            <a:r>
              <a:rPr lang="pt-BR" b="1" dirty="0" smtClean="0">
                <a:solidFill>
                  <a:schemeClr val="bg1"/>
                </a:solidFill>
              </a:rPr>
              <a:t>1937</a:t>
            </a:r>
            <a:r>
              <a:rPr lang="pt-BR" b="1" dirty="0" smtClean="0"/>
              <a:t>, do decreto lei nº 25, que organiza a Proteção do Patrimônio Histórico e Artístico Nacional </a:t>
            </a:r>
          </a:p>
          <a:p>
            <a:r>
              <a:rPr lang="pt-BR" b="1" dirty="0"/>
              <a:t>	</a:t>
            </a:r>
            <a:r>
              <a:rPr lang="pt-BR" b="1" dirty="0" smtClean="0"/>
              <a:t>Temos a Constituição Federal de </a:t>
            </a:r>
            <a:r>
              <a:rPr lang="pt-BR" b="1" dirty="0" smtClean="0">
                <a:solidFill>
                  <a:schemeClr val="bg1"/>
                </a:solidFill>
              </a:rPr>
              <a:t>1988</a:t>
            </a:r>
            <a:r>
              <a:rPr lang="pt-BR" b="1" dirty="0" smtClean="0"/>
              <a:t>, que identifica e caracteriza os bens de natureza material e imaterial . </a:t>
            </a:r>
          </a:p>
          <a:p>
            <a:pPr marL="342900" indent="-342900">
              <a:buFont typeface="Arial" pitchFamily="34" charset="0"/>
              <a:buChar char="•"/>
            </a:pPr>
            <a:r>
              <a:rPr lang="pt-BR" sz="2400" b="1" dirty="0" smtClean="0">
                <a:effectLst>
                  <a:outerShdw blurRad="38100" dist="38100" dir="2700000" algn="tl">
                    <a:srgbClr val="000000">
                      <a:alpha val="43137"/>
                    </a:srgbClr>
                  </a:outerShdw>
                </a:effectLst>
              </a:rPr>
              <a:t>Estadual</a:t>
            </a:r>
          </a:p>
          <a:p>
            <a:r>
              <a:rPr lang="pt-BR" b="1" dirty="0"/>
              <a:t>	</a:t>
            </a:r>
            <a:r>
              <a:rPr lang="pt-BR" b="1" dirty="0" smtClean="0"/>
              <a:t>Destaca-se a </a:t>
            </a:r>
            <a:r>
              <a:rPr lang="pt-BR" b="1" dirty="0" smtClean="0">
                <a:solidFill>
                  <a:schemeClr val="bg1"/>
                </a:solidFill>
              </a:rPr>
              <a:t>lei nº 0886</a:t>
            </a:r>
            <a:r>
              <a:rPr lang="pt-BR" b="1" dirty="0" smtClean="0"/>
              <a:t> de 25 de abril de 2005, que institui normas para tombamento </a:t>
            </a:r>
            <a:r>
              <a:rPr lang="pt-BR" b="1" dirty="0"/>
              <a:t>d</a:t>
            </a:r>
            <a:r>
              <a:rPr lang="pt-BR" b="1" dirty="0" smtClean="0"/>
              <a:t>e bens pelo Estado do Amapá. </a:t>
            </a:r>
          </a:p>
          <a:p>
            <a:pPr marL="342900" indent="-342900">
              <a:buFont typeface="Arial" pitchFamily="34" charset="0"/>
              <a:buChar char="•"/>
            </a:pPr>
            <a:r>
              <a:rPr lang="pt-BR" sz="2400" b="1" dirty="0" smtClean="0">
                <a:effectLst>
                  <a:outerShdw blurRad="38100" dist="38100" dir="2700000" algn="tl">
                    <a:srgbClr val="000000">
                      <a:alpha val="43137"/>
                    </a:srgbClr>
                  </a:outerShdw>
                </a:effectLst>
              </a:rPr>
              <a:t>Municipal</a:t>
            </a:r>
          </a:p>
          <a:p>
            <a:r>
              <a:rPr lang="pt-BR" b="1" dirty="0" smtClean="0"/>
              <a:t>	Destaca-se a lei de tombamento que foi votada mas não sancionada.  </a:t>
            </a:r>
          </a:p>
        </p:txBody>
      </p:sp>
    </p:spTree>
    <p:extLst>
      <p:ext uri="{BB962C8B-B14F-4D97-AF65-F5344CB8AC3E}">
        <p14:creationId xmlns:p14="http://schemas.microsoft.com/office/powerpoint/2010/main" val="89835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de cantos arredondados 2"/>
          <p:cNvSpPr/>
          <p:nvPr/>
        </p:nvSpPr>
        <p:spPr>
          <a:xfrm>
            <a:off x="1115616" y="565820"/>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Subtítulo 2"/>
          <p:cNvSpPr txBox="1">
            <a:spLocks/>
          </p:cNvSpPr>
          <p:nvPr/>
        </p:nvSpPr>
        <p:spPr>
          <a:xfrm>
            <a:off x="223664" y="188640"/>
            <a:ext cx="8784976" cy="4451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29" name="CaixaDeTexto 28"/>
          <p:cNvSpPr txBox="1"/>
          <p:nvPr/>
        </p:nvSpPr>
        <p:spPr>
          <a:xfrm>
            <a:off x="1259632" y="633804"/>
            <a:ext cx="1555824" cy="584775"/>
          </a:xfrm>
          <a:prstGeom prst="rect">
            <a:avLst/>
          </a:prstGeom>
          <a:noFill/>
        </p:spPr>
        <p:txBody>
          <a:bodyPr wrap="square" rtlCol="0">
            <a:spAutoFit/>
          </a:bodyPr>
          <a:lstStyle/>
          <a:p>
            <a:pPr algn="ctr"/>
            <a:r>
              <a:rPr lang="pt-BR" sz="1600" b="1" dirty="0" smtClean="0">
                <a:solidFill>
                  <a:srgbClr val="C00000"/>
                </a:solidFill>
              </a:rPr>
              <a:t>Embasamento Teórico</a:t>
            </a:r>
            <a:endParaRPr lang="pt-BR" sz="1600" b="1" dirty="0">
              <a:solidFill>
                <a:srgbClr val="C00000"/>
              </a:solidFill>
            </a:endParaRPr>
          </a:p>
        </p:txBody>
      </p:sp>
      <p:sp>
        <p:nvSpPr>
          <p:cNvPr id="33" name="CaixaDeTexto 32"/>
          <p:cNvSpPr txBox="1"/>
          <p:nvPr/>
        </p:nvSpPr>
        <p:spPr>
          <a:xfrm>
            <a:off x="3579558" y="736009"/>
            <a:ext cx="1856172" cy="338554"/>
          </a:xfrm>
          <a:prstGeom prst="rect">
            <a:avLst/>
          </a:prstGeom>
          <a:noFill/>
        </p:spPr>
        <p:txBody>
          <a:bodyPr wrap="square" rtlCol="0">
            <a:spAutoFit/>
          </a:bodyPr>
          <a:lstStyle/>
          <a:p>
            <a:pPr algn="ctr"/>
            <a:r>
              <a:rPr lang="pt-BR" sz="1600" b="1" dirty="0" smtClean="0">
                <a:solidFill>
                  <a:srgbClr val="C00000"/>
                </a:solidFill>
              </a:rPr>
              <a:t>Contextualização</a:t>
            </a:r>
            <a:endParaRPr lang="pt-BR" sz="1600" b="1" dirty="0">
              <a:solidFill>
                <a:srgbClr val="C00000"/>
              </a:solidFill>
            </a:endParaRPr>
          </a:p>
        </p:txBody>
      </p:sp>
      <p:sp>
        <p:nvSpPr>
          <p:cNvPr id="38" name="CaixaDeTexto 37"/>
          <p:cNvSpPr txBox="1"/>
          <p:nvPr/>
        </p:nvSpPr>
        <p:spPr>
          <a:xfrm>
            <a:off x="6172212" y="736009"/>
            <a:ext cx="1712156" cy="338554"/>
          </a:xfrm>
          <a:prstGeom prst="rect">
            <a:avLst/>
          </a:prstGeom>
          <a:noFill/>
        </p:spPr>
        <p:txBody>
          <a:bodyPr wrap="square" rtlCol="0">
            <a:spAutoFit/>
          </a:bodyPr>
          <a:lstStyle/>
          <a:p>
            <a:pPr algn="ctr"/>
            <a:r>
              <a:rPr lang="pt-BR" sz="1600" b="1" dirty="0" smtClean="0">
                <a:solidFill>
                  <a:srgbClr val="C00000"/>
                </a:solidFill>
              </a:rPr>
              <a:t>Projeto</a:t>
            </a:r>
            <a:endParaRPr lang="pt-BR" sz="1600" b="1" dirty="0">
              <a:solidFill>
                <a:srgbClr val="C00000"/>
              </a:solidFill>
            </a:endParaRPr>
          </a:p>
        </p:txBody>
      </p:sp>
      <p:sp>
        <p:nvSpPr>
          <p:cNvPr id="21" name="Subtítulo 7"/>
          <p:cNvSpPr txBox="1">
            <a:spLocks/>
          </p:cNvSpPr>
          <p:nvPr/>
        </p:nvSpPr>
        <p:spPr>
          <a:xfrm>
            <a:off x="251520" y="1484784"/>
            <a:ext cx="8305800" cy="1143000"/>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pt-BR" sz="3000" b="1" dirty="0" smtClean="0">
                <a:effectLst>
                  <a:outerShdw blurRad="38100" dist="38100" dir="2700000" algn="tl">
                    <a:srgbClr val="000000">
                      <a:alpha val="43137"/>
                    </a:srgbClr>
                  </a:outerShdw>
                </a:effectLst>
              </a:rPr>
              <a:t>A preservação através de Museus</a:t>
            </a:r>
          </a:p>
          <a:p>
            <a:endParaRPr lang="pt-BR" sz="3000" b="1" dirty="0">
              <a:effectLst>
                <a:outerShdw blurRad="38100" dist="38100" dir="2700000" algn="tl">
                  <a:srgbClr val="000000">
                    <a:alpha val="43137"/>
                  </a:srgbClr>
                </a:outerShdw>
              </a:effectLst>
            </a:endParaRPr>
          </a:p>
        </p:txBody>
      </p:sp>
      <p:sp>
        <p:nvSpPr>
          <p:cNvPr id="11" name="CaixaDeTexto 10"/>
          <p:cNvSpPr txBox="1"/>
          <p:nvPr/>
        </p:nvSpPr>
        <p:spPr>
          <a:xfrm>
            <a:off x="395536" y="4797152"/>
            <a:ext cx="8352928" cy="1477328"/>
          </a:xfrm>
          <a:prstGeom prst="rect">
            <a:avLst/>
          </a:prstGeom>
          <a:noFill/>
        </p:spPr>
        <p:txBody>
          <a:bodyPr wrap="square" rtlCol="0">
            <a:spAutoFit/>
          </a:bodyPr>
          <a:lstStyle/>
          <a:p>
            <a:pPr marL="342900" indent="-342900" algn="just">
              <a:buFont typeface="Arial" pitchFamily="34" charset="0"/>
              <a:buChar char="•"/>
            </a:pPr>
            <a:r>
              <a:rPr lang="pt-BR" b="1" dirty="0" smtClean="0"/>
              <a:t>Sua existência pode ser marcada deste quando o ser humano começou a colecionar e guardar para si objetos de valor. </a:t>
            </a:r>
          </a:p>
          <a:p>
            <a:pPr marL="342900" indent="-342900" algn="just">
              <a:buFont typeface="Arial" pitchFamily="34" charset="0"/>
              <a:buChar char="•"/>
            </a:pPr>
            <a:r>
              <a:rPr lang="pt-BR" b="1" dirty="0"/>
              <a:t>Considerado como instrumento de preservação, o museu é destinado a guardar obras de artes, objetos, documentos e tudo que é necessário para conservação da memória de uma época ou de um povo</a:t>
            </a:r>
            <a:r>
              <a:rPr lang="pt-BR" b="1" dirty="0" smtClean="0"/>
              <a:t>.</a:t>
            </a:r>
            <a:endParaRPr lang="pt-BR" b="1" dirty="0"/>
          </a:p>
        </p:txBody>
      </p:sp>
      <p:pic>
        <p:nvPicPr>
          <p:cNvPr id="1026" name="Picture 2" descr="vista panorâmica do museu do louv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267992"/>
            <a:ext cx="2700139" cy="19691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 name="Image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192" y="2276872"/>
            <a:ext cx="2555313" cy="19602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 name="CaixaDeTexto 12"/>
          <p:cNvSpPr txBox="1"/>
          <p:nvPr/>
        </p:nvSpPr>
        <p:spPr>
          <a:xfrm>
            <a:off x="539552" y="4360748"/>
            <a:ext cx="2808312" cy="307777"/>
          </a:xfrm>
          <a:prstGeom prst="rect">
            <a:avLst/>
          </a:prstGeom>
          <a:noFill/>
        </p:spPr>
        <p:txBody>
          <a:bodyPr wrap="square" rtlCol="0">
            <a:spAutoFit/>
          </a:bodyPr>
          <a:lstStyle/>
          <a:p>
            <a:r>
              <a:rPr lang="pt-BR" sz="1400" b="1" dirty="0" smtClean="0"/>
              <a:t>Museu do Louvre - Paris</a:t>
            </a:r>
          </a:p>
        </p:txBody>
      </p:sp>
      <p:sp>
        <p:nvSpPr>
          <p:cNvPr id="14" name="CaixaDeTexto 13"/>
          <p:cNvSpPr txBox="1"/>
          <p:nvPr/>
        </p:nvSpPr>
        <p:spPr>
          <a:xfrm>
            <a:off x="3347864" y="4355524"/>
            <a:ext cx="2844477" cy="307777"/>
          </a:xfrm>
          <a:prstGeom prst="rect">
            <a:avLst/>
          </a:prstGeom>
          <a:noFill/>
        </p:spPr>
        <p:txBody>
          <a:bodyPr wrap="square" rtlCol="0">
            <a:spAutoFit/>
          </a:bodyPr>
          <a:lstStyle/>
          <a:p>
            <a:r>
              <a:rPr lang="pt-BR" sz="1400" b="1" dirty="0" smtClean="0"/>
              <a:t>Museu de  Arte de São Paulo-SP</a:t>
            </a:r>
          </a:p>
        </p:txBody>
      </p:sp>
      <p:sp>
        <p:nvSpPr>
          <p:cNvPr id="15" name="CaixaDeTexto 14"/>
          <p:cNvSpPr txBox="1"/>
          <p:nvPr/>
        </p:nvSpPr>
        <p:spPr>
          <a:xfrm>
            <a:off x="6172213" y="4360748"/>
            <a:ext cx="3008300" cy="523220"/>
          </a:xfrm>
          <a:prstGeom prst="rect">
            <a:avLst/>
          </a:prstGeom>
          <a:noFill/>
        </p:spPr>
        <p:txBody>
          <a:bodyPr wrap="square" rtlCol="0">
            <a:spAutoFit/>
          </a:bodyPr>
          <a:lstStyle/>
          <a:p>
            <a:pPr algn="ctr"/>
            <a:r>
              <a:rPr lang="pt-BR" sz="1400" b="1" dirty="0" smtClean="0"/>
              <a:t>Museu Joaquim Caetano </a:t>
            </a:r>
          </a:p>
          <a:p>
            <a:pPr algn="ctr"/>
            <a:r>
              <a:rPr lang="pt-BR" sz="1400" b="1" dirty="0" smtClean="0"/>
              <a:t>da </a:t>
            </a:r>
            <a:r>
              <a:rPr lang="pt-BR" sz="1400" b="1" dirty="0" err="1" smtClean="0"/>
              <a:t>Silva-AP</a:t>
            </a:r>
            <a:endParaRPr lang="pt-BR" sz="1400" b="1" dirty="0" smtClean="0"/>
          </a:p>
        </p:txBody>
      </p:sp>
      <p:pic>
        <p:nvPicPr>
          <p:cNvPr id="1027" name="Picture 3" descr="img_mas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95675" y="2276872"/>
            <a:ext cx="3224213" cy="1981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2070290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de cantos arredondados 2"/>
          <p:cNvSpPr/>
          <p:nvPr/>
        </p:nvSpPr>
        <p:spPr>
          <a:xfrm>
            <a:off x="1115616" y="565820"/>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Subtítulo 2"/>
          <p:cNvSpPr txBox="1">
            <a:spLocks/>
          </p:cNvSpPr>
          <p:nvPr/>
        </p:nvSpPr>
        <p:spPr>
          <a:xfrm>
            <a:off x="223664" y="188640"/>
            <a:ext cx="8784976" cy="4451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29" name="CaixaDeTexto 28"/>
          <p:cNvSpPr txBox="1"/>
          <p:nvPr/>
        </p:nvSpPr>
        <p:spPr>
          <a:xfrm>
            <a:off x="1259632" y="633804"/>
            <a:ext cx="1555824" cy="584775"/>
          </a:xfrm>
          <a:prstGeom prst="rect">
            <a:avLst/>
          </a:prstGeom>
          <a:noFill/>
        </p:spPr>
        <p:txBody>
          <a:bodyPr wrap="square" rtlCol="0">
            <a:spAutoFit/>
          </a:bodyPr>
          <a:lstStyle/>
          <a:p>
            <a:pPr algn="ctr"/>
            <a:r>
              <a:rPr lang="pt-BR" sz="1600" b="1" dirty="0" smtClean="0">
                <a:solidFill>
                  <a:srgbClr val="C00000"/>
                </a:solidFill>
              </a:rPr>
              <a:t>Embasamento Teórico</a:t>
            </a:r>
            <a:endParaRPr lang="pt-BR" sz="1600" b="1" dirty="0">
              <a:solidFill>
                <a:srgbClr val="C00000"/>
              </a:solidFill>
            </a:endParaRPr>
          </a:p>
        </p:txBody>
      </p:sp>
      <p:sp>
        <p:nvSpPr>
          <p:cNvPr id="33" name="CaixaDeTexto 32"/>
          <p:cNvSpPr txBox="1"/>
          <p:nvPr/>
        </p:nvSpPr>
        <p:spPr>
          <a:xfrm>
            <a:off x="3579558" y="736009"/>
            <a:ext cx="1856172" cy="338554"/>
          </a:xfrm>
          <a:prstGeom prst="rect">
            <a:avLst/>
          </a:prstGeom>
          <a:noFill/>
        </p:spPr>
        <p:txBody>
          <a:bodyPr wrap="square" rtlCol="0">
            <a:spAutoFit/>
          </a:bodyPr>
          <a:lstStyle/>
          <a:p>
            <a:pPr algn="ctr"/>
            <a:r>
              <a:rPr lang="pt-BR" sz="1600" b="1" dirty="0" smtClean="0">
                <a:solidFill>
                  <a:srgbClr val="C00000"/>
                </a:solidFill>
              </a:rPr>
              <a:t>Contextualização</a:t>
            </a:r>
            <a:endParaRPr lang="pt-BR" sz="1600" b="1" dirty="0">
              <a:solidFill>
                <a:srgbClr val="C00000"/>
              </a:solidFill>
            </a:endParaRPr>
          </a:p>
        </p:txBody>
      </p:sp>
      <p:sp>
        <p:nvSpPr>
          <p:cNvPr id="38" name="CaixaDeTexto 37"/>
          <p:cNvSpPr txBox="1"/>
          <p:nvPr/>
        </p:nvSpPr>
        <p:spPr>
          <a:xfrm>
            <a:off x="6172212" y="736009"/>
            <a:ext cx="1712156" cy="338554"/>
          </a:xfrm>
          <a:prstGeom prst="rect">
            <a:avLst/>
          </a:prstGeom>
          <a:noFill/>
        </p:spPr>
        <p:txBody>
          <a:bodyPr wrap="square" rtlCol="0">
            <a:spAutoFit/>
          </a:bodyPr>
          <a:lstStyle/>
          <a:p>
            <a:pPr algn="ctr"/>
            <a:r>
              <a:rPr lang="pt-BR" sz="1600" b="1" dirty="0" smtClean="0">
                <a:solidFill>
                  <a:srgbClr val="C00000"/>
                </a:solidFill>
              </a:rPr>
              <a:t>Projeto</a:t>
            </a:r>
            <a:endParaRPr lang="pt-BR" sz="1600" b="1" dirty="0">
              <a:solidFill>
                <a:srgbClr val="C00000"/>
              </a:solidFill>
            </a:endParaRPr>
          </a:p>
        </p:txBody>
      </p:sp>
      <p:sp>
        <p:nvSpPr>
          <p:cNvPr id="21" name="Subtítulo 7"/>
          <p:cNvSpPr txBox="1">
            <a:spLocks/>
          </p:cNvSpPr>
          <p:nvPr/>
        </p:nvSpPr>
        <p:spPr>
          <a:xfrm>
            <a:off x="251520" y="1484784"/>
            <a:ext cx="8305800" cy="1143000"/>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pt-BR" sz="3000" b="1" dirty="0" smtClean="0">
                <a:effectLst>
                  <a:outerShdw blurRad="38100" dist="38100" dir="2700000" algn="tl">
                    <a:srgbClr val="000000">
                      <a:alpha val="43137"/>
                    </a:srgbClr>
                  </a:outerShdw>
                </a:effectLst>
              </a:rPr>
              <a:t>A preservação através de Museus</a:t>
            </a:r>
          </a:p>
          <a:p>
            <a:endParaRPr lang="pt-BR" sz="3000" b="1" dirty="0">
              <a:effectLst>
                <a:outerShdw blurRad="38100" dist="38100" dir="2700000" algn="tl">
                  <a:srgbClr val="000000">
                    <a:alpha val="43137"/>
                  </a:srgbClr>
                </a:outerShdw>
              </a:effectLst>
            </a:endParaRPr>
          </a:p>
        </p:txBody>
      </p:sp>
      <p:sp>
        <p:nvSpPr>
          <p:cNvPr id="11" name="CaixaDeTexto 10"/>
          <p:cNvSpPr txBox="1"/>
          <p:nvPr/>
        </p:nvSpPr>
        <p:spPr>
          <a:xfrm>
            <a:off x="395536" y="2204864"/>
            <a:ext cx="8352928" cy="2862322"/>
          </a:xfrm>
          <a:prstGeom prst="rect">
            <a:avLst/>
          </a:prstGeom>
          <a:noFill/>
        </p:spPr>
        <p:txBody>
          <a:bodyPr wrap="square" rtlCol="0">
            <a:spAutoFit/>
          </a:bodyPr>
          <a:lstStyle/>
          <a:p>
            <a:pPr marL="342900" indent="-342900" algn="just">
              <a:buFont typeface="Arial" pitchFamily="34" charset="0"/>
              <a:buChar char="•"/>
            </a:pPr>
            <a:r>
              <a:rPr lang="pt-BR" b="1" dirty="0" smtClean="0"/>
              <a:t>A concepção de museu  mudou com o tempo deixou de ser apenas acúmulo de coleções como centro de suas reflexões, local para exibição do acervo,  atribuiu novos desempenhos como atividades educativas, eventos culturais e eventos de entretenimento.  </a:t>
            </a:r>
          </a:p>
          <a:p>
            <a:pPr marL="342900" indent="-342900" algn="just">
              <a:buFont typeface="Arial" pitchFamily="34" charset="0"/>
              <a:buChar char="•"/>
            </a:pPr>
            <a:r>
              <a:rPr lang="pt-BR" b="1" dirty="0" smtClean="0"/>
              <a:t>Passou a ser projetado para serem lugares mais agradáveis;</a:t>
            </a:r>
          </a:p>
          <a:p>
            <a:pPr marL="342900" indent="-342900" algn="just">
              <a:buFont typeface="Arial" pitchFamily="34" charset="0"/>
              <a:buChar char="•"/>
            </a:pPr>
            <a:r>
              <a:rPr lang="pt-BR" b="1" u="sng" dirty="0" smtClean="0">
                <a:effectLst>
                  <a:outerShdw blurRad="38100" dist="38100" dir="2700000" algn="tl">
                    <a:srgbClr val="000000">
                      <a:alpha val="43137"/>
                    </a:srgbClr>
                  </a:outerShdw>
                </a:effectLst>
              </a:rPr>
              <a:t>Hoje</a:t>
            </a:r>
            <a:r>
              <a:rPr lang="pt-BR" b="1" dirty="0" smtClean="0"/>
              <a:t>, a imagem de museu está vinculada ao </a:t>
            </a:r>
            <a:r>
              <a:rPr lang="pt-BR" b="1" u="sng" dirty="0" smtClean="0">
                <a:effectLst>
                  <a:outerShdw blurRad="38100" dist="38100" dir="2700000" algn="tl">
                    <a:srgbClr val="000000">
                      <a:alpha val="43137"/>
                    </a:srgbClr>
                  </a:outerShdw>
                </a:effectLst>
              </a:rPr>
              <a:t>processo de construção da identidade nacional</a:t>
            </a:r>
            <a:r>
              <a:rPr lang="pt-BR" b="1" dirty="0" smtClean="0"/>
              <a:t>, espaço onde a sociedade projeta, repensa e reconstrói as memórias e identidades coletivas. </a:t>
            </a:r>
            <a:r>
              <a:rPr lang="pt-BR" b="1" u="sng" dirty="0" smtClean="0">
                <a:effectLst>
                  <a:outerShdw blurRad="38100" dist="38100" dir="2700000" algn="tl">
                    <a:srgbClr val="000000">
                      <a:alpha val="43137"/>
                    </a:srgbClr>
                  </a:outerShdw>
                </a:effectLst>
              </a:rPr>
              <a:t>Antes</a:t>
            </a:r>
            <a:r>
              <a:rPr lang="pt-BR" b="1" dirty="0" smtClean="0"/>
              <a:t> eram vocacionados para </a:t>
            </a:r>
            <a:r>
              <a:rPr lang="pt-BR" b="1" u="sng" dirty="0" smtClean="0">
                <a:effectLst>
                  <a:outerShdw blurRad="38100" dist="38100" dir="2700000" algn="tl">
                    <a:srgbClr val="000000">
                      <a:alpha val="43137"/>
                    </a:srgbClr>
                  </a:outerShdw>
                </a:effectLst>
              </a:rPr>
              <a:t>pedagogia nacionalista</a:t>
            </a:r>
            <a:r>
              <a:rPr lang="pt-BR" b="1" dirty="0" smtClean="0"/>
              <a:t>, celebrando uma única memória .    </a:t>
            </a:r>
          </a:p>
        </p:txBody>
      </p:sp>
    </p:spTree>
    <p:extLst>
      <p:ext uri="{BB962C8B-B14F-4D97-AF65-F5344CB8AC3E}">
        <p14:creationId xmlns:p14="http://schemas.microsoft.com/office/powerpoint/2010/main" val="755067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Conector reto 68"/>
          <p:cNvCxnSpPr>
            <a:stCxn id="78" idx="3"/>
            <a:endCxn id="52" idx="1"/>
          </p:cNvCxnSpPr>
          <p:nvPr/>
        </p:nvCxnSpPr>
        <p:spPr>
          <a:xfrm>
            <a:off x="3491880" y="2476347"/>
            <a:ext cx="2160240" cy="324782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1" name="Conector reto 70"/>
          <p:cNvCxnSpPr>
            <a:stCxn id="75" idx="3"/>
            <a:endCxn id="74" idx="1"/>
          </p:cNvCxnSpPr>
          <p:nvPr/>
        </p:nvCxnSpPr>
        <p:spPr>
          <a:xfrm flipV="1">
            <a:off x="3491880" y="2461427"/>
            <a:ext cx="2160240" cy="327766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1" name="Conector reto 80"/>
          <p:cNvCxnSpPr>
            <a:stCxn id="77" idx="3"/>
          </p:cNvCxnSpPr>
          <p:nvPr/>
        </p:nvCxnSpPr>
        <p:spPr>
          <a:xfrm>
            <a:off x="3491880" y="3563927"/>
            <a:ext cx="2236257" cy="107265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3" name="Conector reto 82"/>
          <p:cNvCxnSpPr>
            <a:stCxn id="76" idx="3"/>
            <a:endCxn id="73" idx="1"/>
          </p:cNvCxnSpPr>
          <p:nvPr/>
        </p:nvCxnSpPr>
        <p:spPr>
          <a:xfrm flipV="1">
            <a:off x="3491880" y="3549007"/>
            <a:ext cx="2160240" cy="11025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79" name="Retângulo 78"/>
          <p:cNvSpPr/>
          <p:nvPr/>
        </p:nvSpPr>
        <p:spPr>
          <a:xfrm>
            <a:off x="4004084" y="3714658"/>
            <a:ext cx="1143980"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2" name="Retângulo 71"/>
          <p:cNvSpPr/>
          <p:nvPr/>
        </p:nvSpPr>
        <p:spPr>
          <a:xfrm>
            <a:off x="5652120" y="4221088"/>
            <a:ext cx="1656184"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3" name="Retângulo 72"/>
          <p:cNvSpPr/>
          <p:nvPr/>
        </p:nvSpPr>
        <p:spPr>
          <a:xfrm>
            <a:off x="5652120" y="3133508"/>
            <a:ext cx="1656184"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4" name="Retângulo 73"/>
          <p:cNvSpPr/>
          <p:nvPr/>
        </p:nvSpPr>
        <p:spPr>
          <a:xfrm>
            <a:off x="5652120" y="2045928"/>
            <a:ext cx="1656184"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5" name="Retângulo 74"/>
          <p:cNvSpPr/>
          <p:nvPr/>
        </p:nvSpPr>
        <p:spPr>
          <a:xfrm>
            <a:off x="1835696" y="5323588"/>
            <a:ext cx="1656184"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6" name="Retângulo 75"/>
          <p:cNvSpPr/>
          <p:nvPr/>
        </p:nvSpPr>
        <p:spPr>
          <a:xfrm>
            <a:off x="1835696" y="4236008"/>
            <a:ext cx="1656184"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7" name="Retângulo 76"/>
          <p:cNvSpPr/>
          <p:nvPr/>
        </p:nvSpPr>
        <p:spPr>
          <a:xfrm>
            <a:off x="1835696" y="3148428"/>
            <a:ext cx="1656184"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8" name="Retângulo 77"/>
          <p:cNvSpPr/>
          <p:nvPr/>
        </p:nvSpPr>
        <p:spPr>
          <a:xfrm>
            <a:off x="1835696" y="2060848"/>
            <a:ext cx="1656184"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2" name="Retângulo 51"/>
          <p:cNvSpPr/>
          <p:nvPr/>
        </p:nvSpPr>
        <p:spPr>
          <a:xfrm>
            <a:off x="5652120" y="5308668"/>
            <a:ext cx="1656184"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de cantos arredondados 2"/>
          <p:cNvSpPr/>
          <p:nvPr/>
        </p:nvSpPr>
        <p:spPr>
          <a:xfrm>
            <a:off x="1115616" y="565820"/>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Subtítulo 2"/>
          <p:cNvSpPr txBox="1">
            <a:spLocks/>
          </p:cNvSpPr>
          <p:nvPr/>
        </p:nvSpPr>
        <p:spPr>
          <a:xfrm>
            <a:off x="223664" y="188640"/>
            <a:ext cx="8784976" cy="4451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29" name="CaixaDeTexto 28"/>
          <p:cNvSpPr txBox="1"/>
          <p:nvPr/>
        </p:nvSpPr>
        <p:spPr>
          <a:xfrm>
            <a:off x="1259632" y="633804"/>
            <a:ext cx="1555824" cy="584775"/>
          </a:xfrm>
          <a:prstGeom prst="rect">
            <a:avLst/>
          </a:prstGeom>
          <a:noFill/>
        </p:spPr>
        <p:txBody>
          <a:bodyPr wrap="square" rtlCol="0">
            <a:spAutoFit/>
          </a:bodyPr>
          <a:lstStyle/>
          <a:p>
            <a:pPr algn="ctr"/>
            <a:r>
              <a:rPr lang="pt-BR" sz="1600" b="1" dirty="0" smtClean="0">
                <a:solidFill>
                  <a:srgbClr val="C00000"/>
                </a:solidFill>
              </a:rPr>
              <a:t>Embasamento Teórico</a:t>
            </a:r>
            <a:endParaRPr lang="pt-BR" sz="1600" b="1" dirty="0">
              <a:solidFill>
                <a:srgbClr val="C00000"/>
              </a:solidFill>
            </a:endParaRPr>
          </a:p>
        </p:txBody>
      </p:sp>
      <p:sp>
        <p:nvSpPr>
          <p:cNvPr id="33" name="CaixaDeTexto 32"/>
          <p:cNvSpPr txBox="1"/>
          <p:nvPr/>
        </p:nvSpPr>
        <p:spPr>
          <a:xfrm>
            <a:off x="3579558" y="736009"/>
            <a:ext cx="1856172" cy="338554"/>
          </a:xfrm>
          <a:prstGeom prst="rect">
            <a:avLst/>
          </a:prstGeom>
          <a:noFill/>
        </p:spPr>
        <p:txBody>
          <a:bodyPr wrap="square" rtlCol="0">
            <a:spAutoFit/>
          </a:bodyPr>
          <a:lstStyle/>
          <a:p>
            <a:pPr algn="ctr"/>
            <a:r>
              <a:rPr lang="pt-BR" sz="1600" b="1" dirty="0" smtClean="0">
                <a:solidFill>
                  <a:srgbClr val="C00000"/>
                </a:solidFill>
              </a:rPr>
              <a:t>Contextualização</a:t>
            </a:r>
            <a:endParaRPr lang="pt-BR" sz="1600" b="1" dirty="0">
              <a:solidFill>
                <a:srgbClr val="C00000"/>
              </a:solidFill>
            </a:endParaRPr>
          </a:p>
        </p:txBody>
      </p:sp>
      <p:sp>
        <p:nvSpPr>
          <p:cNvPr id="38" name="CaixaDeTexto 37"/>
          <p:cNvSpPr txBox="1"/>
          <p:nvPr/>
        </p:nvSpPr>
        <p:spPr>
          <a:xfrm>
            <a:off x="6172212" y="736009"/>
            <a:ext cx="1712156" cy="338554"/>
          </a:xfrm>
          <a:prstGeom prst="rect">
            <a:avLst/>
          </a:prstGeom>
          <a:noFill/>
        </p:spPr>
        <p:txBody>
          <a:bodyPr wrap="square" rtlCol="0">
            <a:spAutoFit/>
          </a:bodyPr>
          <a:lstStyle/>
          <a:p>
            <a:pPr algn="ctr"/>
            <a:r>
              <a:rPr lang="pt-BR" sz="1600" b="1" dirty="0" smtClean="0">
                <a:solidFill>
                  <a:srgbClr val="C00000"/>
                </a:solidFill>
              </a:rPr>
              <a:t>Projeto</a:t>
            </a:r>
            <a:endParaRPr lang="pt-BR" sz="1600" b="1" dirty="0">
              <a:solidFill>
                <a:srgbClr val="C00000"/>
              </a:solidFill>
            </a:endParaRPr>
          </a:p>
        </p:txBody>
      </p:sp>
      <p:sp>
        <p:nvSpPr>
          <p:cNvPr id="21" name="Subtítulo 7"/>
          <p:cNvSpPr txBox="1">
            <a:spLocks/>
          </p:cNvSpPr>
          <p:nvPr/>
        </p:nvSpPr>
        <p:spPr>
          <a:xfrm>
            <a:off x="251520" y="1484784"/>
            <a:ext cx="8305800" cy="825882"/>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pt-BR" sz="3000" b="1" dirty="0" smtClean="0">
                <a:effectLst>
                  <a:outerShdw blurRad="38100" dist="38100" dir="2700000" algn="tl">
                    <a:srgbClr val="000000">
                      <a:alpha val="43137"/>
                    </a:srgbClr>
                  </a:outerShdw>
                </a:effectLst>
              </a:rPr>
              <a:t>A preservação através de Museus</a:t>
            </a:r>
          </a:p>
        </p:txBody>
      </p:sp>
      <p:sp>
        <p:nvSpPr>
          <p:cNvPr id="17" name="CaixaDeTexto 16"/>
          <p:cNvSpPr txBox="1"/>
          <p:nvPr/>
        </p:nvSpPr>
        <p:spPr>
          <a:xfrm>
            <a:off x="1979712" y="4221088"/>
            <a:ext cx="1368152" cy="892552"/>
          </a:xfrm>
          <a:prstGeom prst="rect">
            <a:avLst/>
          </a:prstGeom>
          <a:noFill/>
        </p:spPr>
        <p:txBody>
          <a:bodyPr wrap="square" rtlCol="0">
            <a:spAutoFit/>
          </a:bodyPr>
          <a:lstStyle/>
          <a:p>
            <a:pPr algn="ctr"/>
            <a:r>
              <a:rPr lang="pt-BR" sz="1600" b="1" dirty="0" smtClean="0">
                <a:solidFill>
                  <a:srgbClr val="C00000"/>
                </a:solidFill>
                <a:effectLst>
                  <a:outerShdw blurRad="38100" dist="38100" dir="2700000" algn="tl">
                    <a:srgbClr val="000000">
                      <a:alpha val="43137"/>
                    </a:srgbClr>
                  </a:outerShdw>
                </a:effectLst>
              </a:rPr>
              <a:t>Museu Ciência</a:t>
            </a:r>
            <a:endParaRPr lang="pt-BR" sz="1600" b="1" dirty="0">
              <a:solidFill>
                <a:srgbClr val="C00000"/>
              </a:solidFill>
              <a:effectLst>
                <a:outerShdw blurRad="38100" dist="38100" dir="2700000" algn="tl">
                  <a:srgbClr val="000000">
                    <a:alpha val="43137"/>
                  </a:srgbClr>
                </a:outerShdw>
              </a:effectLst>
            </a:endParaRPr>
          </a:p>
          <a:p>
            <a:pPr algn="ctr"/>
            <a:r>
              <a:rPr lang="pt-BR" sz="1000" b="1" i="1" dirty="0">
                <a:solidFill>
                  <a:schemeClr val="bg1"/>
                </a:solidFill>
                <a:effectLst>
                  <a:outerShdw blurRad="38100" dist="38100" dir="2700000" algn="tl">
                    <a:srgbClr val="000000">
                      <a:alpha val="43137"/>
                    </a:srgbClr>
                  </a:outerShdw>
                </a:effectLst>
              </a:rPr>
              <a:t>Museu de Zoologia da </a:t>
            </a:r>
            <a:r>
              <a:rPr lang="pt-BR" sz="1000" b="1" i="1" dirty="0" smtClean="0">
                <a:solidFill>
                  <a:schemeClr val="bg1"/>
                </a:solidFill>
                <a:effectLst>
                  <a:outerShdw blurRad="38100" dist="38100" dir="2700000" algn="tl">
                    <a:srgbClr val="000000">
                      <a:alpha val="43137"/>
                    </a:srgbClr>
                  </a:outerShdw>
                </a:effectLst>
              </a:rPr>
              <a:t>USP-SP</a:t>
            </a:r>
          </a:p>
        </p:txBody>
      </p:sp>
      <p:sp>
        <p:nvSpPr>
          <p:cNvPr id="23" name="CaixaDeTexto 22"/>
          <p:cNvSpPr txBox="1"/>
          <p:nvPr/>
        </p:nvSpPr>
        <p:spPr>
          <a:xfrm>
            <a:off x="3996302" y="3717032"/>
            <a:ext cx="1151762" cy="830997"/>
          </a:xfrm>
          <a:prstGeom prst="rect">
            <a:avLst/>
          </a:prstGeom>
          <a:noFill/>
        </p:spPr>
        <p:txBody>
          <a:bodyPr wrap="square" rtlCol="0">
            <a:spAutoFit/>
          </a:bodyPr>
          <a:lstStyle/>
          <a:p>
            <a:pPr algn="ctr"/>
            <a:r>
              <a:rPr lang="pt-BR" sz="1600" b="1" dirty="0" smtClean="0">
                <a:solidFill>
                  <a:srgbClr val="C00000"/>
                </a:solidFill>
                <a:effectLst>
                  <a:outerShdw blurRad="38100" dist="38100" dir="2700000" algn="tl">
                    <a:srgbClr val="000000">
                      <a:alpha val="43137"/>
                    </a:srgbClr>
                  </a:outerShdw>
                </a:effectLst>
              </a:rPr>
              <a:t>Tipos</a:t>
            </a:r>
          </a:p>
          <a:p>
            <a:pPr algn="ctr"/>
            <a:r>
              <a:rPr lang="pt-BR" sz="1600" b="1" dirty="0">
                <a:solidFill>
                  <a:srgbClr val="C00000"/>
                </a:solidFill>
                <a:effectLst>
                  <a:outerShdw blurRad="38100" dist="38100" dir="2700000" algn="tl">
                    <a:srgbClr val="000000">
                      <a:alpha val="43137"/>
                    </a:srgbClr>
                  </a:outerShdw>
                </a:effectLst>
              </a:rPr>
              <a:t>d</a:t>
            </a:r>
            <a:r>
              <a:rPr lang="pt-BR" sz="1600" b="1" dirty="0" smtClean="0">
                <a:solidFill>
                  <a:srgbClr val="C00000"/>
                </a:solidFill>
                <a:effectLst>
                  <a:outerShdw blurRad="38100" dist="38100" dir="2700000" algn="tl">
                    <a:srgbClr val="000000">
                      <a:alpha val="43137"/>
                    </a:srgbClr>
                  </a:outerShdw>
                </a:effectLst>
              </a:rPr>
              <a:t>e </a:t>
            </a:r>
          </a:p>
          <a:p>
            <a:pPr algn="ctr"/>
            <a:r>
              <a:rPr lang="pt-BR" sz="1600" b="1" dirty="0" smtClean="0">
                <a:solidFill>
                  <a:srgbClr val="C00000"/>
                </a:solidFill>
                <a:effectLst>
                  <a:outerShdw blurRad="38100" dist="38100" dir="2700000" algn="tl">
                    <a:srgbClr val="000000">
                      <a:alpha val="43137"/>
                    </a:srgbClr>
                  </a:outerShdw>
                </a:effectLst>
              </a:rPr>
              <a:t>Museu</a:t>
            </a:r>
            <a:endParaRPr lang="pt-BR" sz="1600" b="1" dirty="0">
              <a:solidFill>
                <a:srgbClr val="C00000"/>
              </a:solidFill>
              <a:effectLst>
                <a:outerShdw blurRad="38100" dist="38100" dir="2700000" algn="tl">
                  <a:srgbClr val="000000">
                    <a:alpha val="43137"/>
                  </a:srgbClr>
                </a:outerShdw>
              </a:effectLst>
            </a:endParaRPr>
          </a:p>
        </p:txBody>
      </p:sp>
      <p:sp>
        <p:nvSpPr>
          <p:cNvPr id="35" name="CaixaDeTexto 34"/>
          <p:cNvSpPr txBox="1"/>
          <p:nvPr/>
        </p:nvSpPr>
        <p:spPr>
          <a:xfrm>
            <a:off x="2051720" y="5373216"/>
            <a:ext cx="1224136" cy="892552"/>
          </a:xfrm>
          <a:prstGeom prst="rect">
            <a:avLst/>
          </a:prstGeom>
          <a:noFill/>
        </p:spPr>
        <p:txBody>
          <a:bodyPr wrap="square" rtlCol="0">
            <a:spAutoFit/>
          </a:bodyPr>
          <a:lstStyle/>
          <a:p>
            <a:pPr algn="ctr"/>
            <a:r>
              <a:rPr lang="pt-BR" sz="1600" b="1" dirty="0" err="1" smtClean="0">
                <a:solidFill>
                  <a:srgbClr val="C00000"/>
                </a:solidFill>
                <a:effectLst>
                  <a:outerShdw blurRad="38100" dist="38100" dir="2700000" algn="tl">
                    <a:srgbClr val="000000">
                      <a:alpha val="43137"/>
                    </a:srgbClr>
                  </a:outerShdw>
                </a:effectLst>
              </a:rPr>
              <a:t>Ecomuseu</a:t>
            </a:r>
            <a:endParaRPr lang="pt-BR" sz="1600" b="1" dirty="0" smtClean="0">
              <a:solidFill>
                <a:srgbClr val="C00000"/>
              </a:solidFill>
              <a:effectLst>
                <a:outerShdw blurRad="38100" dist="38100" dir="2700000" algn="tl">
                  <a:srgbClr val="000000">
                    <a:alpha val="43137"/>
                  </a:srgbClr>
                </a:outerShdw>
              </a:effectLst>
            </a:endParaRPr>
          </a:p>
          <a:p>
            <a:pPr algn="ctr"/>
            <a:r>
              <a:rPr lang="pt-BR" sz="1000" b="1" i="1" dirty="0" err="1" smtClean="0">
                <a:solidFill>
                  <a:schemeClr val="bg1"/>
                </a:solidFill>
                <a:effectLst>
                  <a:outerShdw blurRad="38100" dist="38100" dir="2700000" algn="tl">
                    <a:srgbClr val="000000">
                      <a:alpha val="43137"/>
                    </a:srgbClr>
                  </a:outerShdw>
                </a:effectLst>
              </a:rPr>
              <a:t>Ecomuseu</a:t>
            </a:r>
            <a:r>
              <a:rPr lang="pt-BR" sz="1000" b="1" i="1" dirty="0" smtClean="0">
                <a:solidFill>
                  <a:schemeClr val="bg1"/>
                </a:solidFill>
                <a:effectLst>
                  <a:outerShdw blurRad="38100" dist="38100" dir="2700000" algn="tl">
                    <a:srgbClr val="000000">
                      <a:alpha val="43137"/>
                    </a:srgbClr>
                  </a:outerShdw>
                </a:effectLst>
              </a:rPr>
              <a:t> </a:t>
            </a:r>
            <a:r>
              <a:rPr lang="pt-BR" sz="1000" b="1" i="1" dirty="0">
                <a:solidFill>
                  <a:schemeClr val="bg1"/>
                </a:solidFill>
                <a:effectLst>
                  <a:outerShdw blurRad="38100" dist="38100" dir="2700000" algn="tl">
                    <a:srgbClr val="000000">
                      <a:alpha val="43137"/>
                    </a:srgbClr>
                  </a:outerShdw>
                </a:effectLst>
              </a:rPr>
              <a:t>de Itaipu-Paraná</a:t>
            </a:r>
          </a:p>
          <a:p>
            <a:pPr algn="ctr"/>
            <a:endParaRPr lang="pt-BR" sz="1600" b="1" dirty="0" smtClean="0">
              <a:solidFill>
                <a:srgbClr val="C00000"/>
              </a:solidFill>
              <a:effectLst>
                <a:outerShdw blurRad="38100" dist="38100" dir="2700000" algn="tl">
                  <a:srgbClr val="000000">
                    <a:alpha val="43137"/>
                  </a:srgbClr>
                </a:outerShdw>
              </a:effectLst>
            </a:endParaRPr>
          </a:p>
        </p:txBody>
      </p:sp>
      <p:sp>
        <p:nvSpPr>
          <p:cNvPr id="36" name="CaixaDeTexto 35"/>
          <p:cNvSpPr txBox="1"/>
          <p:nvPr/>
        </p:nvSpPr>
        <p:spPr>
          <a:xfrm>
            <a:off x="5728137" y="1988840"/>
            <a:ext cx="1580167" cy="892552"/>
          </a:xfrm>
          <a:prstGeom prst="rect">
            <a:avLst/>
          </a:prstGeom>
          <a:noFill/>
        </p:spPr>
        <p:txBody>
          <a:bodyPr wrap="square" rtlCol="0">
            <a:spAutoFit/>
          </a:bodyPr>
          <a:lstStyle/>
          <a:p>
            <a:pPr algn="ctr"/>
            <a:r>
              <a:rPr lang="pt-BR" sz="1600" b="1" dirty="0" smtClean="0">
                <a:solidFill>
                  <a:srgbClr val="C00000"/>
                </a:solidFill>
                <a:effectLst>
                  <a:outerShdw blurRad="38100" dist="38100" dir="2700000" algn="tl">
                    <a:srgbClr val="000000">
                      <a:alpha val="43137"/>
                    </a:srgbClr>
                  </a:outerShdw>
                </a:effectLst>
              </a:rPr>
              <a:t>Museus Temáticos</a:t>
            </a:r>
          </a:p>
          <a:p>
            <a:pPr algn="ctr"/>
            <a:r>
              <a:rPr lang="pt-BR" sz="1000" b="1" i="1" dirty="0">
                <a:solidFill>
                  <a:schemeClr val="bg1"/>
                </a:solidFill>
                <a:effectLst>
                  <a:outerShdw blurRad="38100" dist="38100" dir="2700000" algn="tl">
                    <a:srgbClr val="000000">
                      <a:alpha val="43137"/>
                    </a:srgbClr>
                  </a:outerShdw>
                </a:effectLst>
              </a:rPr>
              <a:t>Museu da Língua Portuguesa </a:t>
            </a:r>
            <a:r>
              <a:rPr lang="pt-BR" sz="1000" b="1" i="1" dirty="0" smtClean="0">
                <a:solidFill>
                  <a:schemeClr val="bg1"/>
                </a:solidFill>
                <a:effectLst>
                  <a:outerShdw blurRad="38100" dist="38100" dir="2700000" algn="tl">
                    <a:srgbClr val="000000">
                      <a:alpha val="43137"/>
                    </a:srgbClr>
                  </a:outerShdw>
                </a:effectLst>
              </a:rPr>
              <a:t>- SP</a:t>
            </a:r>
            <a:endParaRPr lang="pt-BR" sz="1000" b="1" i="1" dirty="0">
              <a:solidFill>
                <a:schemeClr val="bg1"/>
              </a:solidFill>
              <a:effectLst>
                <a:outerShdw blurRad="38100" dist="38100" dir="2700000" algn="tl">
                  <a:srgbClr val="000000">
                    <a:alpha val="43137"/>
                  </a:srgbClr>
                </a:outerShdw>
              </a:effectLst>
            </a:endParaRPr>
          </a:p>
        </p:txBody>
      </p:sp>
      <p:sp>
        <p:nvSpPr>
          <p:cNvPr id="47" name="CaixaDeTexto 46"/>
          <p:cNvSpPr txBox="1"/>
          <p:nvPr/>
        </p:nvSpPr>
        <p:spPr>
          <a:xfrm>
            <a:off x="2051720" y="3212976"/>
            <a:ext cx="1224136" cy="738664"/>
          </a:xfrm>
          <a:prstGeom prst="rect">
            <a:avLst/>
          </a:prstGeom>
          <a:noFill/>
        </p:spPr>
        <p:txBody>
          <a:bodyPr wrap="square" rtlCol="0">
            <a:spAutoFit/>
          </a:bodyPr>
          <a:lstStyle/>
          <a:p>
            <a:pPr algn="ctr"/>
            <a:r>
              <a:rPr lang="pt-BR" sz="1600" b="1" dirty="0" smtClean="0">
                <a:solidFill>
                  <a:srgbClr val="C00000"/>
                </a:solidFill>
                <a:effectLst>
                  <a:outerShdw blurRad="38100" dist="38100" dir="2700000" algn="tl">
                    <a:srgbClr val="000000">
                      <a:alpha val="43137"/>
                    </a:srgbClr>
                  </a:outerShdw>
                </a:effectLst>
              </a:rPr>
              <a:t>Museu de Arte</a:t>
            </a:r>
          </a:p>
          <a:p>
            <a:pPr algn="ctr"/>
            <a:r>
              <a:rPr lang="pt-BR" sz="1000" b="1" i="1" dirty="0" err="1" smtClean="0">
                <a:solidFill>
                  <a:schemeClr val="bg1"/>
                </a:solidFill>
                <a:effectLst>
                  <a:outerShdw blurRad="38100" dist="38100" dir="2700000" algn="tl">
                    <a:srgbClr val="000000">
                      <a:alpha val="43137"/>
                    </a:srgbClr>
                  </a:outerShdw>
                </a:effectLst>
              </a:rPr>
              <a:t>Pinacoteca-SP</a:t>
            </a:r>
            <a:endParaRPr lang="pt-BR" sz="1000" b="1" i="1" dirty="0">
              <a:solidFill>
                <a:schemeClr val="bg1"/>
              </a:solidFill>
              <a:effectLst>
                <a:outerShdw blurRad="38100" dist="38100" dir="2700000" algn="tl">
                  <a:srgbClr val="000000">
                    <a:alpha val="43137"/>
                  </a:srgbClr>
                </a:outerShdw>
              </a:effectLst>
            </a:endParaRPr>
          </a:p>
        </p:txBody>
      </p:sp>
      <p:sp>
        <p:nvSpPr>
          <p:cNvPr id="48" name="CaixaDeTexto 47"/>
          <p:cNvSpPr txBox="1"/>
          <p:nvPr/>
        </p:nvSpPr>
        <p:spPr>
          <a:xfrm>
            <a:off x="2051720" y="2032392"/>
            <a:ext cx="1224136" cy="892552"/>
          </a:xfrm>
          <a:prstGeom prst="rect">
            <a:avLst/>
          </a:prstGeom>
          <a:noFill/>
        </p:spPr>
        <p:txBody>
          <a:bodyPr wrap="square" rtlCol="0">
            <a:spAutoFit/>
          </a:bodyPr>
          <a:lstStyle/>
          <a:p>
            <a:pPr algn="ctr"/>
            <a:r>
              <a:rPr lang="pt-BR" sz="1600" b="1" dirty="0" smtClean="0">
                <a:solidFill>
                  <a:srgbClr val="C00000"/>
                </a:solidFill>
                <a:effectLst>
                  <a:outerShdw blurRad="38100" dist="38100" dir="2700000" algn="tl">
                    <a:srgbClr val="000000">
                      <a:alpha val="43137"/>
                    </a:srgbClr>
                  </a:outerShdw>
                </a:effectLst>
              </a:rPr>
              <a:t>Museu Histórico</a:t>
            </a:r>
          </a:p>
          <a:p>
            <a:pPr algn="ctr"/>
            <a:r>
              <a:rPr lang="pt-BR" sz="1000" b="1" i="1" dirty="0" smtClean="0">
                <a:solidFill>
                  <a:schemeClr val="bg1"/>
                </a:solidFill>
                <a:effectLst>
                  <a:outerShdw blurRad="38100" dist="38100" dir="2700000" algn="tl">
                    <a:srgbClr val="000000">
                      <a:alpha val="43137"/>
                    </a:srgbClr>
                  </a:outerShdw>
                </a:effectLst>
              </a:rPr>
              <a:t>Museu Histórico Nacional-RJ</a:t>
            </a:r>
          </a:p>
        </p:txBody>
      </p:sp>
      <p:sp>
        <p:nvSpPr>
          <p:cNvPr id="49" name="CaixaDeTexto 48"/>
          <p:cNvSpPr txBox="1"/>
          <p:nvPr/>
        </p:nvSpPr>
        <p:spPr>
          <a:xfrm>
            <a:off x="5580113" y="5308668"/>
            <a:ext cx="1728192" cy="1138773"/>
          </a:xfrm>
          <a:prstGeom prst="rect">
            <a:avLst/>
          </a:prstGeom>
          <a:noFill/>
        </p:spPr>
        <p:txBody>
          <a:bodyPr wrap="square" rtlCol="0">
            <a:spAutoFit/>
          </a:bodyPr>
          <a:lstStyle/>
          <a:p>
            <a:pPr algn="ctr"/>
            <a:r>
              <a:rPr lang="pt-BR" sz="1600" b="1" dirty="0" smtClean="0">
                <a:solidFill>
                  <a:srgbClr val="C00000"/>
                </a:solidFill>
                <a:effectLst>
                  <a:outerShdw blurRad="38100" dist="38100" dir="2700000" algn="tl">
                    <a:srgbClr val="000000">
                      <a:alpha val="43137"/>
                    </a:srgbClr>
                  </a:outerShdw>
                </a:effectLst>
              </a:rPr>
              <a:t>Museu da Imagem e do Som</a:t>
            </a:r>
            <a:endParaRPr lang="pt-BR" sz="1600" b="1" dirty="0">
              <a:solidFill>
                <a:srgbClr val="C00000"/>
              </a:solidFill>
              <a:effectLst>
                <a:outerShdw blurRad="38100" dist="38100" dir="2700000" algn="tl">
                  <a:srgbClr val="000000">
                    <a:alpha val="43137"/>
                  </a:srgbClr>
                </a:outerShdw>
              </a:effectLst>
            </a:endParaRPr>
          </a:p>
          <a:p>
            <a:pPr algn="ctr"/>
            <a:r>
              <a:rPr lang="pt-BR" sz="1000" b="1" i="1" dirty="0">
                <a:solidFill>
                  <a:schemeClr val="bg1"/>
                </a:solidFill>
              </a:rPr>
              <a:t>Museu da Imagem e do Som do Rio de </a:t>
            </a:r>
            <a:r>
              <a:rPr lang="pt-BR" sz="1000" b="1" i="1" dirty="0" smtClean="0">
                <a:solidFill>
                  <a:schemeClr val="bg1"/>
                </a:solidFill>
              </a:rPr>
              <a:t>Janeiro-RJ</a:t>
            </a:r>
            <a:endParaRPr lang="pt-BR" sz="1000" b="1" i="1" dirty="0">
              <a:solidFill>
                <a:schemeClr val="bg1"/>
              </a:solidFill>
            </a:endParaRPr>
          </a:p>
        </p:txBody>
      </p:sp>
      <p:sp>
        <p:nvSpPr>
          <p:cNvPr id="50" name="CaixaDeTexto 49"/>
          <p:cNvSpPr txBox="1"/>
          <p:nvPr/>
        </p:nvSpPr>
        <p:spPr>
          <a:xfrm>
            <a:off x="5906153" y="4192632"/>
            <a:ext cx="1224136" cy="892552"/>
          </a:xfrm>
          <a:prstGeom prst="rect">
            <a:avLst/>
          </a:prstGeom>
          <a:noFill/>
        </p:spPr>
        <p:txBody>
          <a:bodyPr wrap="square" rtlCol="0">
            <a:spAutoFit/>
          </a:bodyPr>
          <a:lstStyle/>
          <a:p>
            <a:pPr algn="ctr"/>
            <a:r>
              <a:rPr lang="pt-BR" sz="1600" b="1" dirty="0" smtClean="0">
                <a:solidFill>
                  <a:srgbClr val="C00000"/>
                </a:solidFill>
                <a:effectLst>
                  <a:outerShdw blurRad="38100" dist="38100" dir="2700000" algn="tl">
                    <a:srgbClr val="000000">
                      <a:alpha val="43137"/>
                    </a:srgbClr>
                  </a:outerShdw>
                </a:effectLst>
              </a:rPr>
              <a:t>Museu Biográfico</a:t>
            </a:r>
          </a:p>
          <a:p>
            <a:pPr algn="ctr"/>
            <a:r>
              <a:rPr lang="pt-BR" sz="1000" b="1" i="1" dirty="0">
                <a:solidFill>
                  <a:schemeClr val="bg1"/>
                </a:solidFill>
                <a:effectLst>
                  <a:outerShdw blurRad="38100" dist="38100" dir="2700000" algn="tl">
                    <a:srgbClr val="000000">
                      <a:alpha val="43137"/>
                    </a:srgbClr>
                  </a:outerShdw>
                </a:effectLst>
              </a:rPr>
              <a:t>Museu Lasar </a:t>
            </a:r>
            <a:r>
              <a:rPr lang="pt-BR" sz="1000" b="1" i="1" dirty="0" smtClean="0">
                <a:solidFill>
                  <a:schemeClr val="bg1"/>
                </a:solidFill>
                <a:effectLst>
                  <a:outerShdw blurRad="38100" dist="38100" dir="2700000" algn="tl">
                    <a:srgbClr val="000000">
                      <a:alpha val="43137"/>
                    </a:srgbClr>
                  </a:outerShdw>
                </a:effectLst>
              </a:rPr>
              <a:t>Segall-SP</a:t>
            </a:r>
          </a:p>
        </p:txBody>
      </p:sp>
      <p:sp>
        <p:nvSpPr>
          <p:cNvPr id="51" name="CaixaDeTexto 50"/>
          <p:cNvSpPr txBox="1"/>
          <p:nvPr/>
        </p:nvSpPr>
        <p:spPr>
          <a:xfrm>
            <a:off x="5728137" y="3068960"/>
            <a:ext cx="1580167" cy="892552"/>
          </a:xfrm>
          <a:prstGeom prst="rect">
            <a:avLst/>
          </a:prstGeom>
          <a:noFill/>
        </p:spPr>
        <p:txBody>
          <a:bodyPr wrap="square" rtlCol="0">
            <a:spAutoFit/>
          </a:bodyPr>
          <a:lstStyle/>
          <a:p>
            <a:pPr algn="ctr"/>
            <a:r>
              <a:rPr lang="pt-BR" sz="1600" b="1" dirty="0" smtClean="0">
                <a:solidFill>
                  <a:srgbClr val="C00000"/>
                </a:solidFill>
                <a:effectLst>
                  <a:outerShdw blurRad="38100" dist="38100" dir="2700000" algn="tl">
                    <a:srgbClr val="000000">
                      <a:alpha val="43137"/>
                    </a:srgbClr>
                  </a:outerShdw>
                </a:effectLst>
              </a:rPr>
              <a:t>Museu de Arte Sacra</a:t>
            </a:r>
          </a:p>
          <a:p>
            <a:pPr algn="ctr"/>
            <a:r>
              <a:rPr lang="pt-BR" sz="1000" b="1" i="1" dirty="0">
                <a:solidFill>
                  <a:schemeClr val="bg1"/>
                </a:solidFill>
                <a:effectLst>
                  <a:outerShdw blurRad="38100" dist="38100" dir="2700000" algn="tl">
                    <a:srgbClr val="000000">
                      <a:alpha val="43137"/>
                    </a:srgbClr>
                  </a:outerShdw>
                </a:effectLst>
              </a:rPr>
              <a:t>Museu de Arte Sagra de São </a:t>
            </a:r>
            <a:r>
              <a:rPr lang="pt-BR" sz="1000" b="1" i="1" dirty="0" smtClean="0">
                <a:solidFill>
                  <a:schemeClr val="bg1"/>
                </a:solidFill>
                <a:effectLst>
                  <a:outerShdw blurRad="38100" dist="38100" dir="2700000" algn="tl">
                    <a:srgbClr val="000000">
                      <a:alpha val="43137"/>
                    </a:srgbClr>
                  </a:outerShdw>
                </a:effectLst>
              </a:rPr>
              <a:t>Paulo-SP</a:t>
            </a:r>
            <a:endParaRPr lang="pt-BR" sz="1000" b="1" i="1" dirty="0">
              <a:solidFill>
                <a:schemeClr val="bg1"/>
              </a:solidFill>
              <a:effectLst>
                <a:outerShdw blurRad="38100" dist="38100" dir="2700000" algn="tl">
                  <a:srgbClr val="000000">
                    <a:alpha val="43137"/>
                  </a:srgbClr>
                </a:outerShdw>
              </a:effectLst>
            </a:endParaRPr>
          </a:p>
        </p:txBody>
      </p:sp>
      <p:pic>
        <p:nvPicPr>
          <p:cNvPr id="2054" name="Imagem 2" descr="Descrição: Museu Historico Nacional do Rio de Janeiro_RJ2551 - Embratu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616" y="2028049"/>
            <a:ext cx="1420056" cy="959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2055" name="Picture 7" descr="Pinacoteca do Estado de São Paulo"/>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251520" y="3133508"/>
            <a:ext cx="1387128" cy="86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2056" name="Imagem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8954" y="4050221"/>
            <a:ext cx="832259" cy="1172729"/>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2057" name="Picture 9" descr="Ecomuseu de Itaipu-sttceventoseturism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8999" y="5308668"/>
            <a:ext cx="1301290" cy="975760"/>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2058" name="Picture 10" descr="Museu da Língua Portuguesa">
            <a:hlinkClick r:id="rId8" tooltip="&quot;Museu da Língua Portuguesa&quot;"/>
          </p:cNvPr>
          <p:cNvPicPr>
            <a:picLocks noChangeAspect="1" noChangeArrowheads="1"/>
          </p:cNvPicPr>
          <p:nvPr/>
        </p:nvPicPr>
        <p:blipFill>
          <a:blip r:embed="rId9" r:link="rId10" cstate="print">
            <a:extLst>
              <a:ext uri="{28A0092B-C50C-407E-A947-70E740481C1C}">
                <a14:useLocalDpi xmlns:a14="http://schemas.microsoft.com/office/drawing/2010/main" val="0"/>
              </a:ext>
            </a:extLst>
          </a:blip>
          <a:srcRect/>
          <a:stretch>
            <a:fillRect/>
          </a:stretch>
        </p:blipFill>
        <p:spPr bwMode="auto">
          <a:xfrm>
            <a:off x="7524328" y="1935596"/>
            <a:ext cx="1344935" cy="1011391"/>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2059" name="Picture 11" descr="Museu de Arte Sacra de São Paulo">
            <a:hlinkClick r:id="rId11" tooltip="&quot;Museu de Arte Sacra de São Paulo&quot;"/>
          </p:cNvPr>
          <p:cNvPicPr>
            <a:picLocks noChangeAspect="1" noChangeArrowheads="1"/>
          </p:cNvPicPr>
          <p:nvPr/>
        </p:nvPicPr>
        <p:blipFill>
          <a:blip r:embed="rId12" r:link="rId13" cstate="print">
            <a:extLst>
              <a:ext uri="{28A0092B-C50C-407E-A947-70E740481C1C}">
                <a14:useLocalDpi xmlns:a14="http://schemas.microsoft.com/office/drawing/2010/main" val="0"/>
              </a:ext>
            </a:extLst>
          </a:blip>
          <a:srcRect/>
          <a:stretch>
            <a:fillRect/>
          </a:stretch>
        </p:blipFill>
        <p:spPr bwMode="auto">
          <a:xfrm>
            <a:off x="7810497" y="3010644"/>
            <a:ext cx="721943" cy="961642"/>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2060" name="Picture 12" descr="Museu Lasar Segall">
            <a:hlinkClick r:id="rId14" tooltip="&quot;Museu Lasar Segall&quot;"/>
          </p:cNvPr>
          <p:cNvPicPr>
            <a:picLocks noChangeAspect="1" noChangeArrowheads="1"/>
          </p:cNvPicPr>
          <p:nvPr/>
        </p:nvPicPr>
        <p:blipFill>
          <a:blip r:embed="rId15" r:link="rId16" cstate="print">
            <a:extLst>
              <a:ext uri="{28A0092B-C50C-407E-A947-70E740481C1C}">
                <a14:useLocalDpi xmlns:a14="http://schemas.microsoft.com/office/drawing/2010/main" val="0"/>
              </a:ext>
            </a:extLst>
          </a:blip>
          <a:srcRect/>
          <a:stretch>
            <a:fillRect/>
          </a:stretch>
        </p:blipFill>
        <p:spPr bwMode="auto">
          <a:xfrm>
            <a:off x="7494593" y="4079617"/>
            <a:ext cx="1404404" cy="1055634"/>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2061" name="Picture 13" descr="httpwww"/>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576612" y="5345454"/>
            <a:ext cx="1240365" cy="930482"/>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303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223664" y="188640"/>
            <a:ext cx="8784976"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8" name="Subtítulo 7"/>
          <p:cNvSpPr>
            <a:spLocks noGrp="1"/>
          </p:cNvSpPr>
          <p:nvPr>
            <p:ph type="subTitle" idx="1"/>
          </p:nvPr>
        </p:nvSpPr>
        <p:spPr>
          <a:xfrm>
            <a:off x="281360" y="806872"/>
            <a:ext cx="8305800" cy="1143000"/>
          </a:xfrm>
        </p:spPr>
        <p:txBody>
          <a:bodyPr/>
          <a:lstStyle/>
          <a:p>
            <a:r>
              <a:rPr lang="pt-BR" sz="3000" b="1" dirty="0" smtClean="0">
                <a:effectLst>
                  <a:outerShdw blurRad="38100" dist="38100" dir="2700000" algn="tl">
                    <a:srgbClr val="000000">
                      <a:alpha val="43137"/>
                    </a:srgbClr>
                  </a:outerShdw>
                </a:effectLst>
              </a:rPr>
              <a:t>INTRODUÇÃO</a:t>
            </a:r>
            <a:endParaRPr lang="pt-BR" sz="3000" b="1" dirty="0">
              <a:effectLst>
                <a:outerShdw blurRad="38100" dist="38100" dir="2700000" algn="tl">
                  <a:srgbClr val="000000">
                    <a:alpha val="43137"/>
                  </a:srgbClr>
                </a:outerShdw>
              </a:effectLst>
            </a:endParaRPr>
          </a:p>
        </p:txBody>
      </p:sp>
      <p:sp>
        <p:nvSpPr>
          <p:cNvPr id="9" name="Subtítulo 7"/>
          <p:cNvSpPr txBox="1">
            <a:spLocks/>
          </p:cNvSpPr>
          <p:nvPr/>
        </p:nvSpPr>
        <p:spPr>
          <a:xfrm>
            <a:off x="755576" y="1524843"/>
            <a:ext cx="4968552" cy="4640461"/>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marL="342900" indent="-342900" algn="l">
              <a:buFont typeface="Arial" pitchFamily="34" charset="0"/>
              <a:buChar char="•"/>
            </a:pPr>
            <a:r>
              <a:rPr lang="pt-BR" sz="2500" dirty="0" smtClean="0"/>
              <a:t>Justificativa;</a:t>
            </a:r>
          </a:p>
          <a:p>
            <a:pPr marL="800100" lvl="1" indent="-342900" algn="l">
              <a:buFont typeface="Arial" pitchFamily="34" charset="0"/>
              <a:buChar char="•"/>
            </a:pPr>
            <a:r>
              <a:rPr lang="pt-BR" sz="2000" dirty="0" smtClean="0">
                <a:solidFill>
                  <a:schemeClr val="tx1"/>
                </a:solidFill>
              </a:rPr>
              <a:t>Resgatar não só um prédio, mas uma memória de um bairro, de uma sociedade.</a:t>
            </a:r>
          </a:p>
          <a:p>
            <a:pPr marL="800100" lvl="1" indent="-342900" algn="l">
              <a:buFont typeface="Arial" pitchFamily="34" charset="0"/>
              <a:buChar char="•"/>
            </a:pPr>
            <a:r>
              <a:rPr lang="pt-BR" sz="2000" dirty="0" smtClean="0">
                <a:solidFill>
                  <a:schemeClr val="tx1"/>
                </a:solidFill>
              </a:rPr>
              <a:t>O Cinema possui características consideráveis para torná-lo como patrimônio da cidade de Macapá. É uma construção antiga decorrente da expansão da cidade.</a:t>
            </a:r>
          </a:p>
          <a:p>
            <a:pPr marL="800100" lvl="1" indent="-342900" algn="l">
              <a:buFont typeface="Arial" pitchFamily="34" charset="0"/>
              <a:buChar char="•"/>
            </a:pPr>
            <a:r>
              <a:rPr lang="pt-BR" sz="2000" dirty="0">
                <a:solidFill>
                  <a:schemeClr val="tx1"/>
                </a:solidFill>
              </a:rPr>
              <a:t>P</a:t>
            </a:r>
            <a:r>
              <a:rPr lang="pt-BR" sz="2000" dirty="0" smtClean="0">
                <a:solidFill>
                  <a:schemeClr val="tx1"/>
                </a:solidFill>
              </a:rPr>
              <a:t>ossui em sua fachada características de épocas e estilos pelo qual a cidade de Macapá presenciou.  E o não reconhecimento do valor histórico da arquitetura local</a:t>
            </a:r>
            <a:r>
              <a:rPr lang="pt-BR" sz="2000" dirty="0" smtClean="0">
                <a:solidFill>
                  <a:schemeClr val="tx1"/>
                </a:solidFill>
              </a:rPr>
              <a:t>.</a:t>
            </a:r>
          </a:p>
        </p:txBody>
      </p:sp>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6992" y="1950332"/>
            <a:ext cx="2729927" cy="13215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DSC030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8975" y="4293096"/>
            <a:ext cx="2717944" cy="18747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CaixaDeTexto 4"/>
          <p:cNvSpPr txBox="1"/>
          <p:nvPr/>
        </p:nvSpPr>
        <p:spPr>
          <a:xfrm>
            <a:off x="6228184" y="3553271"/>
            <a:ext cx="3312368" cy="307777"/>
          </a:xfrm>
          <a:prstGeom prst="rect">
            <a:avLst/>
          </a:prstGeom>
          <a:noFill/>
        </p:spPr>
        <p:txBody>
          <a:bodyPr wrap="square" rtlCol="0">
            <a:spAutoFit/>
          </a:bodyPr>
          <a:lstStyle/>
          <a:p>
            <a:r>
              <a:rPr lang="pt-BR" sz="1400" dirty="0" smtClean="0"/>
              <a:t>Cinema Teatro Paroquial-1968</a:t>
            </a:r>
            <a:endParaRPr lang="pt-BR" sz="1400" dirty="0"/>
          </a:p>
        </p:txBody>
      </p:sp>
      <p:sp>
        <p:nvSpPr>
          <p:cNvPr id="10" name="CaixaDeTexto 9"/>
          <p:cNvSpPr txBox="1"/>
          <p:nvPr/>
        </p:nvSpPr>
        <p:spPr>
          <a:xfrm>
            <a:off x="6228184" y="6280283"/>
            <a:ext cx="3312368" cy="307777"/>
          </a:xfrm>
          <a:prstGeom prst="rect">
            <a:avLst/>
          </a:prstGeom>
          <a:noFill/>
        </p:spPr>
        <p:txBody>
          <a:bodyPr wrap="square" rtlCol="0">
            <a:spAutoFit/>
          </a:bodyPr>
          <a:lstStyle/>
          <a:p>
            <a:r>
              <a:rPr lang="pt-BR" sz="1400" dirty="0" smtClean="0"/>
              <a:t>Cinema Teatro Paroquial-2010</a:t>
            </a:r>
            <a:endParaRPr lang="pt-BR" sz="1400" dirty="0"/>
          </a:p>
        </p:txBody>
      </p:sp>
    </p:spTree>
    <p:extLst>
      <p:ext uri="{BB962C8B-B14F-4D97-AF65-F5344CB8AC3E}">
        <p14:creationId xmlns:p14="http://schemas.microsoft.com/office/powerpoint/2010/main" val="6266493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Conector reto 68"/>
          <p:cNvCxnSpPr>
            <a:endCxn id="52" idx="1"/>
          </p:cNvCxnSpPr>
          <p:nvPr/>
        </p:nvCxnSpPr>
        <p:spPr>
          <a:xfrm>
            <a:off x="4391980" y="3861048"/>
            <a:ext cx="1260140" cy="186311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79" name="Retângulo 78"/>
          <p:cNvSpPr/>
          <p:nvPr/>
        </p:nvSpPr>
        <p:spPr>
          <a:xfrm>
            <a:off x="4004084" y="3714658"/>
            <a:ext cx="1143980"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2" name="Retângulo 51"/>
          <p:cNvSpPr/>
          <p:nvPr/>
        </p:nvSpPr>
        <p:spPr>
          <a:xfrm>
            <a:off x="5652120" y="5308668"/>
            <a:ext cx="1656184"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de cantos arredondados 2"/>
          <p:cNvSpPr/>
          <p:nvPr/>
        </p:nvSpPr>
        <p:spPr>
          <a:xfrm>
            <a:off x="1115616" y="565820"/>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Subtítulo 2"/>
          <p:cNvSpPr txBox="1">
            <a:spLocks/>
          </p:cNvSpPr>
          <p:nvPr/>
        </p:nvSpPr>
        <p:spPr>
          <a:xfrm>
            <a:off x="223664" y="188640"/>
            <a:ext cx="8784976" cy="4451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29" name="CaixaDeTexto 28"/>
          <p:cNvSpPr txBox="1"/>
          <p:nvPr/>
        </p:nvSpPr>
        <p:spPr>
          <a:xfrm>
            <a:off x="1259632" y="633804"/>
            <a:ext cx="1555824" cy="584775"/>
          </a:xfrm>
          <a:prstGeom prst="rect">
            <a:avLst/>
          </a:prstGeom>
          <a:noFill/>
        </p:spPr>
        <p:txBody>
          <a:bodyPr wrap="square" rtlCol="0">
            <a:spAutoFit/>
          </a:bodyPr>
          <a:lstStyle/>
          <a:p>
            <a:pPr algn="ctr"/>
            <a:r>
              <a:rPr lang="pt-BR" sz="1600" b="1" dirty="0" smtClean="0">
                <a:solidFill>
                  <a:srgbClr val="C00000"/>
                </a:solidFill>
              </a:rPr>
              <a:t>Embasamento Teórico</a:t>
            </a:r>
            <a:endParaRPr lang="pt-BR" sz="1600" b="1" dirty="0">
              <a:solidFill>
                <a:srgbClr val="C00000"/>
              </a:solidFill>
            </a:endParaRPr>
          </a:p>
        </p:txBody>
      </p:sp>
      <p:sp>
        <p:nvSpPr>
          <p:cNvPr id="33" name="CaixaDeTexto 32"/>
          <p:cNvSpPr txBox="1"/>
          <p:nvPr/>
        </p:nvSpPr>
        <p:spPr>
          <a:xfrm>
            <a:off x="3579558" y="736009"/>
            <a:ext cx="1856172" cy="338554"/>
          </a:xfrm>
          <a:prstGeom prst="rect">
            <a:avLst/>
          </a:prstGeom>
          <a:noFill/>
        </p:spPr>
        <p:txBody>
          <a:bodyPr wrap="square" rtlCol="0">
            <a:spAutoFit/>
          </a:bodyPr>
          <a:lstStyle/>
          <a:p>
            <a:pPr algn="ctr"/>
            <a:r>
              <a:rPr lang="pt-BR" sz="1600" b="1" dirty="0" smtClean="0">
                <a:solidFill>
                  <a:srgbClr val="C00000"/>
                </a:solidFill>
              </a:rPr>
              <a:t>Contextualização</a:t>
            </a:r>
            <a:endParaRPr lang="pt-BR" sz="1600" b="1" dirty="0">
              <a:solidFill>
                <a:srgbClr val="C00000"/>
              </a:solidFill>
            </a:endParaRPr>
          </a:p>
        </p:txBody>
      </p:sp>
      <p:sp>
        <p:nvSpPr>
          <p:cNvPr id="38" name="CaixaDeTexto 37"/>
          <p:cNvSpPr txBox="1"/>
          <p:nvPr/>
        </p:nvSpPr>
        <p:spPr>
          <a:xfrm>
            <a:off x="6172212" y="736009"/>
            <a:ext cx="1712156" cy="338554"/>
          </a:xfrm>
          <a:prstGeom prst="rect">
            <a:avLst/>
          </a:prstGeom>
          <a:noFill/>
        </p:spPr>
        <p:txBody>
          <a:bodyPr wrap="square" rtlCol="0">
            <a:spAutoFit/>
          </a:bodyPr>
          <a:lstStyle/>
          <a:p>
            <a:pPr algn="ctr"/>
            <a:r>
              <a:rPr lang="pt-BR" sz="1600" b="1" dirty="0" smtClean="0">
                <a:solidFill>
                  <a:srgbClr val="C00000"/>
                </a:solidFill>
              </a:rPr>
              <a:t>Projeto</a:t>
            </a:r>
            <a:endParaRPr lang="pt-BR" sz="1600" b="1" dirty="0">
              <a:solidFill>
                <a:srgbClr val="C00000"/>
              </a:solidFill>
            </a:endParaRPr>
          </a:p>
        </p:txBody>
      </p:sp>
      <p:sp>
        <p:nvSpPr>
          <p:cNvPr id="21" name="Subtítulo 7"/>
          <p:cNvSpPr txBox="1">
            <a:spLocks/>
          </p:cNvSpPr>
          <p:nvPr/>
        </p:nvSpPr>
        <p:spPr>
          <a:xfrm>
            <a:off x="251520" y="1484784"/>
            <a:ext cx="8305800" cy="825882"/>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pt-BR" sz="3000" b="1" dirty="0" smtClean="0">
                <a:effectLst>
                  <a:outerShdw blurRad="38100" dist="38100" dir="2700000" algn="tl">
                    <a:srgbClr val="000000">
                      <a:alpha val="43137"/>
                    </a:srgbClr>
                  </a:outerShdw>
                </a:effectLst>
              </a:rPr>
              <a:t>A preservação através de Museus</a:t>
            </a:r>
          </a:p>
        </p:txBody>
      </p:sp>
      <p:sp>
        <p:nvSpPr>
          <p:cNvPr id="23" name="CaixaDeTexto 22"/>
          <p:cNvSpPr txBox="1"/>
          <p:nvPr/>
        </p:nvSpPr>
        <p:spPr>
          <a:xfrm>
            <a:off x="3996302" y="3717032"/>
            <a:ext cx="1151762" cy="830997"/>
          </a:xfrm>
          <a:prstGeom prst="rect">
            <a:avLst/>
          </a:prstGeom>
          <a:noFill/>
        </p:spPr>
        <p:txBody>
          <a:bodyPr wrap="square" rtlCol="0">
            <a:spAutoFit/>
          </a:bodyPr>
          <a:lstStyle/>
          <a:p>
            <a:pPr algn="ctr"/>
            <a:r>
              <a:rPr lang="pt-BR" sz="1600" b="1" dirty="0" smtClean="0">
                <a:solidFill>
                  <a:srgbClr val="C00000"/>
                </a:solidFill>
                <a:effectLst>
                  <a:outerShdw blurRad="38100" dist="38100" dir="2700000" algn="tl">
                    <a:srgbClr val="000000">
                      <a:alpha val="43137"/>
                    </a:srgbClr>
                  </a:outerShdw>
                </a:effectLst>
              </a:rPr>
              <a:t>Tipos</a:t>
            </a:r>
          </a:p>
          <a:p>
            <a:pPr algn="ctr"/>
            <a:r>
              <a:rPr lang="pt-BR" sz="1600" b="1" dirty="0">
                <a:solidFill>
                  <a:srgbClr val="C00000"/>
                </a:solidFill>
                <a:effectLst>
                  <a:outerShdw blurRad="38100" dist="38100" dir="2700000" algn="tl">
                    <a:srgbClr val="000000">
                      <a:alpha val="43137"/>
                    </a:srgbClr>
                  </a:outerShdw>
                </a:effectLst>
              </a:rPr>
              <a:t>d</a:t>
            </a:r>
            <a:r>
              <a:rPr lang="pt-BR" sz="1600" b="1" dirty="0" smtClean="0">
                <a:solidFill>
                  <a:srgbClr val="C00000"/>
                </a:solidFill>
                <a:effectLst>
                  <a:outerShdw blurRad="38100" dist="38100" dir="2700000" algn="tl">
                    <a:srgbClr val="000000">
                      <a:alpha val="43137"/>
                    </a:srgbClr>
                  </a:outerShdw>
                </a:effectLst>
              </a:rPr>
              <a:t>e </a:t>
            </a:r>
          </a:p>
          <a:p>
            <a:pPr algn="ctr"/>
            <a:r>
              <a:rPr lang="pt-BR" sz="1600" b="1" dirty="0" smtClean="0">
                <a:solidFill>
                  <a:srgbClr val="C00000"/>
                </a:solidFill>
                <a:effectLst>
                  <a:outerShdw blurRad="38100" dist="38100" dir="2700000" algn="tl">
                    <a:srgbClr val="000000">
                      <a:alpha val="43137"/>
                    </a:srgbClr>
                  </a:outerShdw>
                </a:effectLst>
              </a:rPr>
              <a:t>Museu</a:t>
            </a:r>
            <a:endParaRPr lang="pt-BR" sz="1600" b="1" dirty="0">
              <a:solidFill>
                <a:srgbClr val="C00000"/>
              </a:solidFill>
              <a:effectLst>
                <a:outerShdw blurRad="38100" dist="38100" dir="2700000" algn="tl">
                  <a:srgbClr val="000000">
                    <a:alpha val="43137"/>
                  </a:srgbClr>
                </a:outerShdw>
              </a:effectLst>
            </a:endParaRPr>
          </a:p>
        </p:txBody>
      </p:sp>
      <p:sp>
        <p:nvSpPr>
          <p:cNvPr id="49" name="CaixaDeTexto 48"/>
          <p:cNvSpPr txBox="1"/>
          <p:nvPr/>
        </p:nvSpPr>
        <p:spPr>
          <a:xfrm>
            <a:off x="5580113" y="5308668"/>
            <a:ext cx="1728192" cy="1138773"/>
          </a:xfrm>
          <a:prstGeom prst="rect">
            <a:avLst/>
          </a:prstGeom>
          <a:noFill/>
        </p:spPr>
        <p:txBody>
          <a:bodyPr wrap="square" rtlCol="0">
            <a:spAutoFit/>
          </a:bodyPr>
          <a:lstStyle/>
          <a:p>
            <a:pPr algn="ctr"/>
            <a:r>
              <a:rPr lang="pt-BR" sz="1600" b="1" dirty="0" smtClean="0">
                <a:solidFill>
                  <a:srgbClr val="C00000"/>
                </a:solidFill>
                <a:effectLst>
                  <a:outerShdw blurRad="38100" dist="38100" dir="2700000" algn="tl">
                    <a:srgbClr val="000000">
                      <a:alpha val="43137"/>
                    </a:srgbClr>
                  </a:outerShdw>
                </a:effectLst>
              </a:rPr>
              <a:t>Museu da Imagem e do Som</a:t>
            </a:r>
            <a:endParaRPr lang="pt-BR" sz="1600" b="1" dirty="0">
              <a:solidFill>
                <a:srgbClr val="C00000"/>
              </a:solidFill>
              <a:effectLst>
                <a:outerShdw blurRad="38100" dist="38100" dir="2700000" algn="tl">
                  <a:srgbClr val="000000">
                    <a:alpha val="43137"/>
                  </a:srgbClr>
                </a:outerShdw>
              </a:effectLst>
            </a:endParaRPr>
          </a:p>
          <a:p>
            <a:pPr algn="ctr"/>
            <a:r>
              <a:rPr lang="pt-BR" sz="1000" b="1" i="1" dirty="0">
                <a:solidFill>
                  <a:schemeClr val="bg1"/>
                </a:solidFill>
              </a:rPr>
              <a:t>Museu da Imagem e do Som do Rio de </a:t>
            </a:r>
            <a:r>
              <a:rPr lang="pt-BR" sz="1000" b="1" i="1" dirty="0" smtClean="0">
                <a:solidFill>
                  <a:schemeClr val="bg1"/>
                </a:solidFill>
              </a:rPr>
              <a:t>Janeiro-RJ</a:t>
            </a:r>
            <a:endParaRPr lang="pt-BR" sz="1000" b="1" i="1" dirty="0">
              <a:solidFill>
                <a:schemeClr val="bg1"/>
              </a:solidFill>
            </a:endParaRPr>
          </a:p>
        </p:txBody>
      </p:sp>
      <p:pic>
        <p:nvPicPr>
          <p:cNvPr id="2061" name="Picture 13" descr="httpww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6612" y="5345454"/>
            <a:ext cx="1240365" cy="930482"/>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334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Conector reto 68"/>
          <p:cNvCxnSpPr>
            <a:endCxn id="52" idx="1"/>
          </p:cNvCxnSpPr>
          <p:nvPr/>
        </p:nvCxnSpPr>
        <p:spPr>
          <a:xfrm>
            <a:off x="4391980" y="3861048"/>
            <a:ext cx="1260140" cy="186311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79" name="Retângulo 78"/>
          <p:cNvSpPr/>
          <p:nvPr/>
        </p:nvSpPr>
        <p:spPr>
          <a:xfrm>
            <a:off x="4004084" y="3714658"/>
            <a:ext cx="1143980"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2" name="Retângulo 51"/>
          <p:cNvSpPr/>
          <p:nvPr/>
        </p:nvSpPr>
        <p:spPr>
          <a:xfrm>
            <a:off x="5652120" y="5308668"/>
            <a:ext cx="1656184"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de cantos arredondados 2"/>
          <p:cNvSpPr/>
          <p:nvPr/>
        </p:nvSpPr>
        <p:spPr>
          <a:xfrm>
            <a:off x="1115616" y="565820"/>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Subtítulo 2"/>
          <p:cNvSpPr txBox="1">
            <a:spLocks/>
          </p:cNvSpPr>
          <p:nvPr/>
        </p:nvSpPr>
        <p:spPr>
          <a:xfrm>
            <a:off x="223664" y="188640"/>
            <a:ext cx="8784976" cy="4451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29" name="CaixaDeTexto 28"/>
          <p:cNvSpPr txBox="1"/>
          <p:nvPr/>
        </p:nvSpPr>
        <p:spPr>
          <a:xfrm>
            <a:off x="1259632" y="633804"/>
            <a:ext cx="1555824" cy="584775"/>
          </a:xfrm>
          <a:prstGeom prst="rect">
            <a:avLst/>
          </a:prstGeom>
          <a:noFill/>
        </p:spPr>
        <p:txBody>
          <a:bodyPr wrap="square" rtlCol="0">
            <a:spAutoFit/>
          </a:bodyPr>
          <a:lstStyle/>
          <a:p>
            <a:pPr algn="ctr"/>
            <a:r>
              <a:rPr lang="pt-BR" sz="1600" b="1" dirty="0" smtClean="0">
                <a:solidFill>
                  <a:srgbClr val="C00000"/>
                </a:solidFill>
              </a:rPr>
              <a:t>Embasamento Teórico</a:t>
            </a:r>
            <a:endParaRPr lang="pt-BR" sz="1600" b="1" dirty="0">
              <a:solidFill>
                <a:srgbClr val="C00000"/>
              </a:solidFill>
            </a:endParaRPr>
          </a:p>
        </p:txBody>
      </p:sp>
      <p:sp>
        <p:nvSpPr>
          <p:cNvPr id="33" name="CaixaDeTexto 32"/>
          <p:cNvSpPr txBox="1"/>
          <p:nvPr/>
        </p:nvSpPr>
        <p:spPr>
          <a:xfrm>
            <a:off x="3579558" y="736009"/>
            <a:ext cx="1856172" cy="338554"/>
          </a:xfrm>
          <a:prstGeom prst="rect">
            <a:avLst/>
          </a:prstGeom>
          <a:noFill/>
        </p:spPr>
        <p:txBody>
          <a:bodyPr wrap="square" rtlCol="0">
            <a:spAutoFit/>
          </a:bodyPr>
          <a:lstStyle/>
          <a:p>
            <a:pPr algn="ctr"/>
            <a:r>
              <a:rPr lang="pt-BR" sz="1600" b="1" dirty="0" smtClean="0">
                <a:solidFill>
                  <a:srgbClr val="C00000"/>
                </a:solidFill>
              </a:rPr>
              <a:t>Contextualização</a:t>
            </a:r>
            <a:endParaRPr lang="pt-BR" sz="1600" b="1" dirty="0">
              <a:solidFill>
                <a:srgbClr val="C00000"/>
              </a:solidFill>
            </a:endParaRPr>
          </a:p>
        </p:txBody>
      </p:sp>
      <p:sp>
        <p:nvSpPr>
          <p:cNvPr id="38" name="CaixaDeTexto 37"/>
          <p:cNvSpPr txBox="1"/>
          <p:nvPr/>
        </p:nvSpPr>
        <p:spPr>
          <a:xfrm>
            <a:off x="6172212" y="736009"/>
            <a:ext cx="1712156" cy="338554"/>
          </a:xfrm>
          <a:prstGeom prst="rect">
            <a:avLst/>
          </a:prstGeom>
          <a:noFill/>
        </p:spPr>
        <p:txBody>
          <a:bodyPr wrap="square" rtlCol="0">
            <a:spAutoFit/>
          </a:bodyPr>
          <a:lstStyle/>
          <a:p>
            <a:pPr algn="ctr"/>
            <a:r>
              <a:rPr lang="pt-BR" sz="1600" b="1" dirty="0" smtClean="0">
                <a:solidFill>
                  <a:srgbClr val="C00000"/>
                </a:solidFill>
              </a:rPr>
              <a:t>Projeto</a:t>
            </a:r>
            <a:endParaRPr lang="pt-BR" sz="1600" b="1" dirty="0">
              <a:solidFill>
                <a:srgbClr val="C00000"/>
              </a:solidFill>
            </a:endParaRPr>
          </a:p>
        </p:txBody>
      </p:sp>
      <p:sp>
        <p:nvSpPr>
          <p:cNvPr id="21" name="Subtítulo 7"/>
          <p:cNvSpPr txBox="1">
            <a:spLocks/>
          </p:cNvSpPr>
          <p:nvPr/>
        </p:nvSpPr>
        <p:spPr>
          <a:xfrm>
            <a:off x="251520" y="1484784"/>
            <a:ext cx="8305800" cy="825882"/>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pt-BR" sz="3000" b="1" dirty="0" smtClean="0">
                <a:effectLst>
                  <a:outerShdw blurRad="38100" dist="38100" dir="2700000" algn="tl">
                    <a:srgbClr val="000000">
                      <a:alpha val="43137"/>
                    </a:srgbClr>
                  </a:outerShdw>
                </a:effectLst>
              </a:rPr>
              <a:t>A preservação através de Museus</a:t>
            </a:r>
          </a:p>
        </p:txBody>
      </p:sp>
      <p:sp>
        <p:nvSpPr>
          <p:cNvPr id="23" name="CaixaDeTexto 22"/>
          <p:cNvSpPr txBox="1"/>
          <p:nvPr/>
        </p:nvSpPr>
        <p:spPr>
          <a:xfrm>
            <a:off x="3996302" y="3717032"/>
            <a:ext cx="1151762" cy="830997"/>
          </a:xfrm>
          <a:prstGeom prst="rect">
            <a:avLst/>
          </a:prstGeom>
          <a:noFill/>
        </p:spPr>
        <p:txBody>
          <a:bodyPr wrap="square" rtlCol="0">
            <a:spAutoFit/>
          </a:bodyPr>
          <a:lstStyle/>
          <a:p>
            <a:pPr algn="ctr"/>
            <a:r>
              <a:rPr lang="pt-BR" sz="1600" b="1" dirty="0" smtClean="0">
                <a:solidFill>
                  <a:srgbClr val="C00000"/>
                </a:solidFill>
                <a:effectLst>
                  <a:outerShdw blurRad="38100" dist="38100" dir="2700000" algn="tl">
                    <a:srgbClr val="000000">
                      <a:alpha val="43137"/>
                    </a:srgbClr>
                  </a:outerShdw>
                </a:effectLst>
              </a:rPr>
              <a:t>Tipos</a:t>
            </a:r>
          </a:p>
          <a:p>
            <a:pPr algn="ctr"/>
            <a:r>
              <a:rPr lang="pt-BR" sz="1600" b="1" dirty="0">
                <a:solidFill>
                  <a:srgbClr val="C00000"/>
                </a:solidFill>
                <a:effectLst>
                  <a:outerShdw blurRad="38100" dist="38100" dir="2700000" algn="tl">
                    <a:srgbClr val="000000">
                      <a:alpha val="43137"/>
                    </a:srgbClr>
                  </a:outerShdw>
                </a:effectLst>
              </a:rPr>
              <a:t>d</a:t>
            </a:r>
            <a:r>
              <a:rPr lang="pt-BR" sz="1600" b="1" dirty="0" smtClean="0">
                <a:solidFill>
                  <a:srgbClr val="C00000"/>
                </a:solidFill>
                <a:effectLst>
                  <a:outerShdw blurRad="38100" dist="38100" dir="2700000" algn="tl">
                    <a:srgbClr val="000000">
                      <a:alpha val="43137"/>
                    </a:srgbClr>
                  </a:outerShdw>
                </a:effectLst>
              </a:rPr>
              <a:t>e </a:t>
            </a:r>
          </a:p>
          <a:p>
            <a:pPr algn="ctr"/>
            <a:r>
              <a:rPr lang="pt-BR" sz="1600" b="1" dirty="0" smtClean="0">
                <a:solidFill>
                  <a:srgbClr val="C00000"/>
                </a:solidFill>
                <a:effectLst>
                  <a:outerShdw blurRad="38100" dist="38100" dir="2700000" algn="tl">
                    <a:srgbClr val="000000">
                      <a:alpha val="43137"/>
                    </a:srgbClr>
                  </a:outerShdw>
                </a:effectLst>
              </a:rPr>
              <a:t>Museu</a:t>
            </a:r>
            <a:endParaRPr lang="pt-BR" sz="1600" b="1" dirty="0">
              <a:solidFill>
                <a:srgbClr val="C00000"/>
              </a:solidFill>
              <a:effectLst>
                <a:outerShdw blurRad="38100" dist="38100" dir="2700000" algn="tl">
                  <a:srgbClr val="000000">
                    <a:alpha val="43137"/>
                  </a:srgbClr>
                </a:outerShdw>
              </a:effectLst>
            </a:endParaRPr>
          </a:p>
        </p:txBody>
      </p:sp>
      <p:sp>
        <p:nvSpPr>
          <p:cNvPr id="49" name="CaixaDeTexto 48"/>
          <p:cNvSpPr txBox="1"/>
          <p:nvPr/>
        </p:nvSpPr>
        <p:spPr>
          <a:xfrm>
            <a:off x="5580113" y="5308668"/>
            <a:ext cx="1728192" cy="1138773"/>
          </a:xfrm>
          <a:prstGeom prst="rect">
            <a:avLst/>
          </a:prstGeom>
          <a:noFill/>
        </p:spPr>
        <p:txBody>
          <a:bodyPr wrap="square" rtlCol="0">
            <a:spAutoFit/>
          </a:bodyPr>
          <a:lstStyle/>
          <a:p>
            <a:pPr algn="ctr"/>
            <a:r>
              <a:rPr lang="pt-BR" sz="1600" b="1" dirty="0" smtClean="0">
                <a:solidFill>
                  <a:srgbClr val="C00000"/>
                </a:solidFill>
                <a:effectLst>
                  <a:outerShdw blurRad="38100" dist="38100" dir="2700000" algn="tl">
                    <a:srgbClr val="000000">
                      <a:alpha val="43137"/>
                    </a:srgbClr>
                  </a:outerShdw>
                </a:effectLst>
              </a:rPr>
              <a:t>Museu da Imagem e do Som</a:t>
            </a:r>
            <a:endParaRPr lang="pt-BR" sz="1600" b="1" dirty="0">
              <a:solidFill>
                <a:srgbClr val="C00000"/>
              </a:solidFill>
              <a:effectLst>
                <a:outerShdw blurRad="38100" dist="38100" dir="2700000" algn="tl">
                  <a:srgbClr val="000000">
                    <a:alpha val="43137"/>
                  </a:srgbClr>
                </a:outerShdw>
              </a:effectLst>
            </a:endParaRPr>
          </a:p>
          <a:p>
            <a:pPr algn="ctr"/>
            <a:r>
              <a:rPr lang="pt-BR" sz="1000" b="1" i="1" dirty="0">
                <a:solidFill>
                  <a:schemeClr val="bg1"/>
                </a:solidFill>
              </a:rPr>
              <a:t>Museu da Imagem e do Som do Rio de </a:t>
            </a:r>
            <a:r>
              <a:rPr lang="pt-BR" sz="1000" b="1" i="1" dirty="0" smtClean="0">
                <a:solidFill>
                  <a:schemeClr val="bg1"/>
                </a:solidFill>
              </a:rPr>
              <a:t>Janeiro-RJ</a:t>
            </a:r>
            <a:endParaRPr lang="pt-BR" sz="1000" b="1" i="1" dirty="0">
              <a:solidFill>
                <a:schemeClr val="bg1"/>
              </a:solidFill>
            </a:endParaRPr>
          </a:p>
        </p:txBody>
      </p:sp>
      <p:pic>
        <p:nvPicPr>
          <p:cNvPr id="2061" name="Picture 13" descr="httpww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6612" y="5345454"/>
            <a:ext cx="1240365" cy="930482"/>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755576" y="2421463"/>
            <a:ext cx="3024336" cy="4031873"/>
          </a:xfrm>
          <a:prstGeom prst="rect">
            <a:avLst/>
          </a:prstGeom>
          <a:noFill/>
        </p:spPr>
        <p:txBody>
          <a:bodyPr wrap="square" rtlCol="0">
            <a:spAutoFit/>
          </a:bodyPr>
          <a:lstStyle/>
          <a:p>
            <a:pPr algn="just"/>
            <a:r>
              <a:rPr lang="pt-BR" b="1" dirty="0" smtClean="0">
                <a:solidFill>
                  <a:schemeClr val="bg1"/>
                </a:solidFill>
              </a:rPr>
              <a:t>Caracteriza-se por:</a:t>
            </a:r>
          </a:p>
          <a:p>
            <a:pPr marL="285750" indent="-285750" algn="just">
              <a:buFont typeface="Arial" pitchFamily="34" charset="0"/>
              <a:buChar char="•"/>
            </a:pPr>
            <a:r>
              <a:rPr lang="pt-BR" sz="1700" dirty="0"/>
              <a:t>A</a:t>
            </a:r>
            <a:r>
              <a:rPr lang="pt-BR" sz="1700" dirty="0" smtClean="0"/>
              <a:t>cervo </a:t>
            </a:r>
            <a:r>
              <a:rPr lang="pt-BR" sz="1700" dirty="0"/>
              <a:t>destinado ao armazenamento de imagem, vídeo e sons de uma </a:t>
            </a:r>
            <a:r>
              <a:rPr lang="pt-BR" sz="1700" dirty="0" smtClean="0"/>
              <a:t>sociedade;</a:t>
            </a:r>
          </a:p>
          <a:p>
            <a:pPr marL="285750" indent="-285750" algn="just">
              <a:buFont typeface="Arial" pitchFamily="34" charset="0"/>
              <a:buChar char="•"/>
            </a:pPr>
            <a:r>
              <a:rPr lang="pt-BR" sz="1700" dirty="0"/>
              <a:t>Provendo ao publico pesquisador a diversidade de informações a respeito da identidade de um grupo </a:t>
            </a:r>
            <a:r>
              <a:rPr lang="pt-BR" sz="1700" dirty="0" smtClean="0"/>
              <a:t>social;</a:t>
            </a:r>
          </a:p>
          <a:p>
            <a:pPr marL="285750" indent="-285750" algn="just">
              <a:buFont typeface="Arial" pitchFamily="34" charset="0"/>
              <a:buChar char="•"/>
            </a:pPr>
            <a:r>
              <a:rPr lang="pt-BR" sz="1700" dirty="0"/>
              <a:t>Sendo que as imagens são registro da existência de uma cultura que poderá desaparecer se não houver a conservação </a:t>
            </a:r>
            <a:r>
              <a:rPr lang="pt-BR" sz="1700" dirty="0" smtClean="0"/>
              <a:t>adequada.</a:t>
            </a:r>
            <a:endParaRPr lang="pt-BR" sz="1700" dirty="0"/>
          </a:p>
        </p:txBody>
      </p:sp>
    </p:spTree>
    <p:extLst>
      <p:ext uri="{BB962C8B-B14F-4D97-AF65-F5344CB8AC3E}">
        <p14:creationId xmlns:p14="http://schemas.microsoft.com/office/powerpoint/2010/main" val="3193406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de cantos arredondados 2"/>
          <p:cNvSpPr/>
          <p:nvPr/>
        </p:nvSpPr>
        <p:spPr>
          <a:xfrm>
            <a:off x="1115616" y="565820"/>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Subtítulo 2"/>
          <p:cNvSpPr txBox="1">
            <a:spLocks/>
          </p:cNvSpPr>
          <p:nvPr/>
        </p:nvSpPr>
        <p:spPr>
          <a:xfrm>
            <a:off x="223664" y="188640"/>
            <a:ext cx="8784976" cy="4451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29" name="CaixaDeTexto 28"/>
          <p:cNvSpPr txBox="1"/>
          <p:nvPr/>
        </p:nvSpPr>
        <p:spPr>
          <a:xfrm>
            <a:off x="1259632" y="633804"/>
            <a:ext cx="1555824" cy="584775"/>
          </a:xfrm>
          <a:prstGeom prst="rect">
            <a:avLst/>
          </a:prstGeom>
          <a:noFill/>
        </p:spPr>
        <p:txBody>
          <a:bodyPr wrap="square" rtlCol="0">
            <a:spAutoFit/>
          </a:bodyPr>
          <a:lstStyle/>
          <a:p>
            <a:pPr algn="ctr"/>
            <a:r>
              <a:rPr lang="pt-BR" sz="1600" b="1" dirty="0" smtClean="0">
                <a:solidFill>
                  <a:srgbClr val="C00000"/>
                </a:solidFill>
              </a:rPr>
              <a:t>Embasamento Teórico</a:t>
            </a:r>
            <a:endParaRPr lang="pt-BR" sz="1600" b="1" dirty="0">
              <a:solidFill>
                <a:srgbClr val="C00000"/>
              </a:solidFill>
            </a:endParaRPr>
          </a:p>
        </p:txBody>
      </p:sp>
      <p:sp>
        <p:nvSpPr>
          <p:cNvPr id="33" name="CaixaDeTexto 32"/>
          <p:cNvSpPr txBox="1"/>
          <p:nvPr/>
        </p:nvSpPr>
        <p:spPr>
          <a:xfrm>
            <a:off x="3579558" y="736009"/>
            <a:ext cx="1856172" cy="338554"/>
          </a:xfrm>
          <a:prstGeom prst="rect">
            <a:avLst/>
          </a:prstGeom>
          <a:noFill/>
        </p:spPr>
        <p:txBody>
          <a:bodyPr wrap="square" rtlCol="0">
            <a:spAutoFit/>
          </a:bodyPr>
          <a:lstStyle/>
          <a:p>
            <a:pPr algn="ctr"/>
            <a:r>
              <a:rPr lang="pt-BR" sz="1600" b="1" dirty="0" smtClean="0">
                <a:solidFill>
                  <a:srgbClr val="C00000"/>
                </a:solidFill>
              </a:rPr>
              <a:t>Contextualização</a:t>
            </a:r>
            <a:endParaRPr lang="pt-BR" sz="1600" b="1" dirty="0">
              <a:solidFill>
                <a:srgbClr val="C00000"/>
              </a:solidFill>
            </a:endParaRPr>
          </a:p>
        </p:txBody>
      </p:sp>
      <p:sp>
        <p:nvSpPr>
          <p:cNvPr id="38" name="CaixaDeTexto 37"/>
          <p:cNvSpPr txBox="1"/>
          <p:nvPr/>
        </p:nvSpPr>
        <p:spPr>
          <a:xfrm>
            <a:off x="6172212" y="736009"/>
            <a:ext cx="1712156" cy="338554"/>
          </a:xfrm>
          <a:prstGeom prst="rect">
            <a:avLst/>
          </a:prstGeom>
          <a:noFill/>
        </p:spPr>
        <p:txBody>
          <a:bodyPr wrap="square" rtlCol="0">
            <a:spAutoFit/>
          </a:bodyPr>
          <a:lstStyle/>
          <a:p>
            <a:pPr algn="ctr"/>
            <a:r>
              <a:rPr lang="pt-BR" sz="1600" b="1" dirty="0" smtClean="0">
                <a:solidFill>
                  <a:srgbClr val="C00000"/>
                </a:solidFill>
              </a:rPr>
              <a:t>Projeto</a:t>
            </a:r>
            <a:endParaRPr lang="pt-BR" sz="1600" b="1" dirty="0">
              <a:solidFill>
                <a:srgbClr val="C00000"/>
              </a:solidFill>
            </a:endParaRPr>
          </a:p>
        </p:txBody>
      </p:sp>
      <p:sp>
        <p:nvSpPr>
          <p:cNvPr id="21" name="Subtítulo 7"/>
          <p:cNvSpPr txBox="1">
            <a:spLocks/>
          </p:cNvSpPr>
          <p:nvPr/>
        </p:nvSpPr>
        <p:spPr>
          <a:xfrm>
            <a:off x="251520" y="1484784"/>
            <a:ext cx="8305800" cy="825882"/>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pt-BR" sz="3000" b="1" dirty="0" smtClean="0">
                <a:effectLst>
                  <a:outerShdw blurRad="38100" dist="38100" dir="2700000" algn="tl">
                    <a:srgbClr val="000000">
                      <a:alpha val="43137"/>
                    </a:srgbClr>
                  </a:outerShdw>
                </a:effectLst>
              </a:rPr>
              <a:t>A preservação através de Museus</a:t>
            </a:r>
          </a:p>
        </p:txBody>
      </p:sp>
      <p:sp>
        <p:nvSpPr>
          <p:cNvPr id="2" name="CaixaDeTexto 1"/>
          <p:cNvSpPr txBox="1"/>
          <p:nvPr/>
        </p:nvSpPr>
        <p:spPr>
          <a:xfrm>
            <a:off x="755576" y="2132856"/>
            <a:ext cx="4536504" cy="4147289"/>
          </a:xfrm>
          <a:prstGeom prst="rect">
            <a:avLst/>
          </a:prstGeom>
          <a:noFill/>
        </p:spPr>
        <p:txBody>
          <a:bodyPr wrap="square" rtlCol="0">
            <a:spAutoFit/>
          </a:bodyPr>
          <a:lstStyle/>
          <a:p>
            <a:r>
              <a:rPr lang="pt-BR" b="1" dirty="0" smtClean="0">
                <a:solidFill>
                  <a:schemeClr val="bg1"/>
                </a:solidFill>
              </a:rPr>
              <a:t>Cinema Teatro Paroquial – Macapá</a:t>
            </a:r>
          </a:p>
          <a:p>
            <a:endParaRPr lang="pt-BR" b="1" dirty="0">
              <a:solidFill>
                <a:schemeClr val="bg1"/>
              </a:solidFill>
            </a:endParaRPr>
          </a:p>
          <a:p>
            <a:pPr algn="just"/>
            <a:r>
              <a:rPr lang="pt-BR" sz="1750" b="1" dirty="0" smtClean="0">
                <a:solidFill>
                  <a:schemeClr val="bg1"/>
                </a:solidFill>
              </a:rPr>
              <a:t>Restauração</a:t>
            </a:r>
            <a:r>
              <a:rPr lang="pt-BR" sz="1750" b="1" dirty="0" smtClean="0"/>
              <a:t>: recuperar a fachada original do Cinema, com características do seu estilo </a:t>
            </a:r>
            <a:r>
              <a:rPr lang="pt-BR" sz="1750" b="1" dirty="0" err="1" smtClean="0"/>
              <a:t>Art</a:t>
            </a:r>
            <a:r>
              <a:rPr lang="pt-BR" sz="1750" b="1" dirty="0" smtClean="0"/>
              <a:t>-Déco.</a:t>
            </a:r>
          </a:p>
          <a:p>
            <a:pPr algn="just"/>
            <a:r>
              <a:rPr lang="pt-BR" sz="1750" b="1" dirty="0" smtClean="0">
                <a:solidFill>
                  <a:schemeClr val="bg1"/>
                </a:solidFill>
              </a:rPr>
              <a:t>Reuso</a:t>
            </a:r>
            <a:r>
              <a:rPr lang="pt-BR" sz="1750" b="1" dirty="0" smtClean="0"/>
              <a:t>: consiste em dar uma nova destinação à construção de maneira que ela se destaque perante a sociedade, logo a implantação do Museu da Imagem e do Som possui essa responsabilidade.</a:t>
            </a:r>
          </a:p>
          <a:p>
            <a:pPr algn="just"/>
            <a:r>
              <a:rPr lang="pt-BR" sz="1750" b="1" dirty="0" smtClean="0">
                <a:solidFill>
                  <a:schemeClr val="bg1"/>
                </a:solidFill>
              </a:rPr>
              <a:t>Revitalização</a:t>
            </a:r>
            <a:r>
              <a:rPr lang="pt-BR" sz="1750" b="1" dirty="0" smtClean="0"/>
              <a:t>:  propõem a reabilitação, ou seja tonar apto o edifício a novos usos diferente para qual foi concebido.  Por novos atrativos para que o monumento se destaque e movimente o bairro.  </a:t>
            </a:r>
          </a:p>
        </p:txBody>
      </p:sp>
      <p:pic>
        <p:nvPicPr>
          <p:cNvPr id="3074" name="Imagem 11" descr="Descrição: DSC030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136" y="2276872"/>
            <a:ext cx="2952830" cy="17856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3075" name="Imagem 10" descr="Descrição: cine cor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84353" y="4437112"/>
            <a:ext cx="2964613" cy="171743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18" name="CaixaDeTexto 17"/>
          <p:cNvSpPr txBox="1"/>
          <p:nvPr/>
        </p:nvSpPr>
        <p:spPr>
          <a:xfrm>
            <a:off x="6172212" y="4092408"/>
            <a:ext cx="2520280" cy="307777"/>
          </a:xfrm>
          <a:prstGeom prst="rect">
            <a:avLst/>
          </a:prstGeom>
          <a:noFill/>
        </p:spPr>
        <p:txBody>
          <a:bodyPr wrap="square" rtlCol="0">
            <a:spAutoFit/>
          </a:bodyPr>
          <a:lstStyle/>
          <a:p>
            <a:r>
              <a:rPr lang="pt-BR" sz="1400" dirty="0" smtClean="0"/>
              <a:t>Cinema Teatro Paroquial-2010</a:t>
            </a:r>
            <a:endParaRPr lang="pt-BR" sz="1400" dirty="0"/>
          </a:p>
        </p:txBody>
      </p:sp>
      <p:sp>
        <p:nvSpPr>
          <p:cNvPr id="19" name="CaixaDeTexto 18"/>
          <p:cNvSpPr txBox="1"/>
          <p:nvPr/>
        </p:nvSpPr>
        <p:spPr>
          <a:xfrm>
            <a:off x="6156176" y="6154543"/>
            <a:ext cx="2520280" cy="307777"/>
          </a:xfrm>
          <a:prstGeom prst="rect">
            <a:avLst/>
          </a:prstGeom>
          <a:noFill/>
        </p:spPr>
        <p:txBody>
          <a:bodyPr wrap="square" rtlCol="0">
            <a:spAutoFit/>
          </a:bodyPr>
          <a:lstStyle/>
          <a:p>
            <a:r>
              <a:rPr lang="pt-BR" sz="1400" dirty="0" smtClean="0"/>
              <a:t>Cinema Teatro Paroquial-1968</a:t>
            </a:r>
            <a:endParaRPr lang="pt-BR" sz="1400" dirty="0"/>
          </a:p>
        </p:txBody>
      </p:sp>
    </p:spTree>
    <p:extLst>
      <p:ext uri="{BB962C8B-B14F-4D97-AF65-F5344CB8AC3E}">
        <p14:creationId xmlns:p14="http://schemas.microsoft.com/office/powerpoint/2010/main" val="2513965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223664" y="188640"/>
            <a:ext cx="8784976"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8" name="Subtítulo 7"/>
          <p:cNvSpPr>
            <a:spLocks noGrp="1"/>
          </p:cNvSpPr>
          <p:nvPr>
            <p:ph type="subTitle" idx="1"/>
          </p:nvPr>
        </p:nvSpPr>
        <p:spPr>
          <a:xfrm>
            <a:off x="281360" y="1484784"/>
            <a:ext cx="8305800" cy="576064"/>
          </a:xfrm>
        </p:spPr>
        <p:txBody>
          <a:bodyPr/>
          <a:lstStyle/>
          <a:p>
            <a:r>
              <a:rPr lang="pt-BR" sz="3000" b="1" dirty="0" smtClean="0">
                <a:effectLst>
                  <a:outerShdw blurRad="38100" dist="38100" dir="2700000" algn="tl">
                    <a:srgbClr val="000000">
                      <a:alpha val="43137"/>
                    </a:srgbClr>
                  </a:outerShdw>
                </a:effectLst>
              </a:rPr>
              <a:t>Histórica</a:t>
            </a:r>
          </a:p>
          <a:p>
            <a:r>
              <a:rPr lang="pt-BR" sz="3000" b="1" dirty="0" smtClean="0">
                <a:effectLst>
                  <a:outerShdw blurRad="38100" dist="38100" dir="2700000" algn="tl">
                    <a:srgbClr val="000000">
                      <a:alpha val="43137"/>
                    </a:srgbClr>
                  </a:outerShdw>
                </a:effectLst>
              </a:rPr>
              <a:t>Cidade de Macapá</a:t>
            </a:r>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29" name="CaixaDeTexto 28"/>
          <p:cNvSpPr txBox="1"/>
          <p:nvPr/>
        </p:nvSpPr>
        <p:spPr>
          <a:xfrm>
            <a:off x="1259632" y="633804"/>
            <a:ext cx="1555824" cy="584775"/>
          </a:xfrm>
          <a:prstGeom prst="rect">
            <a:avLst/>
          </a:prstGeom>
          <a:noFill/>
        </p:spPr>
        <p:txBody>
          <a:bodyPr wrap="square" rtlCol="0">
            <a:spAutoFit/>
          </a:bodyPr>
          <a:lstStyle/>
          <a:p>
            <a:pPr algn="ctr"/>
            <a:r>
              <a:rPr lang="pt-BR" sz="1600" b="1" dirty="0" smtClean="0">
                <a:solidFill>
                  <a:srgbClr val="C00000"/>
                </a:solidFill>
              </a:rPr>
              <a:t>Embasamento Teórico</a:t>
            </a:r>
            <a:endParaRPr lang="pt-BR" sz="1600" b="1" dirty="0">
              <a:solidFill>
                <a:srgbClr val="C00000"/>
              </a:solidFill>
            </a:endParaRPr>
          </a:p>
        </p:txBody>
      </p:sp>
      <p:sp>
        <p:nvSpPr>
          <p:cNvPr id="28" name="Retângulo de cantos arredondados 27"/>
          <p:cNvSpPr/>
          <p:nvPr/>
        </p:nvSpPr>
        <p:spPr>
          <a:xfrm>
            <a:off x="3579558" y="548680"/>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CaixaDeTexto 32"/>
          <p:cNvSpPr txBox="1"/>
          <p:nvPr/>
        </p:nvSpPr>
        <p:spPr>
          <a:xfrm>
            <a:off x="3579558" y="736009"/>
            <a:ext cx="1856172" cy="338554"/>
          </a:xfrm>
          <a:prstGeom prst="rect">
            <a:avLst/>
          </a:prstGeom>
          <a:noFill/>
        </p:spPr>
        <p:txBody>
          <a:bodyPr wrap="square" rtlCol="0">
            <a:spAutoFit/>
          </a:bodyPr>
          <a:lstStyle/>
          <a:p>
            <a:pPr algn="ctr"/>
            <a:r>
              <a:rPr lang="pt-BR" sz="1600" b="1" dirty="0" smtClean="0">
                <a:solidFill>
                  <a:srgbClr val="C00000"/>
                </a:solidFill>
              </a:rPr>
              <a:t>Contextualização</a:t>
            </a:r>
            <a:endParaRPr lang="pt-BR" sz="1600" b="1" dirty="0">
              <a:solidFill>
                <a:srgbClr val="C00000"/>
              </a:solidFill>
            </a:endParaRPr>
          </a:p>
        </p:txBody>
      </p:sp>
      <p:sp>
        <p:nvSpPr>
          <p:cNvPr id="38" name="CaixaDeTexto 37"/>
          <p:cNvSpPr txBox="1"/>
          <p:nvPr/>
        </p:nvSpPr>
        <p:spPr>
          <a:xfrm>
            <a:off x="6172212" y="736009"/>
            <a:ext cx="1712156" cy="338554"/>
          </a:xfrm>
          <a:prstGeom prst="rect">
            <a:avLst/>
          </a:prstGeom>
          <a:noFill/>
        </p:spPr>
        <p:txBody>
          <a:bodyPr wrap="square" rtlCol="0">
            <a:spAutoFit/>
          </a:bodyPr>
          <a:lstStyle/>
          <a:p>
            <a:pPr algn="ctr"/>
            <a:r>
              <a:rPr lang="pt-BR" sz="1600" b="1" dirty="0" smtClean="0">
                <a:solidFill>
                  <a:srgbClr val="C00000"/>
                </a:solidFill>
              </a:rPr>
              <a:t>Projeto</a:t>
            </a:r>
            <a:endParaRPr lang="pt-BR" sz="1600" b="1" dirty="0">
              <a:solidFill>
                <a:srgbClr val="C00000"/>
              </a:solidFill>
            </a:endParaRPr>
          </a:p>
        </p:txBody>
      </p:sp>
      <p:sp>
        <p:nvSpPr>
          <p:cNvPr id="2" name="CaixaDeTexto 1"/>
          <p:cNvSpPr txBox="1"/>
          <p:nvPr/>
        </p:nvSpPr>
        <p:spPr>
          <a:xfrm>
            <a:off x="611560" y="2420888"/>
            <a:ext cx="7992888" cy="4278094"/>
          </a:xfrm>
          <a:prstGeom prst="rect">
            <a:avLst/>
          </a:prstGeom>
          <a:noFill/>
        </p:spPr>
        <p:txBody>
          <a:bodyPr wrap="square" rtlCol="0">
            <a:spAutoFit/>
          </a:bodyPr>
          <a:lstStyle/>
          <a:p>
            <a:pPr marL="285750" indent="-285750">
              <a:buFont typeface="Arial" pitchFamily="34" charset="0"/>
              <a:buChar char="•"/>
            </a:pPr>
            <a:r>
              <a:rPr lang="pt-BR" dirty="0"/>
              <a:t>Foi uma vila </a:t>
            </a:r>
            <a:r>
              <a:rPr lang="pt-BR" dirty="0" smtClean="0"/>
              <a:t>planejada;</a:t>
            </a:r>
          </a:p>
          <a:p>
            <a:pPr marL="285750" indent="-285750">
              <a:buFont typeface="Arial" pitchFamily="34" charset="0"/>
              <a:buChar char="•"/>
            </a:pPr>
            <a:r>
              <a:rPr lang="pt-BR" dirty="0" smtClean="0"/>
              <a:t>Construção </a:t>
            </a:r>
            <a:r>
              <a:rPr lang="pt-BR" dirty="0"/>
              <a:t>da Fortaleza de São José de </a:t>
            </a:r>
            <a:r>
              <a:rPr lang="pt-BR" dirty="0" smtClean="0"/>
              <a:t>Macapá;</a:t>
            </a:r>
          </a:p>
          <a:p>
            <a:pPr marL="285750" indent="-285750">
              <a:buFont typeface="Arial" pitchFamily="34" charset="0"/>
              <a:buChar char="•"/>
            </a:pPr>
            <a:r>
              <a:rPr lang="pt-BR" dirty="0" smtClean="0"/>
              <a:t>Possui </a:t>
            </a:r>
            <a:r>
              <a:rPr lang="pt-BR" dirty="0" smtClean="0"/>
              <a:t>um Traçado Urbano retilíneo e organizado;</a:t>
            </a:r>
          </a:p>
          <a:p>
            <a:pPr marL="285750" indent="-285750">
              <a:buFont typeface="Arial" pitchFamily="34" charset="0"/>
              <a:buChar char="•"/>
            </a:pPr>
            <a:r>
              <a:rPr lang="pt-BR" dirty="0" smtClean="0"/>
              <a:t>A </a:t>
            </a:r>
            <a:r>
              <a:rPr lang="pt-BR" dirty="0"/>
              <a:t>cidade possui 253 anos e pouco se vê de sua </a:t>
            </a:r>
            <a:r>
              <a:rPr lang="pt-BR" dirty="0" smtClean="0"/>
              <a:t>história;</a:t>
            </a:r>
          </a:p>
          <a:p>
            <a:pPr marL="285750" indent="-285750">
              <a:buFont typeface="Arial" pitchFamily="34" charset="0"/>
              <a:buChar char="•"/>
            </a:pPr>
            <a:r>
              <a:rPr lang="pt-BR" dirty="0" smtClean="0"/>
              <a:t>A </a:t>
            </a:r>
            <a:r>
              <a:rPr lang="pt-BR" dirty="0"/>
              <a:t>expansão da cidade</a:t>
            </a:r>
          </a:p>
          <a:p>
            <a:pPr lvl="0"/>
            <a:r>
              <a:rPr lang="pt-BR" dirty="0"/>
              <a:t>	</a:t>
            </a:r>
            <a:r>
              <a:rPr lang="pt-BR" dirty="0" smtClean="0"/>
              <a:t>* Laguinho </a:t>
            </a:r>
            <a:endParaRPr lang="pt-BR" dirty="0"/>
          </a:p>
          <a:p>
            <a:pPr lvl="0"/>
            <a:r>
              <a:rPr lang="pt-BR" dirty="0"/>
              <a:t>	</a:t>
            </a:r>
            <a:r>
              <a:rPr lang="pt-BR" dirty="0" smtClean="0"/>
              <a:t>* Favela </a:t>
            </a:r>
            <a:r>
              <a:rPr lang="pt-BR" dirty="0"/>
              <a:t>e Santa </a:t>
            </a:r>
            <a:r>
              <a:rPr lang="pt-BR" dirty="0" smtClean="0"/>
              <a:t>Rita</a:t>
            </a:r>
          </a:p>
          <a:p>
            <a:pPr lvl="0"/>
            <a:r>
              <a:rPr lang="pt-BR" b="1" dirty="0"/>
              <a:t>	</a:t>
            </a:r>
            <a:r>
              <a:rPr lang="pt-BR" sz="2000" b="1" dirty="0" smtClean="0">
                <a:solidFill>
                  <a:schemeClr val="bg1"/>
                </a:solidFill>
                <a:effectLst>
                  <a:outerShdw blurRad="38100" dist="38100" dir="2700000" algn="tl">
                    <a:srgbClr val="000000">
                      <a:alpha val="43137"/>
                    </a:srgbClr>
                  </a:outerShdw>
                </a:effectLst>
              </a:rPr>
              <a:t>* Trem</a:t>
            </a:r>
            <a:endParaRPr lang="pt-BR" sz="2000" b="1" dirty="0">
              <a:solidFill>
                <a:schemeClr val="bg1"/>
              </a:solidFill>
              <a:effectLst>
                <a:outerShdw blurRad="38100" dist="38100" dir="2700000" algn="tl">
                  <a:srgbClr val="000000">
                    <a:alpha val="43137"/>
                  </a:srgbClr>
                </a:outerShdw>
              </a:effectLst>
            </a:endParaRPr>
          </a:p>
          <a:p>
            <a:r>
              <a:rPr lang="pt-BR" dirty="0" smtClean="0"/>
              <a:t>		* Bairro </a:t>
            </a:r>
            <a:r>
              <a:rPr lang="pt-BR" dirty="0"/>
              <a:t>proletariado;</a:t>
            </a:r>
          </a:p>
          <a:p>
            <a:r>
              <a:rPr lang="pt-BR" dirty="0" smtClean="0"/>
              <a:t>		* Abrigou </a:t>
            </a:r>
            <a:r>
              <a:rPr lang="pt-BR" dirty="0"/>
              <a:t>os trabalhadores que vieram para a </a:t>
            </a:r>
            <a:r>
              <a:rPr lang="pt-BR" dirty="0" smtClean="0"/>
              <a:t>ICOMI, para </a:t>
            </a:r>
            <a:r>
              <a:rPr lang="pt-BR" dirty="0"/>
              <a:t>a construção dos prédios da cidade;</a:t>
            </a:r>
          </a:p>
          <a:p>
            <a:r>
              <a:rPr lang="pt-BR" dirty="0"/>
              <a:t>	</a:t>
            </a:r>
            <a:r>
              <a:rPr lang="pt-BR" dirty="0" smtClean="0"/>
              <a:t>	* Tem </a:t>
            </a:r>
            <a:r>
              <a:rPr lang="pt-BR" dirty="0"/>
              <a:t>um tecido </a:t>
            </a:r>
            <a:r>
              <a:rPr lang="pt-BR" dirty="0" smtClean="0"/>
              <a:t>histórico relevante: </a:t>
            </a:r>
            <a:r>
              <a:rPr lang="pt-BR" dirty="0"/>
              <a:t>I</a:t>
            </a:r>
            <a:r>
              <a:rPr lang="pt-BR" dirty="0" smtClean="0"/>
              <a:t>greja </a:t>
            </a:r>
            <a:r>
              <a:rPr lang="pt-BR" dirty="0"/>
              <a:t>N.S. da Conceição, </a:t>
            </a:r>
            <a:r>
              <a:rPr lang="pt-BR" dirty="0" smtClean="0"/>
              <a:t>Trem </a:t>
            </a:r>
            <a:r>
              <a:rPr lang="pt-BR" dirty="0"/>
              <a:t>D</a:t>
            </a:r>
            <a:r>
              <a:rPr lang="pt-BR" dirty="0" smtClean="0"/>
              <a:t>esportivo </a:t>
            </a:r>
            <a:r>
              <a:rPr lang="pt-BR" dirty="0"/>
              <a:t>C</a:t>
            </a:r>
            <a:r>
              <a:rPr lang="pt-BR" dirty="0" smtClean="0"/>
              <a:t>lub</a:t>
            </a:r>
            <a:r>
              <a:rPr lang="pt-BR" dirty="0"/>
              <a:t>, Santina </a:t>
            </a:r>
            <a:r>
              <a:rPr lang="pt-BR" dirty="0" err="1"/>
              <a:t>R</a:t>
            </a:r>
            <a:r>
              <a:rPr lang="pt-BR" dirty="0" err="1" smtClean="0"/>
              <a:t>ioli</a:t>
            </a:r>
            <a:r>
              <a:rPr lang="pt-BR" dirty="0"/>
              <a:t>, Alexandre, </a:t>
            </a:r>
            <a:r>
              <a:rPr lang="pt-BR" dirty="0" smtClean="0"/>
              <a:t>Vila </a:t>
            </a:r>
            <a:r>
              <a:rPr lang="pt-BR" dirty="0"/>
              <a:t>dos operários, e o Cinema Teatro Paroquial. </a:t>
            </a:r>
          </a:p>
          <a:p>
            <a:endParaRPr lang="pt-BR" dirty="0"/>
          </a:p>
        </p:txBody>
      </p:sp>
    </p:spTree>
    <p:extLst>
      <p:ext uri="{BB962C8B-B14F-4D97-AF65-F5344CB8AC3E}">
        <p14:creationId xmlns:p14="http://schemas.microsoft.com/office/powerpoint/2010/main" val="4008430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223664" y="188640"/>
            <a:ext cx="8784976"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8" name="Subtítulo 7"/>
          <p:cNvSpPr>
            <a:spLocks noGrp="1"/>
          </p:cNvSpPr>
          <p:nvPr>
            <p:ph type="subTitle" idx="1"/>
          </p:nvPr>
        </p:nvSpPr>
        <p:spPr>
          <a:xfrm>
            <a:off x="281360" y="1484784"/>
            <a:ext cx="8305800" cy="576064"/>
          </a:xfrm>
        </p:spPr>
        <p:txBody>
          <a:bodyPr/>
          <a:lstStyle/>
          <a:p>
            <a:r>
              <a:rPr lang="pt-BR" sz="3000" b="1" dirty="0" smtClean="0">
                <a:effectLst>
                  <a:outerShdw blurRad="38100" dist="38100" dir="2700000" algn="tl">
                    <a:srgbClr val="000000">
                      <a:alpha val="43137"/>
                    </a:srgbClr>
                  </a:outerShdw>
                </a:effectLst>
              </a:rPr>
              <a:t>Histórica</a:t>
            </a:r>
          </a:p>
          <a:p>
            <a:r>
              <a:rPr lang="pt-BR" sz="3000" b="1" dirty="0" smtClean="0">
                <a:effectLst>
                  <a:outerShdw blurRad="38100" dist="38100" dir="2700000" algn="tl">
                    <a:srgbClr val="000000">
                      <a:alpha val="43137"/>
                    </a:srgbClr>
                  </a:outerShdw>
                </a:effectLst>
              </a:rPr>
              <a:t>Cidade de Macapá</a:t>
            </a:r>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29" name="CaixaDeTexto 28"/>
          <p:cNvSpPr txBox="1"/>
          <p:nvPr/>
        </p:nvSpPr>
        <p:spPr>
          <a:xfrm>
            <a:off x="1259632" y="633804"/>
            <a:ext cx="1555824" cy="584775"/>
          </a:xfrm>
          <a:prstGeom prst="rect">
            <a:avLst/>
          </a:prstGeom>
          <a:noFill/>
        </p:spPr>
        <p:txBody>
          <a:bodyPr wrap="square" rtlCol="0">
            <a:spAutoFit/>
          </a:bodyPr>
          <a:lstStyle/>
          <a:p>
            <a:pPr algn="ctr"/>
            <a:r>
              <a:rPr lang="pt-BR" sz="1600" b="1" dirty="0" smtClean="0">
                <a:solidFill>
                  <a:srgbClr val="C00000"/>
                </a:solidFill>
              </a:rPr>
              <a:t>Embasamento Teórico</a:t>
            </a:r>
            <a:endParaRPr lang="pt-BR" sz="1600" b="1" dirty="0">
              <a:solidFill>
                <a:srgbClr val="C00000"/>
              </a:solidFill>
            </a:endParaRPr>
          </a:p>
        </p:txBody>
      </p:sp>
      <p:sp>
        <p:nvSpPr>
          <p:cNvPr id="28" name="Retângulo de cantos arredondados 27"/>
          <p:cNvSpPr/>
          <p:nvPr/>
        </p:nvSpPr>
        <p:spPr>
          <a:xfrm>
            <a:off x="3579558" y="548680"/>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CaixaDeTexto 32"/>
          <p:cNvSpPr txBox="1"/>
          <p:nvPr/>
        </p:nvSpPr>
        <p:spPr>
          <a:xfrm>
            <a:off x="3579558" y="736009"/>
            <a:ext cx="1856172" cy="338554"/>
          </a:xfrm>
          <a:prstGeom prst="rect">
            <a:avLst/>
          </a:prstGeom>
          <a:noFill/>
        </p:spPr>
        <p:txBody>
          <a:bodyPr wrap="square" rtlCol="0">
            <a:spAutoFit/>
          </a:bodyPr>
          <a:lstStyle/>
          <a:p>
            <a:pPr algn="ctr"/>
            <a:r>
              <a:rPr lang="pt-BR" sz="1600" b="1" dirty="0" smtClean="0">
                <a:solidFill>
                  <a:srgbClr val="C00000"/>
                </a:solidFill>
              </a:rPr>
              <a:t>Contextualização</a:t>
            </a:r>
            <a:endParaRPr lang="pt-BR" sz="1600" b="1" dirty="0">
              <a:solidFill>
                <a:srgbClr val="C00000"/>
              </a:solidFill>
            </a:endParaRPr>
          </a:p>
        </p:txBody>
      </p:sp>
      <p:sp>
        <p:nvSpPr>
          <p:cNvPr id="38" name="CaixaDeTexto 37"/>
          <p:cNvSpPr txBox="1"/>
          <p:nvPr/>
        </p:nvSpPr>
        <p:spPr>
          <a:xfrm>
            <a:off x="6172212" y="736009"/>
            <a:ext cx="1712156" cy="338554"/>
          </a:xfrm>
          <a:prstGeom prst="rect">
            <a:avLst/>
          </a:prstGeom>
          <a:noFill/>
        </p:spPr>
        <p:txBody>
          <a:bodyPr wrap="square" rtlCol="0">
            <a:spAutoFit/>
          </a:bodyPr>
          <a:lstStyle/>
          <a:p>
            <a:pPr algn="ctr"/>
            <a:r>
              <a:rPr lang="pt-BR" sz="1600" b="1" dirty="0" smtClean="0">
                <a:solidFill>
                  <a:srgbClr val="C00000"/>
                </a:solidFill>
              </a:rPr>
              <a:t>Projeto</a:t>
            </a:r>
            <a:endParaRPr lang="pt-BR" sz="1600" b="1" dirty="0">
              <a:solidFill>
                <a:srgbClr val="C00000"/>
              </a:solidFill>
            </a:endParaRPr>
          </a:p>
        </p:txBody>
      </p:sp>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5" y="0"/>
            <a:ext cx="9161701" cy="6761834"/>
          </a:xfrm>
          <a:prstGeom prst="rect">
            <a:avLst/>
          </a:prstGeom>
        </p:spPr>
      </p:pic>
      <p:sp>
        <p:nvSpPr>
          <p:cNvPr id="5" name="Elipse 4"/>
          <p:cNvSpPr/>
          <p:nvPr/>
        </p:nvSpPr>
        <p:spPr>
          <a:xfrm>
            <a:off x="3779912" y="2276872"/>
            <a:ext cx="1080120" cy="108012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Elipse 12"/>
          <p:cNvSpPr/>
          <p:nvPr/>
        </p:nvSpPr>
        <p:spPr>
          <a:xfrm>
            <a:off x="4076285" y="5437712"/>
            <a:ext cx="1080120" cy="54006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Elipse 13"/>
          <p:cNvSpPr/>
          <p:nvPr/>
        </p:nvSpPr>
        <p:spPr>
          <a:xfrm>
            <a:off x="4076092" y="1340768"/>
            <a:ext cx="1359638" cy="75440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44624"/>
            <a:ext cx="1055081" cy="1129557"/>
          </a:xfrm>
          <a:prstGeom prst="rect">
            <a:avLst/>
          </a:prstGeom>
        </p:spPr>
      </p:pic>
      <p:pic>
        <p:nvPicPr>
          <p:cNvPr id="6146" name="Picture 2" descr="skyline conceiçã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8224" y="2332150"/>
            <a:ext cx="1276490" cy="11566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147" name="Picture 3" descr="igreja Nossa Senhora da conceiçã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15074" y="2308013"/>
            <a:ext cx="1301142" cy="11807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cxnSp>
        <p:nvCxnSpPr>
          <p:cNvPr id="7" name="Conector angulado 6"/>
          <p:cNvCxnSpPr/>
          <p:nvPr/>
        </p:nvCxnSpPr>
        <p:spPr>
          <a:xfrm>
            <a:off x="4544510" y="2816932"/>
            <a:ext cx="819578" cy="324036"/>
          </a:xfrm>
          <a:prstGeom prst="bentConnector3">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Conector angulado 25"/>
          <p:cNvCxnSpPr/>
          <p:nvPr/>
        </p:nvCxnSpPr>
        <p:spPr>
          <a:xfrm rot="10800000">
            <a:off x="2601273" y="1765542"/>
            <a:ext cx="967888" cy="855397"/>
          </a:xfrm>
          <a:prstGeom prst="bentConnector3">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27" name="Imagem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8212" y="836712"/>
            <a:ext cx="1452454" cy="6480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 name="Picture 2" descr="DSC0302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8213" y="1570136"/>
            <a:ext cx="1452454" cy="9947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 name="Imagem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5333" y="3019018"/>
            <a:ext cx="1312151" cy="10728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2" name="Conector angulado 21"/>
          <p:cNvCxnSpPr/>
          <p:nvPr/>
        </p:nvCxnSpPr>
        <p:spPr>
          <a:xfrm rot="10800000">
            <a:off x="1497484" y="3717032"/>
            <a:ext cx="610900" cy="335370"/>
          </a:xfrm>
          <a:prstGeom prst="bentConnector3">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23" name="Imagem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334" y="4091901"/>
            <a:ext cx="1312150" cy="9932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Elipse 11"/>
          <p:cNvSpPr/>
          <p:nvPr/>
        </p:nvSpPr>
        <p:spPr>
          <a:xfrm>
            <a:off x="1497484" y="3356992"/>
            <a:ext cx="1706364" cy="21602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933630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223664" y="188640"/>
            <a:ext cx="8784976"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8" name="Subtítulo 7"/>
          <p:cNvSpPr>
            <a:spLocks noGrp="1"/>
          </p:cNvSpPr>
          <p:nvPr>
            <p:ph type="subTitle" idx="1"/>
          </p:nvPr>
        </p:nvSpPr>
        <p:spPr>
          <a:xfrm>
            <a:off x="281360" y="1484784"/>
            <a:ext cx="8305800" cy="576064"/>
          </a:xfrm>
        </p:spPr>
        <p:txBody>
          <a:bodyPr/>
          <a:lstStyle/>
          <a:p>
            <a:r>
              <a:rPr lang="pt-BR" sz="3000" b="1" dirty="0" smtClean="0">
                <a:effectLst>
                  <a:outerShdw blurRad="38100" dist="38100" dir="2700000" algn="tl">
                    <a:srgbClr val="000000">
                      <a:alpha val="43137"/>
                    </a:srgbClr>
                  </a:outerShdw>
                </a:effectLst>
              </a:rPr>
              <a:t>Histórica</a:t>
            </a:r>
          </a:p>
          <a:p>
            <a:r>
              <a:rPr lang="pt-BR" sz="3000" b="1" dirty="0" smtClean="0">
                <a:effectLst>
                  <a:outerShdw blurRad="38100" dist="38100" dir="2700000" algn="tl">
                    <a:srgbClr val="000000">
                      <a:alpha val="43137"/>
                    </a:srgbClr>
                  </a:outerShdw>
                </a:effectLst>
              </a:rPr>
              <a:t>Cinema Teatro Paroquial</a:t>
            </a:r>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29" name="CaixaDeTexto 28"/>
          <p:cNvSpPr txBox="1"/>
          <p:nvPr/>
        </p:nvSpPr>
        <p:spPr>
          <a:xfrm>
            <a:off x="1259632" y="633804"/>
            <a:ext cx="1555824" cy="584775"/>
          </a:xfrm>
          <a:prstGeom prst="rect">
            <a:avLst/>
          </a:prstGeom>
          <a:noFill/>
        </p:spPr>
        <p:txBody>
          <a:bodyPr wrap="square" rtlCol="0">
            <a:spAutoFit/>
          </a:bodyPr>
          <a:lstStyle/>
          <a:p>
            <a:pPr algn="ctr"/>
            <a:r>
              <a:rPr lang="pt-BR" sz="1600" b="1" dirty="0" smtClean="0">
                <a:solidFill>
                  <a:srgbClr val="C00000"/>
                </a:solidFill>
              </a:rPr>
              <a:t>Embasamento Teórico</a:t>
            </a:r>
            <a:endParaRPr lang="pt-BR" sz="1600" b="1" dirty="0">
              <a:solidFill>
                <a:srgbClr val="C00000"/>
              </a:solidFill>
            </a:endParaRPr>
          </a:p>
        </p:txBody>
      </p:sp>
      <p:sp>
        <p:nvSpPr>
          <p:cNvPr id="28" name="Retângulo de cantos arredondados 27"/>
          <p:cNvSpPr/>
          <p:nvPr/>
        </p:nvSpPr>
        <p:spPr>
          <a:xfrm>
            <a:off x="3579558" y="548680"/>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CaixaDeTexto 32"/>
          <p:cNvSpPr txBox="1"/>
          <p:nvPr/>
        </p:nvSpPr>
        <p:spPr>
          <a:xfrm>
            <a:off x="3579558" y="736009"/>
            <a:ext cx="1856172" cy="338554"/>
          </a:xfrm>
          <a:prstGeom prst="rect">
            <a:avLst/>
          </a:prstGeom>
          <a:noFill/>
        </p:spPr>
        <p:txBody>
          <a:bodyPr wrap="square" rtlCol="0">
            <a:spAutoFit/>
          </a:bodyPr>
          <a:lstStyle/>
          <a:p>
            <a:pPr algn="ctr"/>
            <a:r>
              <a:rPr lang="pt-BR" sz="1600" b="1" dirty="0" smtClean="0">
                <a:solidFill>
                  <a:srgbClr val="C00000"/>
                </a:solidFill>
              </a:rPr>
              <a:t>Contextualização</a:t>
            </a:r>
            <a:endParaRPr lang="pt-BR" sz="1600" b="1" dirty="0">
              <a:solidFill>
                <a:srgbClr val="C00000"/>
              </a:solidFill>
            </a:endParaRPr>
          </a:p>
        </p:txBody>
      </p:sp>
      <p:sp>
        <p:nvSpPr>
          <p:cNvPr id="38" name="CaixaDeTexto 37"/>
          <p:cNvSpPr txBox="1"/>
          <p:nvPr/>
        </p:nvSpPr>
        <p:spPr>
          <a:xfrm>
            <a:off x="6172212" y="736009"/>
            <a:ext cx="1712156" cy="338554"/>
          </a:xfrm>
          <a:prstGeom prst="rect">
            <a:avLst/>
          </a:prstGeom>
          <a:noFill/>
        </p:spPr>
        <p:txBody>
          <a:bodyPr wrap="square" rtlCol="0">
            <a:spAutoFit/>
          </a:bodyPr>
          <a:lstStyle/>
          <a:p>
            <a:pPr algn="ctr"/>
            <a:r>
              <a:rPr lang="pt-BR" sz="1600" b="1" dirty="0" smtClean="0">
                <a:solidFill>
                  <a:srgbClr val="C00000"/>
                </a:solidFill>
              </a:rPr>
              <a:t>Projeto</a:t>
            </a:r>
            <a:endParaRPr lang="pt-BR" sz="1600" b="1" dirty="0">
              <a:solidFill>
                <a:srgbClr val="C00000"/>
              </a:solidFill>
            </a:endParaRPr>
          </a:p>
        </p:txBody>
      </p:sp>
      <p:sp>
        <p:nvSpPr>
          <p:cNvPr id="2" name="CaixaDeTexto 1"/>
          <p:cNvSpPr txBox="1"/>
          <p:nvPr/>
        </p:nvSpPr>
        <p:spPr>
          <a:xfrm>
            <a:off x="611560" y="2708920"/>
            <a:ext cx="5040560" cy="3447098"/>
          </a:xfrm>
          <a:prstGeom prst="rect">
            <a:avLst/>
          </a:prstGeom>
          <a:noFill/>
        </p:spPr>
        <p:txBody>
          <a:bodyPr wrap="square" rtlCol="0">
            <a:spAutoFit/>
          </a:bodyPr>
          <a:lstStyle/>
          <a:p>
            <a:pPr marL="285750" indent="-285750">
              <a:buFont typeface="Arial" pitchFamily="34" charset="0"/>
              <a:buChar char="•"/>
            </a:pPr>
            <a:r>
              <a:rPr lang="pt-BR" sz="2500" dirty="0"/>
              <a:t>Construído na década de </a:t>
            </a:r>
            <a:r>
              <a:rPr lang="pt-BR" sz="2500" dirty="0" smtClean="0"/>
              <a:t>1960;</a:t>
            </a:r>
          </a:p>
          <a:p>
            <a:pPr marL="285750" indent="-285750">
              <a:buFont typeface="Arial" pitchFamily="34" charset="0"/>
              <a:buChar char="•"/>
            </a:pPr>
            <a:r>
              <a:rPr lang="pt-BR" sz="2500" dirty="0" smtClean="0"/>
              <a:t>Responsável </a:t>
            </a:r>
            <a:r>
              <a:rPr lang="pt-BR" sz="2500" dirty="0"/>
              <a:t>técnico pela construção Padre </a:t>
            </a:r>
            <a:r>
              <a:rPr lang="pt-BR" sz="2500" dirty="0" smtClean="0"/>
              <a:t>Fúlvio;</a:t>
            </a:r>
          </a:p>
          <a:p>
            <a:pPr marL="285750" indent="-285750">
              <a:buFont typeface="Arial" pitchFamily="34" charset="0"/>
              <a:buChar char="•"/>
            </a:pPr>
            <a:r>
              <a:rPr lang="pt-BR" sz="2500" dirty="0" smtClean="0"/>
              <a:t>Direção </a:t>
            </a:r>
            <a:r>
              <a:rPr lang="pt-BR" sz="2500" dirty="0"/>
              <a:t>da </a:t>
            </a:r>
            <a:r>
              <a:rPr lang="pt-BR" sz="2500" dirty="0" smtClean="0"/>
              <a:t>paroquia;</a:t>
            </a:r>
          </a:p>
          <a:p>
            <a:pPr marL="285750" indent="-285750">
              <a:buFont typeface="Arial" pitchFamily="34" charset="0"/>
              <a:buChar char="•"/>
            </a:pPr>
            <a:r>
              <a:rPr lang="pt-BR" sz="2500" dirty="0"/>
              <a:t>P</a:t>
            </a:r>
            <a:r>
              <a:rPr lang="pt-BR" sz="2500" dirty="0" smtClean="0"/>
              <a:t>rojeção </a:t>
            </a:r>
            <a:r>
              <a:rPr lang="pt-BR" sz="2500" dirty="0"/>
              <a:t>de filmes e apresentação de peças </a:t>
            </a:r>
            <a:r>
              <a:rPr lang="pt-BR" sz="2500" dirty="0" smtClean="0"/>
              <a:t>teatrais;</a:t>
            </a:r>
          </a:p>
          <a:p>
            <a:pPr marL="285750" indent="-285750">
              <a:buFont typeface="Arial" pitchFamily="34" charset="0"/>
              <a:buChar char="•"/>
            </a:pPr>
            <a:r>
              <a:rPr lang="pt-BR" sz="2500" dirty="0" smtClean="0"/>
              <a:t>Obsoleto</a:t>
            </a:r>
            <a:r>
              <a:rPr lang="pt-BR" sz="2500" dirty="0"/>
              <a:t>: foi vendido para a Associação dos Agricultores;</a:t>
            </a:r>
          </a:p>
          <a:p>
            <a:endParaRPr lang="pt-BR" dirty="0"/>
          </a:p>
        </p:txBody>
      </p:sp>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770" y="3221592"/>
            <a:ext cx="2977591" cy="215162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451617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223664" y="188640"/>
            <a:ext cx="8784976"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8" name="Subtítulo 7"/>
          <p:cNvSpPr>
            <a:spLocks noGrp="1"/>
          </p:cNvSpPr>
          <p:nvPr>
            <p:ph type="subTitle" idx="1"/>
          </p:nvPr>
        </p:nvSpPr>
        <p:spPr>
          <a:xfrm>
            <a:off x="281360" y="1484784"/>
            <a:ext cx="8305800" cy="648072"/>
          </a:xfrm>
        </p:spPr>
        <p:txBody>
          <a:bodyPr/>
          <a:lstStyle/>
          <a:p>
            <a:r>
              <a:rPr lang="pt-BR" sz="3000" b="1" dirty="0" smtClean="0">
                <a:effectLst>
                  <a:outerShdw blurRad="38100" dist="38100" dir="2700000" algn="tl">
                    <a:srgbClr val="000000">
                      <a:alpha val="43137"/>
                    </a:srgbClr>
                  </a:outerShdw>
                </a:effectLst>
              </a:rPr>
              <a:t>Urbana</a:t>
            </a:r>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29" name="CaixaDeTexto 28"/>
          <p:cNvSpPr txBox="1"/>
          <p:nvPr/>
        </p:nvSpPr>
        <p:spPr>
          <a:xfrm>
            <a:off x="1259632" y="633804"/>
            <a:ext cx="1555824" cy="584775"/>
          </a:xfrm>
          <a:prstGeom prst="rect">
            <a:avLst/>
          </a:prstGeom>
          <a:noFill/>
        </p:spPr>
        <p:txBody>
          <a:bodyPr wrap="square" rtlCol="0">
            <a:spAutoFit/>
          </a:bodyPr>
          <a:lstStyle/>
          <a:p>
            <a:pPr algn="ctr"/>
            <a:r>
              <a:rPr lang="pt-BR" sz="1600" b="1" dirty="0" smtClean="0">
                <a:solidFill>
                  <a:srgbClr val="C00000"/>
                </a:solidFill>
              </a:rPr>
              <a:t>Embasamento Teórico</a:t>
            </a:r>
            <a:endParaRPr lang="pt-BR" sz="1600" b="1" dirty="0">
              <a:solidFill>
                <a:srgbClr val="C00000"/>
              </a:solidFill>
            </a:endParaRPr>
          </a:p>
        </p:txBody>
      </p:sp>
      <p:sp>
        <p:nvSpPr>
          <p:cNvPr id="28" name="Retângulo de cantos arredondados 27"/>
          <p:cNvSpPr/>
          <p:nvPr/>
        </p:nvSpPr>
        <p:spPr>
          <a:xfrm>
            <a:off x="3579558" y="548680"/>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CaixaDeTexto 32"/>
          <p:cNvSpPr txBox="1"/>
          <p:nvPr/>
        </p:nvSpPr>
        <p:spPr>
          <a:xfrm>
            <a:off x="3579558" y="736009"/>
            <a:ext cx="1856172" cy="338554"/>
          </a:xfrm>
          <a:prstGeom prst="rect">
            <a:avLst/>
          </a:prstGeom>
          <a:noFill/>
        </p:spPr>
        <p:txBody>
          <a:bodyPr wrap="square" rtlCol="0">
            <a:spAutoFit/>
          </a:bodyPr>
          <a:lstStyle/>
          <a:p>
            <a:pPr algn="ctr"/>
            <a:r>
              <a:rPr lang="pt-BR" sz="1600" b="1" dirty="0" smtClean="0">
                <a:solidFill>
                  <a:srgbClr val="C00000"/>
                </a:solidFill>
              </a:rPr>
              <a:t>Contextualização</a:t>
            </a:r>
            <a:endParaRPr lang="pt-BR" sz="1600" b="1" dirty="0">
              <a:solidFill>
                <a:srgbClr val="C00000"/>
              </a:solidFill>
            </a:endParaRPr>
          </a:p>
        </p:txBody>
      </p:sp>
      <p:sp>
        <p:nvSpPr>
          <p:cNvPr id="38" name="CaixaDeTexto 37"/>
          <p:cNvSpPr txBox="1"/>
          <p:nvPr/>
        </p:nvSpPr>
        <p:spPr>
          <a:xfrm>
            <a:off x="6172212" y="736009"/>
            <a:ext cx="1712156" cy="338554"/>
          </a:xfrm>
          <a:prstGeom prst="rect">
            <a:avLst/>
          </a:prstGeom>
          <a:noFill/>
        </p:spPr>
        <p:txBody>
          <a:bodyPr wrap="square" rtlCol="0">
            <a:spAutoFit/>
          </a:bodyPr>
          <a:lstStyle/>
          <a:p>
            <a:pPr algn="ctr"/>
            <a:r>
              <a:rPr lang="pt-BR" sz="1600" b="1" dirty="0" smtClean="0">
                <a:solidFill>
                  <a:srgbClr val="C00000"/>
                </a:solidFill>
              </a:rPr>
              <a:t>Projeto</a:t>
            </a:r>
            <a:endParaRPr lang="pt-BR" sz="1600" b="1" dirty="0">
              <a:solidFill>
                <a:srgbClr val="C00000"/>
              </a:solidFill>
            </a:endParaRPr>
          </a:p>
        </p:txBody>
      </p:sp>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064" y="2089637"/>
            <a:ext cx="8028384" cy="4435707"/>
          </a:xfrm>
          <a:prstGeom prst="rect">
            <a:avLst/>
          </a:prstGeom>
        </p:spPr>
      </p:pic>
    </p:spTree>
    <p:extLst>
      <p:ext uri="{BB962C8B-B14F-4D97-AF65-F5344CB8AC3E}">
        <p14:creationId xmlns:p14="http://schemas.microsoft.com/office/powerpoint/2010/main" val="3881778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223664" y="188640"/>
            <a:ext cx="8784976"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8" name="Subtítulo 7"/>
          <p:cNvSpPr>
            <a:spLocks noGrp="1"/>
          </p:cNvSpPr>
          <p:nvPr>
            <p:ph type="subTitle" idx="1"/>
          </p:nvPr>
        </p:nvSpPr>
        <p:spPr>
          <a:xfrm>
            <a:off x="281360" y="1484784"/>
            <a:ext cx="8305800" cy="648072"/>
          </a:xfrm>
        </p:spPr>
        <p:txBody>
          <a:bodyPr/>
          <a:lstStyle/>
          <a:p>
            <a:r>
              <a:rPr lang="pt-BR" sz="3000" b="1" dirty="0" smtClean="0">
                <a:effectLst>
                  <a:outerShdw blurRad="38100" dist="38100" dir="2700000" algn="tl">
                    <a:srgbClr val="000000">
                      <a:alpha val="43137"/>
                    </a:srgbClr>
                  </a:outerShdw>
                </a:effectLst>
              </a:rPr>
              <a:t>Urbana</a:t>
            </a:r>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29" name="CaixaDeTexto 28"/>
          <p:cNvSpPr txBox="1"/>
          <p:nvPr/>
        </p:nvSpPr>
        <p:spPr>
          <a:xfrm>
            <a:off x="1259632" y="633804"/>
            <a:ext cx="1555824" cy="584775"/>
          </a:xfrm>
          <a:prstGeom prst="rect">
            <a:avLst/>
          </a:prstGeom>
          <a:noFill/>
        </p:spPr>
        <p:txBody>
          <a:bodyPr wrap="square" rtlCol="0">
            <a:spAutoFit/>
          </a:bodyPr>
          <a:lstStyle/>
          <a:p>
            <a:pPr algn="ctr"/>
            <a:r>
              <a:rPr lang="pt-BR" sz="1600" b="1" dirty="0" smtClean="0">
                <a:solidFill>
                  <a:srgbClr val="C00000"/>
                </a:solidFill>
              </a:rPr>
              <a:t>Embasamento Teórico</a:t>
            </a:r>
            <a:endParaRPr lang="pt-BR" sz="1600" b="1" dirty="0">
              <a:solidFill>
                <a:srgbClr val="C00000"/>
              </a:solidFill>
            </a:endParaRPr>
          </a:p>
        </p:txBody>
      </p:sp>
      <p:sp>
        <p:nvSpPr>
          <p:cNvPr id="28" name="Retângulo de cantos arredondados 27"/>
          <p:cNvSpPr/>
          <p:nvPr/>
        </p:nvSpPr>
        <p:spPr>
          <a:xfrm>
            <a:off x="3579558" y="548680"/>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CaixaDeTexto 32"/>
          <p:cNvSpPr txBox="1"/>
          <p:nvPr/>
        </p:nvSpPr>
        <p:spPr>
          <a:xfrm>
            <a:off x="3579558" y="736009"/>
            <a:ext cx="1856172" cy="338554"/>
          </a:xfrm>
          <a:prstGeom prst="rect">
            <a:avLst/>
          </a:prstGeom>
          <a:noFill/>
        </p:spPr>
        <p:txBody>
          <a:bodyPr wrap="square" rtlCol="0">
            <a:spAutoFit/>
          </a:bodyPr>
          <a:lstStyle/>
          <a:p>
            <a:pPr algn="ctr"/>
            <a:r>
              <a:rPr lang="pt-BR" sz="1600" b="1" dirty="0" smtClean="0">
                <a:solidFill>
                  <a:srgbClr val="C00000"/>
                </a:solidFill>
              </a:rPr>
              <a:t>Contextualização</a:t>
            </a:r>
            <a:endParaRPr lang="pt-BR" sz="1600" b="1" dirty="0">
              <a:solidFill>
                <a:srgbClr val="C00000"/>
              </a:solidFill>
            </a:endParaRPr>
          </a:p>
        </p:txBody>
      </p:sp>
      <p:sp>
        <p:nvSpPr>
          <p:cNvPr id="38" name="CaixaDeTexto 37"/>
          <p:cNvSpPr txBox="1"/>
          <p:nvPr/>
        </p:nvSpPr>
        <p:spPr>
          <a:xfrm>
            <a:off x="6172212" y="736009"/>
            <a:ext cx="1712156" cy="338554"/>
          </a:xfrm>
          <a:prstGeom prst="rect">
            <a:avLst/>
          </a:prstGeom>
          <a:noFill/>
        </p:spPr>
        <p:txBody>
          <a:bodyPr wrap="square" rtlCol="0">
            <a:spAutoFit/>
          </a:bodyPr>
          <a:lstStyle/>
          <a:p>
            <a:pPr algn="ctr"/>
            <a:r>
              <a:rPr lang="pt-BR" sz="1600" b="1" dirty="0" smtClean="0">
                <a:solidFill>
                  <a:srgbClr val="C00000"/>
                </a:solidFill>
              </a:rPr>
              <a:t>Projeto</a:t>
            </a:r>
            <a:endParaRPr lang="pt-BR" sz="1600" b="1" dirty="0">
              <a:solidFill>
                <a:srgbClr val="C00000"/>
              </a:solidFill>
            </a:endParaRPr>
          </a:p>
        </p:txBody>
      </p:sp>
      <p:pic>
        <p:nvPicPr>
          <p:cNvPr id="7170" name="Picture 2" descr="completo uso e ocupação do solo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988840"/>
            <a:ext cx="6656784" cy="452378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7380312" y="2132856"/>
            <a:ext cx="1628328" cy="1200329"/>
          </a:xfrm>
          <a:prstGeom prst="rect">
            <a:avLst/>
          </a:prstGeom>
          <a:noFill/>
        </p:spPr>
        <p:txBody>
          <a:bodyPr wrap="square" rtlCol="0">
            <a:spAutoFit/>
          </a:bodyPr>
          <a:lstStyle/>
          <a:p>
            <a:r>
              <a:rPr lang="pt-BR" b="1" dirty="0" smtClean="0">
                <a:solidFill>
                  <a:schemeClr val="bg1"/>
                </a:solidFill>
                <a:effectLst>
                  <a:outerShdw blurRad="38100" dist="38100" dir="2700000" algn="tl">
                    <a:srgbClr val="000000">
                      <a:alpha val="43137"/>
                    </a:srgbClr>
                  </a:outerShdw>
                </a:effectLst>
              </a:rPr>
              <a:t>Diagrama 1: </a:t>
            </a:r>
            <a:r>
              <a:rPr lang="pt-BR" dirty="0" smtClean="0">
                <a:effectLst>
                  <a:outerShdw blurRad="38100" dist="38100" dir="2700000" algn="tl">
                    <a:srgbClr val="000000">
                      <a:alpha val="43137"/>
                    </a:srgbClr>
                  </a:outerShdw>
                </a:effectLst>
              </a:rPr>
              <a:t>Uso e  Ocupação do Solo</a:t>
            </a:r>
            <a:endParaRPr lang="pt-BR"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24206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223664" y="188640"/>
            <a:ext cx="8784976"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8" name="Subtítulo 7"/>
          <p:cNvSpPr>
            <a:spLocks noGrp="1"/>
          </p:cNvSpPr>
          <p:nvPr>
            <p:ph type="subTitle" idx="1"/>
          </p:nvPr>
        </p:nvSpPr>
        <p:spPr>
          <a:xfrm>
            <a:off x="281360" y="1484784"/>
            <a:ext cx="8305800" cy="648072"/>
          </a:xfrm>
        </p:spPr>
        <p:txBody>
          <a:bodyPr/>
          <a:lstStyle/>
          <a:p>
            <a:r>
              <a:rPr lang="pt-BR" sz="3000" b="1" dirty="0" smtClean="0">
                <a:effectLst>
                  <a:outerShdw blurRad="38100" dist="38100" dir="2700000" algn="tl">
                    <a:srgbClr val="000000">
                      <a:alpha val="43137"/>
                    </a:srgbClr>
                  </a:outerShdw>
                </a:effectLst>
              </a:rPr>
              <a:t>Urbana</a:t>
            </a:r>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29" name="CaixaDeTexto 28"/>
          <p:cNvSpPr txBox="1"/>
          <p:nvPr/>
        </p:nvSpPr>
        <p:spPr>
          <a:xfrm>
            <a:off x="1259632" y="633804"/>
            <a:ext cx="1555824" cy="584775"/>
          </a:xfrm>
          <a:prstGeom prst="rect">
            <a:avLst/>
          </a:prstGeom>
          <a:noFill/>
        </p:spPr>
        <p:txBody>
          <a:bodyPr wrap="square" rtlCol="0">
            <a:spAutoFit/>
          </a:bodyPr>
          <a:lstStyle/>
          <a:p>
            <a:pPr algn="ctr"/>
            <a:r>
              <a:rPr lang="pt-BR" sz="1600" b="1" dirty="0" smtClean="0">
                <a:solidFill>
                  <a:srgbClr val="C00000"/>
                </a:solidFill>
              </a:rPr>
              <a:t>Embasamento Teórico</a:t>
            </a:r>
            <a:endParaRPr lang="pt-BR" sz="1600" b="1" dirty="0">
              <a:solidFill>
                <a:srgbClr val="C00000"/>
              </a:solidFill>
            </a:endParaRPr>
          </a:p>
        </p:txBody>
      </p:sp>
      <p:sp>
        <p:nvSpPr>
          <p:cNvPr id="28" name="Retângulo de cantos arredondados 27"/>
          <p:cNvSpPr/>
          <p:nvPr/>
        </p:nvSpPr>
        <p:spPr>
          <a:xfrm>
            <a:off x="3579558" y="548680"/>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CaixaDeTexto 32"/>
          <p:cNvSpPr txBox="1"/>
          <p:nvPr/>
        </p:nvSpPr>
        <p:spPr>
          <a:xfrm>
            <a:off x="3579558" y="736009"/>
            <a:ext cx="1856172" cy="338554"/>
          </a:xfrm>
          <a:prstGeom prst="rect">
            <a:avLst/>
          </a:prstGeom>
          <a:noFill/>
        </p:spPr>
        <p:txBody>
          <a:bodyPr wrap="square" rtlCol="0">
            <a:spAutoFit/>
          </a:bodyPr>
          <a:lstStyle/>
          <a:p>
            <a:pPr algn="ctr"/>
            <a:r>
              <a:rPr lang="pt-BR" sz="1600" b="1" dirty="0" smtClean="0">
                <a:solidFill>
                  <a:srgbClr val="C00000"/>
                </a:solidFill>
              </a:rPr>
              <a:t>Contextualização</a:t>
            </a:r>
            <a:endParaRPr lang="pt-BR" sz="1600" b="1" dirty="0">
              <a:solidFill>
                <a:srgbClr val="C00000"/>
              </a:solidFill>
            </a:endParaRPr>
          </a:p>
        </p:txBody>
      </p:sp>
      <p:sp>
        <p:nvSpPr>
          <p:cNvPr id="38" name="CaixaDeTexto 37"/>
          <p:cNvSpPr txBox="1"/>
          <p:nvPr/>
        </p:nvSpPr>
        <p:spPr>
          <a:xfrm>
            <a:off x="6172212" y="736009"/>
            <a:ext cx="1712156" cy="338554"/>
          </a:xfrm>
          <a:prstGeom prst="rect">
            <a:avLst/>
          </a:prstGeom>
          <a:noFill/>
        </p:spPr>
        <p:txBody>
          <a:bodyPr wrap="square" rtlCol="0">
            <a:spAutoFit/>
          </a:bodyPr>
          <a:lstStyle/>
          <a:p>
            <a:pPr algn="ctr"/>
            <a:r>
              <a:rPr lang="pt-BR" sz="1600" b="1" dirty="0" smtClean="0">
                <a:solidFill>
                  <a:srgbClr val="C00000"/>
                </a:solidFill>
              </a:rPr>
              <a:t>Projeto</a:t>
            </a:r>
            <a:endParaRPr lang="pt-BR" sz="1600" b="1" dirty="0">
              <a:solidFill>
                <a:srgbClr val="C00000"/>
              </a:solidFill>
            </a:endParaRPr>
          </a:p>
        </p:txBody>
      </p:sp>
      <p:sp>
        <p:nvSpPr>
          <p:cNvPr id="3" name="CaixaDeTexto 2"/>
          <p:cNvSpPr txBox="1"/>
          <p:nvPr/>
        </p:nvSpPr>
        <p:spPr>
          <a:xfrm>
            <a:off x="7380312" y="2132856"/>
            <a:ext cx="1628328" cy="1200329"/>
          </a:xfrm>
          <a:prstGeom prst="rect">
            <a:avLst/>
          </a:prstGeom>
          <a:noFill/>
        </p:spPr>
        <p:txBody>
          <a:bodyPr wrap="square" rtlCol="0">
            <a:spAutoFit/>
          </a:bodyPr>
          <a:lstStyle/>
          <a:p>
            <a:r>
              <a:rPr lang="pt-BR" b="1" dirty="0" smtClean="0">
                <a:solidFill>
                  <a:schemeClr val="bg1"/>
                </a:solidFill>
                <a:effectLst>
                  <a:outerShdw blurRad="38100" dist="38100" dir="2700000" algn="tl">
                    <a:srgbClr val="000000">
                      <a:alpha val="43137"/>
                    </a:srgbClr>
                  </a:outerShdw>
                </a:effectLst>
              </a:rPr>
              <a:t>Diagrama 2: </a:t>
            </a:r>
            <a:r>
              <a:rPr lang="pt-BR" dirty="0" smtClean="0">
                <a:effectLst>
                  <a:outerShdw blurRad="38100" dist="38100" dir="2700000" algn="tl">
                    <a:srgbClr val="000000">
                      <a:alpha val="43137"/>
                    </a:srgbClr>
                  </a:outerShdw>
                </a:effectLst>
              </a:rPr>
              <a:t>Pontos Positivos e Negativos</a:t>
            </a:r>
            <a:endParaRPr lang="pt-BR" dirty="0">
              <a:effectLst>
                <a:outerShdw blurRad="38100" dist="38100" dir="2700000" algn="tl">
                  <a:srgbClr val="000000">
                    <a:alpha val="43137"/>
                  </a:srgbClr>
                </a:outerShdw>
              </a:effectLst>
            </a:endParaRPr>
          </a:p>
        </p:txBody>
      </p:sp>
      <p:pic>
        <p:nvPicPr>
          <p:cNvPr id="8194" name="Picture 2" descr="pontos positivos e negativos ajeitad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1" y="2036483"/>
            <a:ext cx="6552728" cy="4402674"/>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192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223664" y="188640"/>
            <a:ext cx="8784976"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8" name="Subtítulo 7"/>
          <p:cNvSpPr>
            <a:spLocks noGrp="1"/>
          </p:cNvSpPr>
          <p:nvPr>
            <p:ph type="subTitle" idx="1"/>
          </p:nvPr>
        </p:nvSpPr>
        <p:spPr>
          <a:xfrm>
            <a:off x="281360" y="1484784"/>
            <a:ext cx="8305800" cy="648072"/>
          </a:xfrm>
        </p:spPr>
        <p:txBody>
          <a:bodyPr/>
          <a:lstStyle/>
          <a:p>
            <a:r>
              <a:rPr lang="pt-BR" sz="3000" b="1" dirty="0" smtClean="0">
                <a:effectLst>
                  <a:outerShdw blurRad="38100" dist="38100" dir="2700000" algn="tl">
                    <a:srgbClr val="000000">
                      <a:alpha val="43137"/>
                    </a:srgbClr>
                  </a:outerShdw>
                </a:effectLst>
              </a:rPr>
              <a:t>Urbana</a:t>
            </a:r>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29" name="CaixaDeTexto 28"/>
          <p:cNvSpPr txBox="1"/>
          <p:nvPr/>
        </p:nvSpPr>
        <p:spPr>
          <a:xfrm>
            <a:off x="1259632" y="633804"/>
            <a:ext cx="1555824" cy="584775"/>
          </a:xfrm>
          <a:prstGeom prst="rect">
            <a:avLst/>
          </a:prstGeom>
          <a:noFill/>
        </p:spPr>
        <p:txBody>
          <a:bodyPr wrap="square" rtlCol="0">
            <a:spAutoFit/>
          </a:bodyPr>
          <a:lstStyle/>
          <a:p>
            <a:pPr algn="ctr"/>
            <a:r>
              <a:rPr lang="pt-BR" sz="1600" b="1" dirty="0" smtClean="0">
                <a:solidFill>
                  <a:srgbClr val="C00000"/>
                </a:solidFill>
              </a:rPr>
              <a:t>Embasamento Teórico</a:t>
            </a:r>
            <a:endParaRPr lang="pt-BR" sz="1600" b="1" dirty="0">
              <a:solidFill>
                <a:srgbClr val="C00000"/>
              </a:solidFill>
            </a:endParaRPr>
          </a:p>
        </p:txBody>
      </p:sp>
      <p:sp>
        <p:nvSpPr>
          <p:cNvPr id="28" name="Retângulo de cantos arredondados 27"/>
          <p:cNvSpPr/>
          <p:nvPr/>
        </p:nvSpPr>
        <p:spPr>
          <a:xfrm>
            <a:off x="3579558" y="548680"/>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CaixaDeTexto 32"/>
          <p:cNvSpPr txBox="1"/>
          <p:nvPr/>
        </p:nvSpPr>
        <p:spPr>
          <a:xfrm>
            <a:off x="3579558" y="736009"/>
            <a:ext cx="1856172" cy="338554"/>
          </a:xfrm>
          <a:prstGeom prst="rect">
            <a:avLst/>
          </a:prstGeom>
          <a:noFill/>
        </p:spPr>
        <p:txBody>
          <a:bodyPr wrap="square" rtlCol="0">
            <a:spAutoFit/>
          </a:bodyPr>
          <a:lstStyle/>
          <a:p>
            <a:pPr algn="ctr"/>
            <a:r>
              <a:rPr lang="pt-BR" sz="1600" b="1" dirty="0" smtClean="0">
                <a:solidFill>
                  <a:srgbClr val="C00000"/>
                </a:solidFill>
              </a:rPr>
              <a:t>Contextualização</a:t>
            </a:r>
            <a:endParaRPr lang="pt-BR" sz="1600" b="1" dirty="0">
              <a:solidFill>
                <a:srgbClr val="C00000"/>
              </a:solidFill>
            </a:endParaRPr>
          </a:p>
        </p:txBody>
      </p:sp>
      <p:sp>
        <p:nvSpPr>
          <p:cNvPr id="38" name="CaixaDeTexto 37"/>
          <p:cNvSpPr txBox="1"/>
          <p:nvPr/>
        </p:nvSpPr>
        <p:spPr>
          <a:xfrm>
            <a:off x="6172212" y="736009"/>
            <a:ext cx="1712156" cy="338554"/>
          </a:xfrm>
          <a:prstGeom prst="rect">
            <a:avLst/>
          </a:prstGeom>
          <a:noFill/>
        </p:spPr>
        <p:txBody>
          <a:bodyPr wrap="square" rtlCol="0">
            <a:spAutoFit/>
          </a:bodyPr>
          <a:lstStyle/>
          <a:p>
            <a:pPr algn="ctr"/>
            <a:r>
              <a:rPr lang="pt-BR" sz="1600" b="1" dirty="0" smtClean="0">
                <a:solidFill>
                  <a:srgbClr val="C00000"/>
                </a:solidFill>
              </a:rPr>
              <a:t>Projeto</a:t>
            </a:r>
            <a:endParaRPr lang="pt-BR" sz="1600" b="1" dirty="0">
              <a:solidFill>
                <a:srgbClr val="C00000"/>
              </a:solidFill>
            </a:endParaRPr>
          </a:p>
        </p:txBody>
      </p:sp>
      <p:sp>
        <p:nvSpPr>
          <p:cNvPr id="3" name="CaixaDeTexto 2"/>
          <p:cNvSpPr txBox="1"/>
          <p:nvPr/>
        </p:nvSpPr>
        <p:spPr>
          <a:xfrm>
            <a:off x="7380312" y="2132856"/>
            <a:ext cx="1628328" cy="646331"/>
          </a:xfrm>
          <a:prstGeom prst="rect">
            <a:avLst/>
          </a:prstGeom>
          <a:noFill/>
        </p:spPr>
        <p:txBody>
          <a:bodyPr wrap="square" rtlCol="0">
            <a:spAutoFit/>
          </a:bodyPr>
          <a:lstStyle/>
          <a:p>
            <a:r>
              <a:rPr lang="pt-BR" b="1" dirty="0" smtClean="0">
                <a:solidFill>
                  <a:schemeClr val="bg1"/>
                </a:solidFill>
                <a:effectLst>
                  <a:outerShdw blurRad="38100" dist="38100" dir="2700000" algn="tl">
                    <a:srgbClr val="000000">
                      <a:alpha val="43137"/>
                    </a:srgbClr>
                  </a:outerShdw>
                </a:effectLst>
              </a:rPr>
              <a:t>Diagrama 3: </a:t>
            </a:r>
            <a:r>
              <a:rPr lang="pt-BR" dirty="0" smtClean="0">
                <a:effectLst>
                  <a:outerShdw blurRad="38100" dist="38100" dir="2700000" algn="tl">
                    <a:srgbClr val="000000">
                      <a:alpha val="43137"/>
                    </a:srgbClr>
                  </a:outerShdw>
                </a:effectLst>
              </a:rPr>
              <a:t>Fluxo Viário</a:t>
            </a:r>
          </a:p>
        </p:txBody>
      </p:sp>
      <p:pic>
        <p:nvPicPr>
          <p:cNvPr id="9218" name="Picture 2" descr="fluxo de vias apresentação 2o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456" y="2132856"/>
            <a:ext cx="6626368" cy="417829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862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223664" y="188640"/>
            <a:ext cx="8784976"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8" name="Subtítulo 7"/>
          <p:cNvSpPr>
            <a:spLocks noGrp="1"/>
          </p:cNvSpPr>
          <p:nvPr>
            <p:ph type="subTitle" idx="1"/>
          </p:nvPr>
        </p:nvSpPr>
        <p:spPr>
          <a:xfrm>
            <a:off x="281360" y="806872"/>
            <a:ext cx="8305800" cy="1143000"/>
          </a:xfrm>
        </p:spPr>
        <p:txBody>
          <a:bodyPr/>
          <a:lstStyle/>
          <a:p>
            <a:r>
              <a:rPr lang="pt-BR" sz="3000" b="1" dirty="0" smtClean="0">
                <a:effectLst>
                  <a:outerShdw blurRad="38100" dist="38100" dir="2700000" algn="tl">
                    <a:srgbClr val="000000">
                      <a:alpha val="43137"/>
                    </a:srgbClr>
                  </a:outerShdw>
                </a:effectLst>
              </a:rPr>
              <a:t>INTRODUÇÃO</a:t>
            </a:r>
            <a:endParaRPr lang="pt-BR" sz="3000" b="1" dirty="0">
              <a:effectLst>
                <a:outerShdw blurRad="38100" dist="38100" dir="2700000" algn="tl">
                  <a:srgbClr val="000000">
                    <a:alpha val="43137"/>
                  </a:srgbClr>
                </a:outerShdw>
              </a:effectLst>
            </a:endParaRPr>
          </a:p>
        </p:txBody>
      </p:sp>
      <p:sp>
        <p:nvSpPr>
          <p:cNvPr id="9" name="Subtítulo 7"/>
          <p:cNvSpPr txBox="1">
            <a:spLocks/>
          </p:cNvSpPr>
          <p:nvPr/>
        </p:nvSpPr>
        <p:spPr>
          <a:xfrm>
            <a:off x="755576" y="1524844"/>
            <a:ext cx="7272808" cy="75202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marL="342900" indent="-342900" algn="l">
              <a:buFont typeface="Arial" pitchFamily="34" charset="0"/>
              <a:buChar char="•"/>
            </a:pPr>
            <a:r>
              <a:rPr lang="pt-BR" sz="2500" dirty="0" smtClean="0"/>
              <a:t>Metodologia;</a:t>
            </a:r>
          </a:p>
          <a:p>
            <a:pPr lvl="1" algn="l"/>
            <a:endParaRPr lang="pt-BR" sz="2500" dirty="0" smtClean="0"/>
          </a:p>
        </p:txBody>
      </p:sp>
      <p:sp>
        <p:nvSpPr>
          <p:cNvPr id="3" name="CaixaDeTexto 2"/>
          <p:cNvSpPr txBox="1"/>
          <p:nvPr/>
        </p:nvSpPr>
        <p:spPr>
          <a:xfrm>
            <a:off x="1259632" y="2420888"/>
            <a:ext cx="3132348" cy="2708434"/>
          </a:xfrm>
          <a:prstGeom prst="rect">
            <a:avLst/>
          </a:prstGeom>
          <a:noFill/>
        </p:spPr>
        <p:txBody>
          <a:bodyPr wrap="square" rtlCol="0">
            <a:spAutoFit/>
          </a:bodyPr>
          <a:lstStyle/>
          <a:p>
            <a:pPr algn="just"/>
            <a:r>
              <a:rPr lang="pt-BR" sz="2500" b="1" dirty="0" smtClean="0"/>
              <a:t>Pesquisas Bibliográficas</a:t>
            </a:r>
          </a:p>
          <a:p>
            <a:pPr marL="285750" indent="-285750" algn="just">
              <a:buFont typeface="Arial" pitchFamily="34" charset="0"/>
              <a:buChar char="•"/>
            </a:pPr>
            <a:r>
              <a:rPr lang="pt-BR" sz="2000" dirty="0" smtClean="0"/>
              <a:t>Livros referentes ao tema;</a:t>
            </a:r>
          </a:p>
          <a:p>
            <a:pPr marL="285750" indent="-285750" algn="just">
              <a:buFont typeface="Arial" pitchFamily="34" charset="0"/>
              <a:buChar char="•"/>
            </a:pPr>
            <a:r>
              <a:rPr lang="pt-BR" sz="2000" dirty="0" smtClean="0"/>
              <a:t>Pesquisas icnográficas;</a:t>
            </a:r>
          </a:p>
          <a:p>
            <a:pPr marL="285750" indent="-285750" algn="just">
              <a:buFont typeface="Arial" pitchFamily="34" charset="0"/>
              <a:buChar char="•"/>
            </a:pPr>
            <a:r>
              <a:rPr lang="pt-BR" sz="2000" dirty="0" smtClean="0"/>
              <a:t>Fontes primarias: livro do tombo</a:t>
            </a:r>
          </a:p>
          <a:p>
            <a:endParaRPr lang="pt-BR" sz="2000" dirty="0"/>
          </a:p>
        </p:txBody>
      </p:sp>
      <p:sp>
        <p:nvSpPr>
          <p:cNvPr id="11" name="CaixaDeTexto 10"/>
          <p:cNvSpPr txBox="1"/>
          <p:nvPr/>
        </p:nvSpPr>
        <p:spPr>
          <a:xfrm>
            <a:off x="5040052" y="2420888"/>
            <a:ext cx="3132348" cy="3262432"/>
          </a:xfrm>
          <a:prstGeom prst="rect">
            <a:avLst/>
          </a:prstGeom>
          <a:noFill/>
        </p:spPr>
        <p:txBody>
          <a:bodyPr wrap="square" rtlCol="0">
            <a:spAutoFit/>
          </a:bodyPr>
          <a:lstStyle/>
          <a:p>
            <a:pPr algn="just"/>
            <a:r>
              <a:rPr lang="pt-BR" sz="2500" b="1" dirty="0" smtClean="0"/>
              <a:t>Levantamento na área</a:t>
            </a:r>
          </a:p>
          <a:p>
            <a:pPr marL="285750" indent="-285750" algn="just">
              <a:buFont typeface="Arial" pitchFamily="34" charset="0"/>
              <a:buChar char="•"/>
            </a:pPr>
            <a:r>
              <a:rPr lang="pt-BR" sz="2000" dirty="0" smtClean="0"/>
              <a:t>Reconhecimento do entorno do edifício;</a:t>
            </a:r>
          </a:p>
          <a:p>
            <a:pPr marL="285750" indent="-285750" algn="just">
              <a:buFont typeface="Arial" pitchFamily="34" charset="0"/>
              <a:buChar char="•"/>
            </a:pPr>
            <a:r>
              <a:rPr lang="pt-BR" sz="2000" dirty="0" smtClean="0"/>
              <a:t>Levantamento interno e externo do imóvel; </a:t>
            </a:r>
          </a:p>
          <a:p>
            <a:pPr marL="285750" indent="-285750" algn="just">
              <a:buFont typeface="Arial" pitchFamily="34" charset="0"/>
              <a:buChar char="•"/>
            </a:pPr>
            <a:r>
              <a:rPr lang="pt-BR" sz="2000" dirty="0" smtClean="0"/>
              <a:t>Avaliação do nível de degradação no imóvel;  </a:t>
            </a:r>
          </a:p>
          <a:p>
            <a:pPr algn="just"/>
            <a:endParaRPr lang="pt-BR" dirty="0" smtClean="0"/>
          </a:p>
          <a:p>
            <a:pPr algn="just"/>
            <a:endParaRPr lang="pt-BR" dirty="0"/>
          </a:p>
        </p:txBody>
      </p:sp>
    </p:spTree>
    <p:extLst>
      <p:ext uri="{BB962C8B-B14F-4D97-AF65-F5344CB8AC3E}">
        <p14:creationId xmlns:p14="http://schemas.microsoft.com/office/powerpoint/2010/main" val="10525183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223664" y="188640"/>
            <a:ext cx="8784976"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8" name="Subtítulo 7"/>
          <p:cNvSpPr>
            <a:spLocks noGrp="1"/>
          </p:cNvSpPr>
          <p:nvPr>
            <p:ph type="subTitle" idx="1"/>
          </p:nvPr>
        </p:nvSpPr>
        <p:spPr>
          <a:xfrm>
            <a:off x="281360" y="1484784"/>
            <a:ext cx="8305800" cy="648072"/>
          </a:xfrm>
        </p:spPr>
        <p:txBody>
          <a:bodyPr/>
          <a:lstStyle/>
          <a:p>
            <a:r>
              <a:rPr lang="pt-BR" sz="3000" b="1" dirty="0" smtClean="0">
                <a:effectLst>
                  <a:outerShdw blurRad="38100" dist="38100" dir="2700000" algn="tl">
                    <a:srgbClr val="000000">
                      <a:alpha val="43137"/>
                    </a:srgbClr>
                  </a:outerShdw>
                </a:effectLst>
              </a:rPr>
              <a:t>Urbana</a:t>
            </a:r>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29" name="CaixaDeTexto 28"/>
          <p:cNvSpPr txBox="1"/>
          <p:nvPr/>
        </p:nvSpPr>
        <p:spPr>
          <a:xfrm>
            <a:off x="1259632" y="633804"/>
            <a:ext cx="1555824" cy="584775"/>
          </a:xfrm>
          <a:prstGeom prst="rect">
            <a:avLst/>
          </a:prstGeom>
          <a:noFill/>
        </p:spPr>
        <p:txBody>
          <a:bodyPr wrap="square" rtlCol="0">
            <a:spAutoFit/>
          </a:bodyPr>
          <a:lstStyle/>
          <a:p>
            <a:pPr algn="ctr"/>
            <a:r>
              <a:rPr lang="pt-BR" sz="1600" b="1" dirty="0" smtClean="0">
                <a:solidFill>
                  <a:srgbClr val="C00000"/>
                </a:solidFill>
              </a:rPr>
              <a:t>Embasamento Teórico</a:t>
            </a:r>
            <a:endParaRPr lang="pt-BR" sz="1600" b="1" dirty="0">
              <a:solidFill>
                <a:srgbClr val="C00000"/>
              </a:solidFill>
            </a:endParaRPr>
          </a:p>
        </p:txBody>
      </p:sp>
      <p:sp>
        <p:nvSpPr>
          <p:cNvPr id="28" name="Retângulo de cantos arredondados 27"/>
          <p:cNvSpPr/>
          <p:nvPr/>
        </p:nvSpPr>
        <p:spPr>
          <a:xfrm>
            <a:off x="3579558" y="548680"/>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CaixaDeTexto 32"/>
          <p:cNvSpPr txBox="1"/>
          <p:nvPr/>
        </p:nvSpPr>
        <p:spPr>
          <a:xfrm>
            <a:off x="3579558" y="736009"/>
            <a:ext cx="1856172" cy="338554"/>
          </a:xfrm>
          <a:prstGeom prst="rect">
            <a:avLst/>
          </a:prstGeom>
          <a:noFill/>
        </p:spPr>
        <p:txBody>
          <a:bodyPr wrap="square" rtlCol="0">
            <a:spAutoFit/>
          </a:bodyPr>
          <a:lstStyle/>
          <a:p>
            <a:pPr algn="ctr"/>
            <a:r>
              <a:rPr lang="pt-BR" sz="1600" b="1" dirty="0" smtClean="0">
                <a:solidFill>
                  <a:srgbClr val="C00000"/>
                </a:solidFill>
              </a:rPr>
              <a:t>Contextualização</a:t>
            </a:r>
            <a:endParaRPr lang="pt-BR" sz="1600" b="1" dirty="0">
              <a:solidFill>
                <a:srgbClr val="C00000"/>
              </a:solidFill>
            </a:endParaRPr>
          </a:p>
        </p:txBody>
      </p:sp>
      <p:sp>
        <p:nvSpPr>
          <p:cNvPr id="38" name="CaixaDeTexto 37"/>
          <p:cNvSpPr txBox="1"/>
          <p:nvPr/>
        </p:nvSpPr>
        <p:spPr>
          <a:xfrm>
            <a:off x="6172212" y="736009"/>
            <a:ext cx="1712156" cy="338554"/>
          </a:xfrm>
          <a:prstGeom prst="rect">
            <a:avLst/>
          </a:prstGeom>
          <a:noFill/>
        </p:spPr>
        <p:txBody>
          <a:bodyPr wrap="square" rtlCol="0">
            <a:spAutoFit/>
          </a:bodyPr>
          <a:lstStyle/>
          <a:p>
            <a:pPr algn="ctr"/>
            <a:r>
              <a:rPr lang="pt-BR" sz="1600" b="1" dirty="0" smtClean="0">
                <a:solidFill>
                  <a:srgbClr val="C00000"/>
                </a:solidFill>
              </a:rPr>
              <a:t>Projeto</a:t>
            </a:r>
            <a:endParaRPr lang="pt-BR" sz="1600" b="1" dirty="0">
              <a:solidFill>
                <a:srgbClr val="C00000"/>
              </a:solidFill>
            </a:endParaRPr>
          </a:p>
        </p:txBody>
      </p:sp>
      <p:sp>
        <p:nvSpPr>
          <p:cNvPr id="3" name="CaixaDeTexto 2"/>
          <p:cNvSpPr txBox="1"/>
          <p:nvPr/>
        </p:nvSpPr>
        <p:spPr>
          <a:xfrm>
            <a:off x="7380312" y="2132856"/>
            <a:ext cx="1628328" cy="1477328"/>
          </a:xfrm>
          <a:prstGeom prst="rect">
            <a:avLst/>
          </a:prstGeom>
          <a:noFill/>
        </p:spPr>
        <p:txBody>
          <a:bodyPr wrap="square" rtlCol="0">
            <a:spAutoFit/>
          </a:bodyPr>
          <a:lstStyle/>
          <a:p>
            <a:r>
              <a:rPr lang="pt-BR" b="1" dirty="0" err="1" smtClean="0">
                <a:solidFill>
                  <a:schemeClr val="bg1"/>
                </a:solidFill>
                <a:effectLst>
                  <a:outerShdw blurRad="38100" dist="38100" dir="2700000" algn="tl">
                    <a:srgbClr val="000000">
                      <a:alpha val="43137"/>
                    </a:srgbClr>
                  </a:outerShdw>
                </a:effectLst>
              </a:rPr>
              <a:t>Skyline</a:t>
            </a:r>
            <a:r>
              <a:rPr lang="pt-BR" b="1" dirty="0" smtClean="0">
                <a:solidFill>
                  <a:schemeClr val="bg1"/>
                </a:solidFill>
                <a:effectLst>
                  <a:outerShdw blurRad="38100" dist="38100" dir="2700000" algn="tl">
                    <a:srgbClr val="000000">
                      <a:alpha val="43137"/>
                    </a:srgbClr>
                  </a:outerShdw>
                </a:effectLst>
              </a:rPr>
              <a:t>: </a:t>
            </a:r>
            <a:r>
              <a:rPr lang="pt-BR" dirty="0" smtClean="0">
                <a:effectLst>
                  <a:outerShdw blurRad="38100" dist="38100" dir="2700000" algn="tl">
                    <a:srgbClr val="000000">
                      <a:alpha val="43137"/>
                    </a:srgbClr>
                  </a:outerShdw>
                </a:effectLst>
              </a:rPr>
              <a:t>Levantamento das fachadas da quadra do Cinema</a:t>
            </a:r>
          </a:p>
        </p:txBody>
      </p:sp>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032" y="2091293"/>
            <a:ext cx="7092280" cy="4722083"/>
          </a:xfrm>
          <a:prstGeom prst="rect">
            <a:avLst/>
          </a:prstGeom>
        </p:spPr>
      </p:pic>
    </p:spTree>
    <p:extLst>
      <p:ext uri="{BB962C8B-B14F-4D97-AF65-F5344CB8AC3E}">
        <p14:creationId xmlns:p14="http://schemas.microsoft.com/office/powerpoint/2010/main" val="4065957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223664" y="188640"/>
            <a:ext cx="8784976"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8" name="Subtítulo 7"/>
          <p:cNvSpPr>
            <a:spLocks noGrp="1"/>
          </p:cNvSpPr>
          <p:nvPr>
            <p:ph type="subTitle" idx="1"/>
          </p:nvPr>
        </p:nvSpPr>
        <p:spPr>
          <a:xfrm>
            <a:off x="281360" y="1484784"/>
            <a:ext cx="8305800" cy="1143000"/>
          </a:xfrm>
        </p:spPr>
        <p:txBody>
          <a:bodyPr/>
          <a:lstStyle/>
          <a:p>
            <a:r>
              <a:rPr lang="pt-BR" sz="3000" b="1" dirty="0" smtClean="0">
                <a:effectLst>
                  <a:outerShdw blurRad="38100" dist="38100" dir="2700000" algn="tl">
                    <a:srgbClr val="000000">
                      <a:alpha val="43137"/>
                    </a:srgbClr>
                  </a:outerShdw>
                </a:effectLst>
              </a:rPr>
              <a:t>Arquitetônica</a:t>
            </a:r>
          </a:p>
          <a:p>
            <a:r>
              <a:rPr lang="pt-BR" sz="2500" b="1" dirty="0" smtClean="0">
                <a:effectLst>
                  <a:outerShdw blurRad="38100" dist="38100" dir="2700000" algn="tl">
                    <a:srgbClr val="000000">
                      <a:alpha val="43137"/>
                    </a:srgbClr>
                  </a:outerShdw>
                </a:effectLst>
              </a:rPr>
              <a:t>Análise da tipologia do Cinema Teatro Paroquial</a:t>
            </a:r>
            <a:endParaRPr lang="pt-BR" sz="2500" b="1" dirty="0">
              <a:effectLst>
                <a:outerShdw blurRad="38100" dist="38100" dir="2700000" algn="tl">
                  <a:srgbClr val="000000">
                    <a:alpha val="43137"/>
                  </a:srgbClr>
                </a:outerShdw>
              </a:effectLst>
            </a:endParaRPr>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29" name="CaixaDeTexto 28"/>
          <p:cNvSpPr txBox="1"/>
          <p:nvPr/>
        </p:nvSpPr>
        <p:spPr>
          <a:xfrm>
            <a:off x="1259632" y="633804"/>
            <a:ext cx="1555824" cy="584775"/>
          </a:xfrm>
          <a:prstGeom prst="rect">
            <a:avLst/>
          </a:prstGeom>
          <a:noFill/>
        </p:spPr>
        <p:txBody>
          <a:bodyPr wrap="square" rtlCol="0">
            <a:spAutoFit/>
          </a:bodyPr>
          <a:lstStyle/>
          <a:p>
            <a:pPr algn="ctr"/>
            <a:r>
              <a:rPr lang="pt-BR" sz="1600" b="1" dirty="0" smtClean="0">
                <a:solidFill>
                  <a:srgbClr val="C00000"/>
                </a:solidFill>
              </a:rPr>
              <a:t>Embasamento Teórico</a:t>
            </a:r>
            <a:endParaRPr lang="pt-BR" sz="1600" b="1" dirty="0">
              <a:solidFill>
                <a:srgbClr val="C00000"/>
              </a:solidFill>
            </a:endParaRPr>
          </a:p>
        </p:txBody>
      </p:sp>
      <p:sp>
        <p:nvSpPr>
          <p:cNvPr id="28" name="Retângulo de cantos arredondados 27"/>
          <p:cNvSpPr/>
          <p:nvPr/>
        </p:nvSpPr>
        <p:spPr>
          <a:xfrm>
            <a:off x="3579558" y="548680"/>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CaixaDeTexto 32"/>
          <p:cNvSpPr txBox="1"/>
          <p:nvPr/>
        </p:nvSpPr>
        <p:spPr>
          <a:xfrm>
            <a:off x="3579558" y="736009"/>
            <a:ext cx="1856172" cy="338554"/>
          </a:xfrm>
          <a:prstGeom prst="rect">
            <a:avLst/>
          </a:prstGeom>
          <a:noFill/>
        </p:spPr>
        <p:txBody>
          <a:bodyPr wrap="square" rtlCol="0">
            <a:spAutoFit/>
          </a:bodyPr>
          <a:lstStyle/>
          <a:p>
            <a:pPr algn="ctr"/>
            <a:r>
              <a:rPr lang="pt-BR" sz="1600" b="1" dirty="0" smtClean="0">
                <a:solidFill>
                  <a:srgbClr val="C00000"/>
                </a:solidFill>
              </a:rPr>
              <a:t>Contextualização</a:t>
            </a:r>
            <a:endParaRPr lang="pt-BR" sz="1600" b="1" dirty="0">
              <a:solidFill>
                <a:srgbClr val="C00000"/>
              </a:solidFill>
            </a:endParaRPr>
          </a:p>
        </p:txBody>
      </p:sp>
      <p:sp>
        <p:nvSpPr>
          <p:cNvPr id="38" name="CaixaDeTexto 37"/>
          <p:cNvSpPr txBox="1"/>
          <p:nvPr/>
        </p:nvSpPr>
        <p:spPr>
          <a:xfrm>
            <a:off x="6172212" y="736009"/>
            <a:ext cx="1712156" cy="338554"/>
          </a:xfrm>
          <a:prstGeom prst="rect">
            <a:avLst/>
          </a:prstGeom>
          <a:noFill/>
        </p:spPr>
        <p:txBody>
          <a:bodyPr wrap="square" rtlCol="0">
            <a:spAutoFit/>
          </a:bodyPr>
          <a:lstStyle/>
          <a:p>
            <a:pPr algn="ctr"/>
            <a:r>
              <a:rPr lang="pt-BR" sz="1600" b="1" dirty="0" smtClean="0">
                <a:solidFill>
                  <a:srgbClr val="C00000"/>
                </a:solidFill>
              </a:rPr>
              <a:t>Projeto</a:t>
            </a:r>
            <a:endParaRPr lang="pt-BR" sz="1600" b="1" dirty="0">
              <a:solidFill>
                <a:srgbClr val="C00000"/>
              </a:solidFill>
            </a:endParaRPr>
          </a:p>
        </p:txBody>
      </p:sp>
      <p:sp>
        <p:nvSpPr>
          <p:cNvPr id="2" name="CaixaDeTexto 1"/>
          <p:cNvSpPr txBox="1"/>
          <p:nvPr/>
        </p:nvSpPr>
        <p:spPr>
          <a:xfrm>
            <a:off x="611560" y="2620938"/>
            <a:ext cx="7848872" cy="1200329"/>
          </a:xfrm>
          <a:prstGeom prst="rect">
            <a:avLst/>
          </a:prstGeom>
          <a:noFill/>
        </p:spPr>
        <p:txBody>
          <a:bodyPr wrap="square" rtlCol="0">
            <a:spAutoFit/>
          </a:bodyPr>
          <a:lstStyle/>
          <a:p>
            <a:r>
              <a:rPr lang="pt-BR" dirty="0" smtClean="0"/>
              <a:t>Caracteriza-se por ter traços arquitetônicos do </a:t>
            </a:r>
            <a:r>
              <a:rPr lang="pt-BR" dirty="0" err="1" smtClean="0"/>
              <a:t>Art</a:t>
            </a:r>
            <a:r>
              <a:rPr lang="pt-BR" dirty="0" smtClean="0"/>
              <a:t>-Déco;</a:t>
            </a:r>
          </a:p>
          <a:p>
            <a:r>
              <a:rPr lang="pt-BR" dirty="0" smtClean="0"/>
              <a:t>O </a:t>
            </a:r>
            <a:r>
              <a:rPr lang="pt-BR" dirty="0" err="1" smtClean="0"/>
              <a:t>Art</a:t>
            </a:r>
            <a:r>
              <a:rPr lang="pt-BR" dirty="0" smtClean="0"/>
              <a:t>-Déco é um estilo marcado </a:t>
            </a:r>
            <a:r>
              <a:rPr lang="pt-BR" dirty="0"/>
              <a:t>pelo rigor geométrico, a predominância de linhas verticais, volumes, ornatos de formas </a:t>
            </a:r>
            <a:r>
              <a:rPr lang="pt-BR" dirty="0" smtClean="0"/>
              <a:t>escalonadas;</a:t>
            </a:r>
          </a:p>
          <a:p>
            <a:endParaRPr lang="pt-BR" dirty="0"/>
          </a:p>
        </p:txBody>
      </p:sp>
      <p:pic>
        <p:nvPicPr>
          <p:cNvPr id="11266" name="Picture 2" descr="Edificio Empire State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7350" y="3675417"/>
            <a:ext cx="1477330" cy="23458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1" name="CaixaDeTexto 10"/>
          <p:cNvSpPr txBox="1"/>
          <p:nvPr/>
        </p:nvSpPr>
        <p:spPr>
          <a:xfrm>
            <a:off x="1545262" y="6082991"/>
            <a:ext cx="2813117" cy="738664"/>
          </a:xfrm>
          <a:prstGeom prst="rect">
            <a:avLst/>
          </a:prstGeom>
          <a:noFill/>
        </p:spPr>
        <p:txBody>
          <a:bodyPr wrap="square" rtlCol="0">
            <a:spAutoFit/>
          </a:bodyPr>
          <a:lstStyle/>
          <a:p>
            <a:pPr algn="ctr"/>
            <a:r>
              <a:rPr lang="en-US" sz="1400" dirty="0"/>
              <a:t>Empire State Building, Nova </a:t>
            </a:r>
            <a:r>
              <a:rPr lang="en-US" sz="1400" dirty="0" smtClean="0"/>
              <a:t>York</a:t>
            </a:r>
          </a:p>
          <a:p>
            <a:pPr algn="ctr"/>
            <a:r>
              <a:rPr lang="en-US" sz="1400" dirty="0" smtClean="0"/>
              <a:t>Rico  </a:t>
            </a:r>
            <a:r>
              <a:rPr lang="pt-BR" sz="1400" dirty="0"/>
              <a:t>em ornatos metálicos e escalonados </a:t>
            </a:r>
            <a:endParaRPr lang="pt-BR" sz="1400" dirty="0" smtClean="0"/>
          </a:p>
        </p:txBody>
      </p:sp>
      <p:pic>
        <p:nvPicPr>
          <p:cNvPr id="11267" name="Picture 3" descr="300px-Estação_central_do_brasil_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5516" y="3611347"/>
            <a:ext cx="1938338" cy="24622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3" name="CaixaDeTexto 12"/>
          <p:cNvSpPr txBox="1"/>
          <p:nvPr/>
        </p:nvSpPr>
        <p:spPr>
          <a:xfrm>
            <a:off x="4423179" y="6060595"/>
            <a:ext cx="2813117" cy="738664"/>
          </a:xfrm>
          <a:prstGeom prst="rect">
            <a:avLst/>
          </a:prstGeom>
          <a:noFill/>
        </p:spPr>
        <p:txBody>
          <a:bodyPr wrap="square" rtlCol="0">
            <a:spAutoFit/>
          </a:bodyPr>
          <a:lstStyle/>
          <a:p>
            <a:pPr algn="ctr"/>
            <a:r>
              <a:rPr lang="pt-BR" sz="1400" dirty="0"/>
              <a:t>Estação </a:t>
            </a:r>
            <a:r>
              <a:rPr lang="pt-BR" sz="1400" dirty="0" smtClean="0"/>
              <a:t>Ferroviária, Goiânia </a:t>
            </a:r>
            <a:r>
              <a:rPr lang="pt-BR" sz="1400" dirty="0"/>
              <a:t>– marcado </a:t>
            </a:r>
            <a:r>
              <a:rPr lang="pt-BR" sz="1400" dirty="0" smtClean="0"/>
              <a:t>pelo </a:t>
            </a:r>
            <a:r>
              <a:rPr lang="pt-BR" sz="1400" dirty="0"/>
              <a:t>rigor geométrico escalonado linhas verticais</a:t>
            </a:r>
            <a:endParaRPr lang="pt-BR" sz="1400" dirty="0" smtClean="0"/>
          </a:p>
        </p:txBody>
      </p:sp>
    </p:spTree>
    <p:extLst>
      <p:ext uri="{BB962C8B-B14F-4D97-AF65-F5344CB8AC3E}">
        <p14:creationId xmlns:p14="http://schemas.microsoft.com/office/powerpoint/2010/main" val="1322177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223664" y="188640"/>
            <a:ext cx="8784976"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8" name="Subtítulo 7"/>
          <p:cNvSpPr>
            <a:spLocks noGrp="1"/>
          </p:cNvSpPr>
          <p:nvPr>
            <p:ph type="subTitle" idx="1"/>
          </p:nvPr>
        </p:nvSpPr>
        <p:spPr>
          <a:xfrm>
            <a:off x="281360" y="1484784"/>
            <a:ext cx="8305800" cy="1143000"/>
          </a:xfrm>
        </p:spPr>
        <p:txBody>
          <a:bodyPr/>
          <a:lstStyle/>
          <a:p>
            <a:r>
              <a:rPr lang="pt-BR" sz="3000" b="1" dirty="0" smtClean="0">
                <a:effectLst>
                  <a:outerShdw blurRad="38100" dist="38100" dir="2700000" algn="tl">
                    <a:srgbClr val="000000">
                      <a:alpha val="43137"/>
                    </a:srgbClr>
                  </a:outerShdw>
                </a:effectLst>
              </a:rPr>
              <a:t>Arquitetônica</a:t>
            </a:r>
          </a:p>
          <a:p>
            <a:r>
              <a:rPr lang="pt-BR" sz="2500" b="1" dirty="0" smtClean="0">
                <a:effectLst>
                  <a:outerShdw blurRad="38100" dist="38100" dir="2700000" algn="tl">
                    <a:srgbClr val="000000">
                      <a:alpha val="43137"/>
                    </a:srgbClr>
                  </a:outerShdw>
                </a:effectLst>
              </a:rPr>
              <a:t>Análise da tipologia do Cinema Teatro Paroquial</a:t>
            </a:r>
            <a:endParaRPr lang="pt-BR" sz="2500" b="1" dirty="0">
              <a:effectLst>
                <a:outerShdw blurRad="38100" dist="38100" dir="2700000" algn="tl">
                  <a:srgbClr val="000000">
                    <a:alpha val="43137"/>
                  </a:srgbClr>
                </a:outerShdw>
              </a:effectLst>
            </a:endParaRPr>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29" name="CaixaDeTexto 28"/>
          <p:cNvSpPr txBox="1"/>
          <p:nvPr/>
        </p:nvSpPr>
        <p:spPr>
          <a:xfrm>
            <a:off x="1259632" y="633804"/>
            <a:ext cx="1555824" cy="584775"/>
          </a:xfrm>
          <a:prstGeom prst="rect">
            <a:avLst/>
          </a:prstGeom>
          <a:noFill/>
        </p:spPr>
        <p:txBody>
          <a:bodyPr wrap="square" rtlCol="0">
            <a:spAutoFit/>
          </a:bodyPr>
          <a:lstStyle/>
          <a:p>
            <a:pPr algn="ctr"/>
            <a:r>
              <a:rPr lang="pt-BR" sz="1600" b="1" dirty="0" smtClean="0">
                <a:solidFill>
                  <a:srgbClr val="C00000"/>
                </a:solidFill>
              </a:rPr>
              <a:t>Embasamento Teórico</a:t>
            </a:r>
            <a:endParaRPr lang="pt-BR" sz="1600" b="1" dirty="0">
              <a:solidFill>
                <a:srgbClr val="C00000"/>
              </a:solidFill>
            </a:endParaRPr>
          </a:p>
        </p:txBody>
      </p:sp>
      <p:sp>
        <p:nvSpPr>
          <p:cNvPr id="28" name="Retângulo de cantos arredondados 27"/>
          <p:cNvSpPr/>
          <p:nvPr/>
        </p:nvSpPr>
        <p:spPr>
          <a:xfrm>
            <a:off x="3579558" y="548680"/>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CaixaDeTexto 32"/>
          <p:cNvSpPr txBox="1"/>
          <p:nvPr/>
        </p:nvSpPr>
        <p:spPr>
          <a:xfrm>
            <a:off x="3579558" y="736009"/>
            <a:ext cx="1856172" cy="338554"/>
          </a:xfrm>
          <a:prstGeom prst="rect">
            <a:avLst/>
          </a:prstGeom>
          <a:noFill/>
        </p:spPr>
        <p:txBody>
          <a:bodyPr wrap="square" rtlCol="0">
            <a:spAutoFit/>
          </a:bodyPr>
          <a:lstStyle/>
          <a:p>
            <a:pPr algn="ctr"/>
            <a:r>
              <a:rPr lang="pt-BR" sz="1600" b="1" dirty="0" smtClean="0">
                <a:solidFill>
                  <a:srgbClr val="C00000"/>
                </a:solidFill>
              </a:rPr>
              <a:t>Contextualização</a:t>
            </a:r>
            <a:endParaRPr lang="pt-BR" sz="1600" b="1" dirty="0">
              <a:solidFill>
                <a:srgbClr val="C00000"/>
              </a:solidFill>
            </a:endParaRPr>
          </a:p>
        </p:txBody>
      </p:sp>
      <p:sp>
        <p:nvSpPr>
          <p:cNvPr id="38" name="CaixaDeTexto 37"/>
          <p:cNvSpPr txBox="1"/>
          <p:nvPr/>
        </p:nvSpPr>
        <p:spPr>
          <a:xfrm>
            <a:off x="6172212" y="736009"/>
            <a:ext cx="1712156" cy="338554"/>
          </a:xfrm>
          <a:prstGeom prst="rect">
            <a:avLst/>
          </a:prstGeom>
          <a:noFill/>
        </p:spPr>
        <p:txBody>
          <a:bodyPr wrap="square" rtlCol="0">
            <a:spAutoFit/>
          </a:bodyPr>
          <a:lstStyle/>
          <a:p>
            <a:pPr algn="ctr"/>
            <a:r>
              <a:rPr lang="pt-BR" sz="1600" b="1" dirty="0" smtClean="0">
                <a:solidFill>
                  <a:srgbClr val="C00000"/>
                </a:solidFill>
              </a:rPr>
              <a:t>Projeto</a:t>
            </a:r>
            <a:endParaRPr lang="pt-BR" sz="1600" b="1" dirty="0">
              <a:solidFill>
                <a:srgbClr val="C00000"/>
              </a:solidFill>
            </a:endParaRPr>
          </a:p>
        </p:txBody>
      </p:sp>
      <p:sp>
        <p:nvSpPr>
          <p:cNvPr id="2" name="CaixaDeTexto 1"/>
          <p:cNvSpPr txBox="1"/>
          <p:nvPr/>
        </p:nvSpPr>
        <p:spPr>
          <a:xfrm>
            <a:off x="611560" y="2620938"/>
            <a:ext cx="7848872" cy="1200329"/>
          </a:xfrm>
          <a:prstGeom prst="rect">
            <a:avLst/>
          </a:prstGeom>
          <a:noFill/>
        </p:spPr>
        <p:txBody>
          <a:bodyPr wrap="square" rtlCol="0">
            <a:spAutoFit/>
          </a:bodyPr>
          <a:lstStyle/>
          <a:p>
            <a:r>
              <a:rPr lang="pt-BR" dirty="0" smtClean="0"/>
              <a:t>Caracteriza-se por ter traços arquitetônicos do </a:t>
            </a:r>
            <a:r>
              <a:rPr lang="pt-BR" dirty="0" err="1" smtClean="0"/>
              <a:t>Art</a:t>
            </a:r>
            <a:r>
              <a:rPr lang="pt-BR" dirty="0" smtClean="0"/>
              <a:t>-Déco;</a:t>
            </a:r>
          </a:p>
          <a:p>
            <a:r>
              <a:rPr lang="pt-BR" dirty="0" smtClean="0"/>
              <a:t>O </a:t>
            </a:r>
            <a:r>
              <a:rPr lang="pt-BR" dirty="0" err="1" smtClean="0"/>
              <a:t>Art</a:t>
            </a:r>
            <a:r>
              <a:rPr lang="pt-BR" dirty="0" smtClean="0"/>
              <a:t>-Déco é um estilo marcado </a:t>
            </a:r>
            <a:r>
              <a:rPr lang="pt-BR" dirty="0"/>
              <a:t>pelo rigor geométrico, a predominância de linhas verticais, volumes, ornatos de formas </a:t>
            </a:r>
            <a:r>
              <a:rPr lang="pt-BR" dirty="0" smtClean="0"/>
              <a:t>escalonadas;</a:t>
            </a:r>
          </a:p>
          <a:p>
            <a:endParaRPr lang="pt-BR" dirty="0"/>
          </a:p>
        </p:txBody>
      </p:sp>
      <p:sp>
        <p:nvSpPr>
          <p:cNvPr id="11" name="CaixaDeTexto 10"/>
          <p:cNvSpPr txBox="1"/>
          <p:nvPr/>
        </p:nvSpPr>
        <p:spPr>
          <a:xfrm>
            <a:off x="1038803" y="6146140"/>
            <a:ext cx="2813117" cy="523220"/>
          </a:xfrm>
          <a:prstGeom prst="rect">
            <a:avLst/>
          </a:prstGeom>
          <a:noFill/>
        </p:spPr>
        <p:txBody>
          <a:bodyPr wrap="square" rtlCol="0">
            <a:spAutoFit/>
          </a:bodyPr>
          <a:lstStyle/>
          <a:p>
            <a:pPr algn="ctr"/>
            <a:r>
              <a:rPr lang="pt-BR" sz="1400" dirty="0" smtClean="0"/>
              <a:t>Cinema Teatro Paroquial - Macapá</a:t>
            </a:r>
          </a:p>
        </p:txBody>
      </p:sp>
      <p:pic>
        <p:nvPicPr>
          <p:cNvPr id="14" name="Image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4149080"/>
            <a:ext cx="3713130" cy="16567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290" name="Picture 2" descr="Cem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2481" y="3933056"/>
            <a:ext cx="2401887" cy="20748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6" name="CaixaDeTexto 15"/>
          <p:cNvSpPr txBox="1"/>
          <p:nvPr/>
        </p:nvSpPr>
        <p:spPr>
          <a:xfrm>
            <a:off x="5281425" y="6165304"/>
            <a:ext cx="2813117" cy="523220"/>
          </a:xfrm>
          <a:prstGeom prst="rect">
            <a:avLst/>
          </a:prstGeom>
          <a:noFill/>
        </p:spPr>
        <p:txBody>
          <a:bodyPr wrap="square" rtlCol="0">
            <a:spAutoFit/>
          </a:bodyPr>
          <a:lstStyle/>
          <a:p>
            <a:pPr algn="ctr"/>
            <a:r>
              <a:rPr lang="pt-BR" sz="1400" dirty="0" smtClean="0"/>
              <a:t>Central de Medicamentos - Macapá</a:t>
            </a:r>
          </a:p>
        </p:txBody>
      </p:sp>
    </p:spTree>
    <p:extLst>
      <p:ext uri="{BB962C8B-B14F-4D97-AF65-F5344CB8AC3E}">
        <p14:creationId xmlns:p14="http://schemas.microsoft.com/office/powerpoint/2010/main" val="2415851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223664" y="188640"/>
            <a:ext cx="8784976"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8" name="Subtítulo 7"/>
          <p:cNvSpPr>
            <a:spLocks noGrp="1"/>
          </p:cNvSpPr>
          <p:nvPr>
            <p:ph type="subTitle" idx="1"/>
          </p:nvPr>
        </p:nvSpPr>
        <p:spPr>
          <a:xfrm>
            <a:off x="281360" y="1484784"/>
            <a:ext cx="8305800" cy="1143000"/>
          </a:xfrm>
        </p:spPr>
        <p:txBody>
          <a:bodyPr/>
          <a:lstStyle/>
          <a:p>
            <a:r>
              <a:rPr lang="pt-BR" sz="3000" b="1" dirty="0" smtClean="0">
                <a:effectLst>
                  <a:outerShdw blurRad="38100" dist="38100" dir="2700000" algn="tl">
                    <a:srgbClr val="000000">
                      <a:alpha val="43137"/>
                    </a:srgbClr>
                  </a:outerShdw>
                </a:effectLst>
              </a:rPr>
              <a:t>Arquitetônica</a:t>
            </a:r>
          </a:p>
          <a:p>
            <a:r>
              <a:rPr lang="pt-BR" sz="2500" b="1" dirty="0" smtClean="0">
                <a:effectLst>
                  <a:outerShdw blurRad="38100" dist="38100" dir="2700000" algn="tl">
                    <a:srgbClr val="000000">
                      <a:alpha val="43137"/>
                    </a:srgbClr>
                  </a:outerShdw>
                </a:effectLst>
              </a:rPr>
              <a:t>Levantamentos</a:t>
            </a:r>
            <a:endParaRPr lang="pt-BR" sz="2500" b="1" dirty="0">
              <a:effectLst>
                <a:outerShdw blurRad="38100" dist="38100" dir="2700000" algn="tl">
                  <a:srgbClr val="000000">
                    <a:alpha val="43137"/>
                  </a:srgbClr>
                </a:outerShdw>
              </a:effectLst>
            </a:endParaRPr>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29" name="CaixaDeTexto 28"/>
          <p:cNvSpPr txBox="1"/>
          <p:nvPr/>
        </p:nvSpPr>
        <p:spPr>
          <a:xfrm>
            <a:off x="1259632" y="633804"/>
            <a:ext cx="1555824" cy="584775"/>
          </a:xfrm>
          <a:prstGeom prst="rect">
            <a:avLst/>
          </a:prstGeom>
          <a:noFill/>
        </p:spPr>
        <p:txBody>
          <a:bodyPr wrap="square" rtlCol="0">
            <a:spAutoFit/>
          </a:bodyPr>
          <a:lstStyle/>
          <a:p>
            <a:pPr algn="ctr"/>
            <a:r>
              <a:rPr lang="pt-BR" sz="1600" b="1" dirty="0" smtClean="0">
                <a:solidFill>
                  <a:srgbClr val="C00000"/>
                </a:solidFill>
              </a:rPr>
              <a:t>Embasamento Teórico</a:t>
            </a:r>
            <a:endParaRPr lang="pt-BR" sz="1600" b="1" dirty="0">
              <a:solidFill>
                <a:srgbClr val="C00000"/>
              </a:solidFill>
            </a:endParaRPr>
          </a:p>
        </p:txBody>
      </p:sp>
      <p:sp>
        <p:nvSpPr>
          <p:cNvPr id="28" name="Retângulo de cantos arredondados 27"/>
          <p:cNvSpPr/>
          <p:nvPr/>
        </p:nvSpPr>
        <p:spPr>
          <a:xfrm>
            <a:off x="3579558" y="548680"/>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CaixaDeTexto 32"/>
          <p:cNvSpPr txBox="1"/>
          <p:nvPr/>
        </p:nvSpPr>
        <p:spPr>
          <a:xfrm>
            <a:off x="3579558" y="736009"/>
            <a:ext cx="1856172" cy="338554"/>
          </a:xfrm>
          <a:prstGeom prst="rect">
            <a:avLst/>
          </a:prstGeom>
          <a:noFill/>
        </p:spPr>
        <p:txBody>
          <a:bodyPr wrap="square" rtlCol="0">
            <a:spAutoFit/>
          </a:bodyPr>
          <a:lstStyle/>
          <a:p>
            <a:pPr algn="ctr"/>
            <a:r>
              <a:rPr lang="pt-BR" sz="1600" b="1" dirty="0" smtClean="0">
                <a:solidFill>
                  <a:srgbClr val="C00000"/>
                </a:solidFill>
              </a:rPr>
              <a:t>Contextualização</a:t>
            </a:r>
            <a:endParaRPr lang="pt-BR" sz="1600" b="1" dirty="0">
              <a:solidFill>
                <a:srgbClr val="C00000"/>
              </a:solidFill>
            </a:endParaRPr>
          </a:p>
        </p:txBody>
      </p:sp>
      <p:sp>
        <p:nvSpPr>
          <p:cNvPr id="38" name="CaixaDeTexto 37"/>
          <p:cNvSpPr txBox="1"/>
          <p:nvPr/>
        </p:nvSpPr>
        <p:spPr>
          <a:xfrm>
            <a:off x="6172212" y="736009"/>
            <a:ext cx="1712156" cy="338554"/>
          </a:xfrm>
          <a:prstGeom prst="rect">
            <a:avLst/>
          </a:prstGeom>
          <a:noFill/>
        </p:spPr>
        <p:txBody>
          <a:bodyPr wrap="square" rtlCol="0">
            <a:spAutoFit/>
          </a:bodyPr>
          <a:lstStyle/>
          <a:p>
            <a:pPr algn="ctr"/>
            <a:r>
              <a:rPr lang="pt-BR" sz="1600" b="1" dirty="0" smtClean="0">
                <a:solidFill>
                  <a:srgbClr val="C00000"/>
                </a:solidFill>
              </a:rPr>
              <a:t>Projeto</a:t>
            </a:r>
            <a:endParaRPr lang="pt-BR" sz="1600" b="1" dirty="0">
              <a:solidFill>
                <a:srgbClr val="C00000"/>
              </a:solidFill>
            </a:endParaRPr>
          </a:p>
        </p:txBody>
      </p:sp>
      <p:sp>
        <p:nvSpPr>
          <p:cNvPr id="3" name="CaixaDeTexto 2"/>
          <p:cNvSpPr txBox="1"/>
          <p:nvPr/>
        </p:nvSpPr>
        <p:spPr>
          <a:xfrm>
            <a:off x="1043608" y="2708920"/>
            <a:ext cx="3348372" cy="1200329"/>
          </a:xfrm>
          <a:prstGeom prst="rect">
            <a:avLst/>
          </a:prstGeom>
          <a:noFill/>
        </p:spPr>
        <p:txBody>
          <a:bodyPr wrap="square" rtlCol="0">
            <a:spAutoFit/>
          </a:bodyPr>
          <a:lstStyle/>
          <a:p>
            <a:pPr algn="ctr"/>
            <a:r>
              <a:rPr lang="pt-BR" b="1" dirty="0" smtClean="0">
                <a:solidFill>
                  <a:schemeClr val="bg1"/>
                </a:solidFill>
                <a:effectLst>
                  <a:outerShdw blurRad="38100" dist="38100" dir="2700000" algn="tl">
                    <a:srgbClr val="000000">
                      <a:alpha val="43137"/>
                    </a:srgbClr>
                  </a:outerShdw>
                </a:effectLst>
              </a:rPr>
              <a:t>ORIGINAL</a:t>
            </a:r>
          </a:p>
          <a:p>
            <a:pPr algn="ctr"/>
            <a:endParaRPr lang="pt-BR" dirty="0"/>
          </a:p>
          <a:p>
            <a:pPr algn="ctr"/>
            <a:r>
              <a:rPr lang="pt-BR" dirty="0" smtClean="0"/>
              <a:t>Cinema</a:t>
            </a:r>
          </a:p>
          <a:p>
            <a:pPr algn="ctr"/>
            <a:r>
              <a:rPr lang="pt-BR" dirty="0" smtClean="0"/>
              <a:t>Teatro</a:t>
            </a:r>
          </a:p>
        </p:txBody>
      </p:sp>
      <p:sp>
        <p:nvSpPr>
          <p:cNvPr id="15" name="CaixaDeTexto 14"/>
          <p:cNvSpPr txBox="1"/>
          <p:nvPr/>
        </p:nvSpPr>
        <p:spPr>
          <a:xfrm>
            <a:off x="4932040" y="2704852"/>
            <a:ext cx="3348372" cy="2308324"/>
          </a:xfrm>
          <a:prstGeom prst="rect">
            <a:avLst/>
          </a:prstGeom>
          <a:noFill/>
        </p:spPr>
        <p:txBody>
          <a:bodyPr wrap="square" rtlCol="0">
            <a:spAutoFit/>
          </a:bodyPr>
          <a:lstStyle/>
          <a:p>
            <a:pPr algn="ctr"/>
            <a:r>
              <a:rPr lang="pt-BR" b="1" dirty="0" smtClean="0">
                <a:solidFill>
                  <a:schemeClr val="bg1"/>
                </a:solidFill>
                <a:effectLst>
                  <a:outerShdw blurRad="38100" dist="38100" dir="2700000" algn="tl">
                    <a:srgbClr val="000000">
                      <a:alpha val="43137"/>
                    </a:srgbClr>
                  </a:outerShdw>
                </a:effectLst>
              </a:rPr>
              <a:t>ATUAL</a:t>
            </a:r>
          </a:p>
          <a:p>
            <a:pPr algn="ctr"/>
            <a:endParaRPr lang="pt-BR" dirty="0"/>
          </a:p>
          <a:p>
            <a:pPr algn="ctr"/>
            <a:r>
              <a:rPr lang="pt-BR" dirty="0" smtClean="0"/>
              <a:t>Associação dos Agricultores</a:t>
            </a:r>
          </a:p>
          <a:p>
            <a:pPr algn="ctr"/>
            <a:r>
              <a:rPr lang="pt-BR" dirty="0" smtClean="0"/>
              <a:t>Alojamento</a:t>
            </a:r>
          </a:p>
          <a:p>
            <a:pPr algn="ctr"/>
            <a:r>
              <a:rPr lang="pt-BR" dirty="0" smtClean="0"/>
              <a:t>Distribuidora de Bebidas</a:t>
            </a:r>
          </a:p>
          <a:p>
            <a:pPr algn="ctr"/>
            <a:r>
              <a:rPr lang="pt-BR" dirty="0" smtClean="0"/>
              <a:t>Barbearia</a:t>
            </a:r>
          </a:p>
          <a:p>
            <a:pPr algn="ctr"/>
            <a:r>
              <a:rPr lang="pt-BR" dirty="0" smtClean="0"/>
              <a:t>Clinica de Estética </a:t>
            </a:r>
          </a:p>
          <a:p>
            <a:pPr algn="ctr"/>
            <a:r>
              <a:rPr lang="pt-BR" dirty="0" smtClean="0"/>
              <a:t>Ateliê  </a:t>
            </a:r>
            <a:endParaRPr lang="pt-BR" dirty="0"/>
          </a:p>
        </p:txBody>
      </p:sp>
      <p:sp>
        <p:nvSpPr>
          <p:cNvPr id="5" name="Retângulo 4"/>
          <p:cNvSpPr/>
          <p:nvPr/>
        </p:nvSpPr>
        <p:spPr>
          <a:xfrm flipH="1">
            <a:off x="4526280" y="2627620"/>
            <a:ext cx="89871" cy="3681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650051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223664" y="188640"/>
            <a:ext cx="8784976"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8" name="Subtítulo 7"/>
          <p:cNvSpPr>
            <a:spLocks noGrp="1"/>
          </p:cNvSpPr>
          <p:nvPr>
            <p:ph type="subTitle" idx="1"/>
          </p:nvPr>
        </p:nvSpPr>
        <p:spPr>
          <a:xfrm>
            <a:off x="281360" y="1484784"/>
            <a:ext cx="8305800" cy="1143000"/>
          </a:xfrm>
        </p:spPr>
        <p:txBody>
          <a:bodyPr/>
          <a:lstStyle/>
          <a:p>
            <a:r>
              <a:rPr lang="pt-BR" sz="3000" b="1" dirty="0" smtClean="0">
                <a:effectLst>
                  <a:outerShdw blurRad="38100" dist="38100" dir="2700000" algn="tl">
                    <a:srgbClr val="000000">
                      <a:alpha val="43137"/>
                    </a:srgbClr>
                  </a:outerShdw>
                </a:effectLst>
              </a:rPr>
              <a:t>Arquitetônica</a:t>
            </a:r>
          </a:p>
          <a:p>
            <a:r>
              <a:rPr lang="pt-BR" sz="2500" b="1" dirty="0" smtClean="0">
                <a:effectLst>
                  <a:outerShdw blurRad="38100" dist="38100" dir="2700000" algn="tl">
                    <a:srgbClr val="000000">
                      <a:alpha val="43137"/>
                    </a:srgbClr>
                  </a:outerShdw>
                </a:effectLst>
              </a:rPr>
              <a:t>Levantamentos</a:t>
            </a:r>
            <a:endParaRPr lang="pt-BR" sz="2500" b="1" dirty="0">
              <a:effectLst>
                <a:outerShdw blurRad="38100" dist="38100" dir="2700000" algn="tl">
                  <a:srgbClr val="000000">
                    <a:alpha val="43137"/>
                  </a:srgbClr>
                </a:outerShdw>
              </a:effectLst>
            </a:endParaRPr>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29" name="CaixaDeTexto 28"/>
          <p:cNvSpPr txBox="1"/>
          <p:nvPr/>
        </p:nvSpPr>
        <p:spPr>
          <a:xfrm>
            <a:off x="1259632" y="633804"/>
            <a:ext cx="1555824" cy="584775"/>
          </a:xfrm>
          <a:prstGeom prst="rect">
            <a:avLst/>
          </a:prstGeom>
          <a:noFill/>
        </p:spPr>
        <p:txBody>
          <a:bodyPr wrap="square" rtlCol="0">
            <a:spAutoFit/>
          </a:bodyPr>
          <a:lstStyle/>
          <a:p>
            <a:pPr algn="ctr"/>
            <a:r>
              <a:rPr lang="pt-BR" sz="1600" b="1" dirty="0" smtClean="0">
                <a:solidFill>
                  <a:srgbClr val="C00000"/>
                </a:solidFill>
              </a:rPr>
              <a:t>Embasamento Teórico</a:t>
            </a:r>
            <a:endParaRPr lang="pt-BR" sz="1600" b="1" dirty="0">
              <a:solidFill>
                <a:srgbClr val="C00000"/>
              </a:solidFill>
            </a:endParaRPr>
          </a:p>
        </p:txBody>
      </p:sp>
      <p:sp>
        <p:nvSpPr>
          <p:cNvPr id="28" name="Retângulo de cantos arredondados 27"/>
          <p:cNvSpPr/>
          <p:nvPr/>
        </p:nvSpPr>
        <p:spPr>
          <a:xfrm>
            <a:off x="3579558" y="548680"/>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CaixaDeTexto 32"/>
          <p:cNvSpPr txBox="1"/>
          <p:nvPr/>
        </p:nvSpPr>
        <p:spPr>
          <a:xfrm>
            <a:off x="3579558" y="736009"/>
            <a:ext cx="1856172" cy="338554"/>
          </a:xfrm>
          <a:prstGeom prst="rect">
            <a:avLst/>
          </a:prstGeom>
          <a:noFill/>
        </p:spPr>
        <p:txBody>
          <a:bodyPr wrap="square" rtlCol="0">
            <a:spAutoFit/>
          </a:bodyPr>
          <a:lstStyle/>
          <a:p>
            <a:pPr algn="ctr"/>
            <a:r>
              <a:rPr lang="pt-BR" sz="1600" b="1" dirty="0" smtClean="0">
                <a:solidFill>
                  <a:srgbClr val="C00000"/>
                </a:solidFill>
              </a:rPr>
              <a:t>Contextualização</a:t>
            </a:r>
            <a:endParaRPr lang="pt-BR" sz="1600" b="1" dirty="0">
              <a:solidFill>
                <a:srgbClr val="C00000"/>
              </a:solidFill>
            </a:endParaRPr>
          </a:p>
        </p:txBody>
      </p:sp>
      <p:sp>
        <p:nvSpPr>
          <p:cNvPr id="38" name="CaixaDeTexto 37"/>
          <p:cNvSpPr txBox="1"/>
          <p:nvPr/>
        </p:nvSpPr>
        <p:spPr>
          <a:xfrm>
            <a:off x="6172212" y="736009"/>
            <a:ext cx="1712156" cy="338554"/>
          </a:xfrm>
          <a:prstGeom prst="rect">
            <a:avLst/>
          </a:prstGeom>
          <a:noFill/>
        </p:spPr>
        <p:txBody>
          <a:bodyPr wrap="square" rtlCol="0">
            <a:spAutoFit/>
          </a:bodyPr>
          <a:lstStyle/>
          <a:p>
            <a:pPr algn="ctr"/>
            <a:r>
              <a:rPr lang="pt-BR" sz="1600" b="1" dirty="0" smtClean="0">
                <a:solidFill>
                  <a:srgbClr val="C00000"/>
                </a:solidFill>
              </a:rPr>
              <a:t>Projeto</a:t>
            </a:r>
            <a:endParaRPr lang="pt-BR" sz="1600" b="1" dirty="0">
              <a:solidFill>
                <a:srgbClr val="C00000"/>
              </a:solidFill>
            </a:endParaRPr>
          </a:p>
        </p:txBody>
      </p:sp>
      <p:sp>
        <p:nvSpPr>
          <p:cNvPr id="3" name="CaixaDeTexto 2"/>
          <p:cNvSpPr txBox="1"/>
          <p:nvPr/>
        </p:nvSpPr>
        <p:spPr>
          <a:xfrm>
            <a:off x="506539" y="2491431"/>
            <a:ext cx="3348372" cy="369332"/>
          </a:xfrm>
          <a:prstGeom prst="rect">
            <a:avLst/>
          </a:prstGeom>
          <a:noFill/>
        </p:spPr>
        <p:txBody>
          <a:bodyPr wrap="square" rtlCol="0">
            <a:spAutoFit/>
          </a:bodyPr>
          <a:lstStyle/>
          <a:p>
            <a:r>
              <a:rPr lang="pt-BR" b="1" dirty="0" smtClean="0">
                <a:solidFill>
                  <a:schemeClr val="bg1"/>
                </a:solidFill>
                <a:effectLst>
                  <a:outerShdw blurRad="38100" dist="38100" dir="2700000" algn="tl">
                    <a:srgbClr val="000000">
                      <a:alpha val="43137"/>
                    </a:srgbClr>
                  </a:outerShdw>
                </a:effectLst>
              </a:rPr>
              <a:t>ORIGINAL</a:t>
            </a:r>
          </a:p>
        </p:txBody>
      </p:sp>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66918" y="3845578"/>
            <a:ext cx="3627303" cy="1930051"/>
          </a:xfrm>
          <a:prstGeom prst="rect">
            <a:avLst/>
          </a:prstGeom>
        </p:spPr>
      </p:pic>
      <p:pic>
        <p:nvPicPr>
          <p:cNvPr id="7" name="Image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632595" y="3868046"/>
            <a:ext cx="3607385" cy="1905038"/>
          </a:xfrm>
          <a:prstGeom prst="rect">
            <a:avLst/>
          </a:prstGeom>
        </p:spPr>
      </p:pic>
      <p:pic>
        <p:nvPicPr>
          <p:cNvPr id="16" name="Imagem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7643" y="3068378"/>
            <a:ext cx="4358665" cy="19447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65458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223664" y="188640"/>
            <a:ext cx="8784976"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8" name="Subtítulo 7"/>
          <p:cNvSpPr>
            <a:spLocks noGrp="1"/>
          </p:cNvSpPr>
          <p:nvPr>
            <p:ph type="subTitle" idx="1"/>
          </p:nvPr>
        </p:nvSpPr>
        <p:spPr>
          <a:xfrm>
            <a:off x="281360" y="1484784"/>
            <a:ext cx="8305800" cy="1143000"/>
          </a:xfrm>
        </p:spPr>
        <p:txBody>
          <a:bodyPr/>
          <a:lstStyle/>
          <a:p>
            <a:r>
              <a:rPr lang="pt-BR" sz="3000" b="1" dirty="0" smtClean="0">
                <a:effectLst>
                  <a:outerShdw blurRad="38100" dist="38100" dir="2700000" algn="tl">
                    <a:srgbClr val="000000">
                      <a:alpha val="43137"/>
                    </a:srgbClr>
                  </a:outerShdw>
                </a:effectLst>
              </a:rPr>
              <a:t>Arquitetônica</a:t>
            </a:r>
          </a:p>
          <a:p>
            <a:r>
              <a:rPr lang="pt-BR" sz="2500" b="1" dirty="0" smtClean="0">
                <a:effectLst>
                  <a:outerShdw blurRad="38100" dist="38100" dir="2700000" algn="tl">
                    <a:srgbClr val="000000">
                      <a:alpha val="43137"/>
                    </a:srgbClr>
                  </a:outerShdw>
                </a:effectLst>
              </a:rPr>
              <a:t>Levantamentos</a:t>
            </a:r>
            <a:endParaRPr lang="pt-BR" sz="2500" b="1" dirty="0">
              <a:effectLst>
                <a:outerShdw blurRad="38100" dist="38100" dir="2700000" algn="tl">
                  <a:srgbClr val="000000">
                    <a:alpha val="43137"/>
                  </a:srgbClr>
                </a:outerShdw>
              </a:effectLst>
            </a:endParaRPr>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29" name="CaixaDeTexto 28"/>
          <p:cNvSpPr txBox="1"/>
          <p:nvPr/>
        </p:nvSpPr>
        <p:spPr>
          <a:xfrm>
            <a:off x="1259632" y="633804"/>
            <a:ext cx="1555824" cy="584775"/>
          </a:xfrm>
          <a:prstGeom prst="rect">
            <a:avLst/>
          </a:prstGeom>
          <a:noFill/>
        </p:spPr>
        <p:txBody>
          <a:bodyPr wrap="square" rtlCol="0">
            <a:spAutoFit/>
          </a:bodyPr>
          <a:lstStyle/>
          <a:p>
            <a:pPr algn="ctr"/>
            <a:r>
              <a:rPr lang="pt-BR" sz="1600" b="1" dirty="0" smtClean="0">
                <a:solidFill>
                  <a:srgbClr val="C00000"/>
                </a:solidFill>
              </a:rPr>
              <a:t>Embasamento Teórico</a:t>
            </a:r>
            <a:endParaRPr lang="pt-BR" sz="1600" b="1" dirty="0">
              <a:solidFill>
                <a:srgbClr val="C00000"/>
              </a:solidFill>
            </a:endParaRPr>
          </a:p>
        </p:txBody>
      </p:sp>
      <p:sp>
        <p:nvSpPr>
          <p:cNvPr id="28" name="Retângulo de cantos arredondados 27"/>
          <p:cNvSpPr/>
          <p:nvPr/>
        </p:nvSpPr>
        <p:spPr>
          <a:xfrm>
            <a:off x="3579558" y="548680"/>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CaixaDeTexto 32"/>
          <p:cNvSpPr txBox="1"/>
          <p:nvPr/>
        </p:nvSpPr>
        <p:spPr>
          <a:xfrm>
            <a:off x="3579558" y="736009"/>
            <a:ext cx="1856172" cy="338554"/>
          </a:xfrm>
          <a:prstGeom prst="rect">
            <a:avLst/>
          </a:prstGeom>
          <a:noFill/>
        </p:spPr>
        <p:txBody>
          <a:bodyPr wrap="square" rtlCol="0">
            <a:spAutoFit/>
          </a:bodyPr>
          <a:lstStyle/>
          <a:p>
            <a:pPr algn="ctr"/>
            <a:r>
              <a:rPr lang="pt-BR" sz="1600" b="1" dirty="0" smtClean="0">
                <a:solidFill>
                  <a:srgbClr val="C00000"/>
                </a:solidFill>
              </a:rPr>
              <a:t>Contextualização</a:t>
            </a:r>
            <a:endParaRPr lang="pt-BR" sz="1600" b="1" dirty="0">
              <a:solidFill>
                <a:srgbClr val="C00000"/>
              </a:solidFill>
            </a:endParaRPr>
          </a:p>
        </p:txBody>
      </p:sp>
      <p:sp>
        <p:nvSpPr>
          <p:cNvPr id="38" name="CaixaDeTexto 37"/>
          <p:cNvSpPr txBox="1"/>
          <p:nvPr/>
        </p:nvSpPr>
        <p:spPr>
          <a:xfrm>
            <a:off x="6172212" y="736009"/>
            <a:ext cx="1712156" cy="338554"/>
          </a:xfrm>
          <a:prstGeom prst="rect">
            <a:avLst/>
          </a:prstGeom>
          <a:noFill/>
        </p:spPr>
        <p:txBody>
          <a:bodyPr wrap="square" rtlCol="0">
            <a:spAutoFit/>
          </a:bodyPr>
          <a:lstStyle/>
          <a:p>
            <a:pPr algn="ctr"/>
            <a:r>
              <a:rPr lang="pt-BR" sz="1600" b="1" dirty="0" smtClean="0">
                <a:solidFill>
                  <a:srgbClr val="C00000"/>
                </a:solidFill>
              </a:rPr>
              <a:t>Projeto</a:t>
            </a:r>
            <a:endParaRPr lang="pt-BR" sz="1600" b="1" dirty="0">
              <a:solidFill>
                <a:srgbClr val="C00000"/>
              </a:solidFill>
            </a:endParaRPr>
          </a:p>
        </p:txBody>
      </p:sp>
      <p:sp>
        <p:nvSpPr>
          <p:cNvPr id="3" name="CaixaDeTexto 2"/>
          <p:cNvSpPr txBox="1"/>
          <p:nvPr/>
        </p:nvSpPr>
        <p:spPr>
          <a:xfrm>
            <a:off x="506539" y="2491431"/>
            <a:ext cx="3348372" cy="369332"/>
          </a:xfrm>
          <a:prstGeom prst="rect">
            <a:avLst/>
          </a:prstGeom>
          <a:noFill/>
        </p:spPr>
        <p:txBody>
          <a:bodyPr wrap="square" rtlCol="0">
            <a:spAutoFit/>
          </a:bodyPr>
          <a:lstStyle/>
          <a:p>
            <a:r>
              <a:rPr lang="pt-BR" b="1" dirty="0" smtClean="0">
                <a:solidFill>
                  <a:schemeClr val="bg1"/>
                </a:solidFill>
                <a:effectLst>
                  <a:outerShdw blurRad="38100" dist="38100" dir="2700000" algn="tl">
                    <a:srgbClr val="000000">
                      <a:alpha val="43137"/>
                    </a:srgbClr>
                  </a:outerShdw>
                </a:effectLst>
              </a:rPr>
              <a:t>ATUAL</a:t>
            </a:r>
          </a:p>
        </p:txBody>
      </p:sp>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98847" y="3385773"/>
            <a:ext cx="3672805" cy="2627784"/>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406821" y="3409789"/>
            <a:ext cx="3675307" cy="2577253"/>
          </a:xfrm>
          <a:prstGeom prst="rect">
            <a:avLst/>
          </a:prstGeom>
        </p:spPr>
      </p:pic>
      <p:pic>
        <p:nvPicPr>
          <p:cNvPr id="10" name="Image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4128" y="4378241"/>
            <a:ext cx="3331029" cy="2157828"/>
          </a:xfrm>
          <a:prstGeom prst="rect">
            <a:avLst/>
          </a:prstGeom>
        </p:spPr>
      </p:pic>
      <p:pic>
        <p:nvPicPr>
          <p:cNvPr id="17" name="Picture 2" descr="DSC0302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92958" y="2204864"/>
            <a:ext cx="2993368" cy="19895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1" name="Retângulo 10"/>
          <p:cNvSpPr/>
          <p:nvPr/>
        </p:nvSpPr>
        <p:spPr>
          <a:xfrm>
            <a:off x="755576" y="3199631"/>
            <a:ext cx="1152128" cy="3253705"/>
          </a:xfrm>
          <a:prstGeom prst="rect">
            <a:avLst/>
          </a:prstGeom>
          <a:solidFill>
            <a:srgbClr val="0070C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p:cNvSpPr/>
          <p:nvPr/>
        </p:nvSpPr>
        <p:spPr>
          <a:xfrm>
            <a:off x="5892958" y="5013176"/>
            <a:ext cx="2993368" cy="216024"/>
          </a:xfrm>
          <a:prstGeom prst="rect">
            <a:avLst/>
          </a:prstGeom>
          <a:solidFill>
            <a:srgbClr val="0070C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p:cNvSpPr/>
          <p:nvPr/>
        </p:nvSpPr>
        <p:spPr>
          <a:xfrm>
            <a:off x="3347864" y="3068961"/>
            <a:ext cx="1268288" cy="3390646"/>
          </a:xfrm>
          <a:prstGeom prst="rect">
            <a:avLst/>
          </a:prstGeom>
          <a:solidFill>
            <a:srgbClr val="C0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C00000"/>
              </a:solidFill>
            </a:endParaRPr>
          </a:p>
        </p:txBody>
      </p:sp>
      <p:sp>
        <p:nvSpPr>
          <p:cNvPr id="20" name="Retângulo 19"/>
          <p:cNvSpPr/>
          <p:nvPr/>
        </p:nvSpPr>
        <p:spPr>
          <a:xfrm>
            <a:off x="5899112" y="4718471"/>
            <a:ext cx="2993368" cy="216024"/>
          </a:xfrm>
          <a:prstGeom prst="rect">
            <a:avLst/>
          </a:prstGeom>
          <a:solidFill>
            <a:srgbClr val="C0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886007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223664" y="188640"/>
            <a:ext cx="8784976"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8" name="Subtítulo 7"/>
          <p:cNvSpPr>
            <a:spLocks noGrp="1"/>
          </p:cNvSpPr>
          <p:nvPr>
            <p:ph type="subTitle" idx="1"/>
          </p:nvPr>
        </p:nvSpPr>
        <p:spPr>
          <a:xfrm>
            <a:off x="281360" y="1484784"/>
            <a:ext cx="8305800" cy="1143000"/>
          </a:xfrm>
        </p:spPr>
        <p:txBody>
          <a:bodyPr/>
          <a:lstStyle/>
          <a:p>
            <a:r>
              <a:rPr lang="pt-BR" sz="3000" b="1" dirty="0" smtClean="0">
                <a:effectLst>
                  <a:outerShdw blurRad="38100" dist="38100" dir="2700000" algn="tl">
                    <a:srgbClr val="000000">
                      <a:alpha val="43137"/>
                    </a:srgbClr>
                  </a:outerShdw>
                </a:effectLst>
              </a:rPr>
              <a:t>Arquitetônica</a:t>
            </a:r>
          </a:p>
          <a:p>
            <a:r>
              <a:rPr lang="pt-BR" sz="2500" b="1" dirty="0">
                <a:effectLst>
                  <a:outerShdw blurRad="38100" dist="38100" dir="2700000" algn="tl">
                    <a:srgbClr val="000000">
                      <a:alpha val="43137"/>
                    </a:srgbClr>
                  </a:outerShdw>
                </a:effectLst>
              </a:rPr>
              <a:t>Levantamentos do nível de conservação base para o Mapa de Danos</a:t>
            </a:r>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29" name="CaixaDeTexto 28"/>
          <p:cNvSpPr txBox="1"/>
          <p:nvPr/>
        </p:nvSpPr>
        <p:spPr>
          <a:xfrm>
            <a:off x="1259632" y="633804"/>
            <a:ext cx="1555824" cy="584775"/>
          </a:xfrm>
          <a:prstGeom prst="rect">
            <a:avLst/>
          </a:prstGeom>
          <a:noFill/>
        </p:spPr>
        <p:txBody>
          <a:bodyPr wrap="square" rtlCol="0">
            <a:spAutoFit/>
          </a:bodyPr>
          <a:lstStyle/>
          <a:p>
            <a:pPr algn="ctr"/>
            <a:r>
              <a:rPr lang="pt-BR" sz="1600" b="1" dirty="0" smtClean="0">
                <a:solidFill>
                  <a:srgbClr val="C00000"/>
                </a:solidFill>
              </a:rPr>
              <a:t>Embasamento Teórico</a:t>
            </a:r>
            <a:endParaRPr lang="pt-BR" sz="1600" b="1" dirty="0">
              <a:solidFill>
                <a:srgbClr val="C00000"/>
              </a:solidFill>
            </a:endParaRPr>
          </a:p>
        </p:txBody>
      </p:sp>
      <p:sp>
        <p:nvSpPr>
          <p:cNvPr id="28" name="Retângulo de cantos arredondados 27"/>
          <p:cNvSpPr/>
          <p:nvPr/>
        </p:nvSpPr>
        <p:spPr>
          <a:xfrm>
            <a:off x="3579558" y="548680"/>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CaixaDeTexto 32"/>
          <p:cNvSpPr txBox="1"/>
          <p:nvPr/>
        </p:nvSpPr>
        <p:spPr>
          <a:xfrm>
            <a:off x="3579558" y="736009"/>
            <a:ext cx="1856172" cy="338554"/>
          </a:xfrm>
          <a:prstGeom prst="rect">
            <a:avLst/>
          </a:prstGeom>
          <a:noFill/>
        </p:spPr>
        <p:txBody>
          <a:bodyPr wrap="square" rtlCol="0">
            <a:spAutoFit/>
          </a:bodyPr>
          <a:lstStyle/>
          <a:p>
            <a:pPr algn="ctr"/>
            <a:r>
              <a:rPr lang="pt-BR" sz="1600" b="1" dirty="0" smtClean="0">
                <a:solidFill>
                  <a:srgbClr val="C00000"/>
                </a:solidFill>
              </a:rPr>
              <a:t>Contextualização</a:t>
            </a:r>
            <a:endParaRPr lang="pt-BR" sz="1600" b="1" dirty="0">
              <a:solidFill>
                <a:srgbClr val="C00000"/>
              </a:solidFill>
            </a:endParaRPr>
          </a:p>
        </p:txBody>
      </p:sp>
      <p:sp>
        <p:nvSpPr>
          <p:cNvPr id="38" name="CaixaDeTexto 37"/>
          <p:cNvSpPr txBox="1"/>
          <p:nvPr/>
        </p:nvSpPr>
        <p:spPr>
          <a:xfrm>
            <a:off x="6172212" y="736009"/>
            <a:ext cx="1712156" cy="338554"/>
          </a:xfrm>
          <a:prstGeom prst="rect">
            <a:avLst/>
          </a:prstGeom>
          <a:noFill/>
        </p:spPr>
        <p:txBody>
          <a:bodyPr wrap="square" rtlCol="0">
            <a:spAutoFit/>
          </a:bodyPr>
          <a:lstStyle/>
          <a:p>
            <a:pPr algn="ctr"/>
            <a:r>
              <a:rPr lang="pt-BR" sz="1600" b="1" dirty="0" smtClean="0">
                <a:solidFill>
                  <a:srgbClr val="C00000"/>
                </a:solidFill>
              </a:rPr>
              <a:t>Projeto</a:t>
            </a:r>
            <a:endParaRPr lang="pt-BR" sz="1600" b="1" dirty="0">
              <a:solidFill>
                <a:srgbClr val="C00000"/>
              </a:solidFill>
            </a:endParaRPr>
          </a:p>
        </p:txBody>
      </p:sp>
      <p:sp>
        <p:nvSpPr>
          <p:cNvPr id="3" name="CaixaDeTexto 2"/>
          <p:cNvSpPr txBox="1"/>
          <p:nvPr/>
        </p:nvSpPr>
        <p:spPr>
          <a:xfrm>
            <a:off x="1010594" y="3731548"/>
            <a:ext cx="6945782" cy="2308324"/>
          </a:xfrm>
          <a:prstGeom prst="rect">
            <a:avLst/>
          </a:prstGeom>
          <a:noFill/>
        </p:spPr>
        <p:txBody>
          <a:bodyPr wrap="square" rtlCol="0">
            <a:spAutoFit/>
          </a:bodyPr>
          <a:lstStyle/>
          <a:p>
            <a:pPr algn="just"/>
            <a:r>
              <a:rPr lang="pt-BR" sz="2400" dirty="0"/>
              <a:t>O mapa de Danos </a:t>
            </a:r>
            <a:r>
              <a:rPr lang="pt-BR" sz="2400" dirty="0" smtClean="0"/>
              <a:t>avalia </a:t>
            </a:r>
            <a:r>
              <a:rPr lang="pt-BR" sz="2400" dirty="0"/>
              <a:t>o real estado de conservação do </a:t>
            </a:r>
            <a:r>
              <a:rPr lang="pt-BR" sz="2400" dirty="0" smtClean="0"/>
              <a:t>imóvel.</a:t>
            </a:r>
            <a:r>
              <a:rPr lang="pt-PT" sz="2400" dirty="0" smtClean="0"/>
              <a:t> É um levantamento </a:t>
            </a:r>
            <a:r>
              <a:rPr lang="pt-PT" sz="2400" dirty="0"/>
              <a:t>gráfico e </a:t>
            </a:r>
            <a:r>
              <a:rPr lang="pt-PT" sz="2400" dirty="0" smtClean="0"/>
              <a:t>fotográfico,</a:t>
            </a:r>
            <a:r>
              <a:rPr lang="pt-PT" sz="2400" dirty="0"/>
              <a:t> ressaltando seus diversos níveis de </a:t>
            </a:r>
            <a:r>
              <a:rPr lang="pt-PT" sz="2400" dirty="0" smtClean="0"/>
              <a:t>degradação,</a:t>
            </a:r>
            <a:r>
              <a:rPr lang="pt-BR" sz="2400" dirty="0"/>
              <a:t> </a:t>
            </a:r>
            <a:r>
              <a:rPr lang="pt-BR" sz="2400" dirty="0" smtClean="0"/>
              <a:t>representadas </a:t>
            </a:r>
            <a:r>
              <a:rPr lang="pt-BR" sz="2400" dirty="0"/>
              <a:t>nas paredes externas, paredes internas, forro e piso.</a:t>
            </a:r>
          </a:p>
          <a:p>
            <a:pPr algn="just"/>
            <a:endParaRPr lang="pt-BR" sz="2400" dirty="0"/>
          </a:p>
        </p:txBody>
      </p:sp>
      <p:sp>
        <p:nvSpPr>
          <p:cNvPr id="18" name="Subtítulo 7"/>
          <p:cNvSpPr txBox="1">
            <a:spLocks/>
          </p:cNvSpPr>
          <p:nvPr/>
        </p:nvSpPr>
        <p:spPr>
          <a:xfrm>
            <a:off x="2254808" y="2797417"/>
            <a:ext cx="4261408" cy="703591"/>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pt-BR" sz="2500" b="1" dirty="0">
                <a:effectLst>
                  <a:outerShdw blurRad="38100" dist="38100" dir="2700000" algn="tl">
                    <a:srgbClr val="000000">
                      <a:alpha val="43137"/>
                    </a:srgbClr>
                  </a:outerShdw>
                </a:effectLst>
              </a:rPr>
              <a:t>Conceito</a:t>
            </a:r>
          </a:p>
        </p:txBody>
      </p:sp>
    </p:spTree>
    <p:extLst>
      <p:ext uri="{BB962C8B-B14F-4D97-AF65-F5344CB8AC3E}">
        <p14:creationId xmlns:p14="http://schemas.microsoft.com/office/powerpoint/2010/main" val="1421232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223664" y="188640"/>
            <a:ext cx="8784976"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8" name="Subtítulo 7"/>
          <p:cNvSpPr>
            <a:spLocks noGrp="1"/>
          </p:cNvSpPr>
          <p:nvPr>
            <p:ph type="subTitle" idx="1"/>
          </p:nvPr>
        </p:nvSpPr>
        <p:spPr>
          <a:xfrm>
            <a:off x="281360" y="1484784"/>
            <a:ext cx="8305800" cy="1143000"/>
          </a:xfrm>
        </p:spPr>
        <p:txBody>
          <a:bodyPr/>
          <a:lstStyle/>
          <a:p>
            <a:r>
              <a:rPr lang="pt-BR" sz="3000" b="1" dirty="0" smtClean="0">
                <a:effectLst>
                  <a:outerShdw blurRad="38100" dist="38100" dir="2700000" algn="tl">
                    <a:srgbClr val="000000">
                      <a:alpha val="43137"/>
                    </a:srgbClr>
                  </a:outerShdw>
                </a:effectLst>
              </a:rPr>
              <a:t>Arquitetônica</a:t>
            </a:r>
          </a:p>
          <a:p>
            <a:r>
              <a:rPr lang="pt-BR" sz="2500" b="1" dirty="0">
                <a:effectLst>
                  <a:outerShdw blurRad="38100" dist="38100" dir="2700000" algn="tl">
                    <a:srgbClr val="000000">
                      <a:alpha val="43137"/>
                    </a:srgbClr>
                  </a:outerShdw>
                </a:effectLst>
              </a:rPr>
              <a:t>Levantamentos do nível de conservação base para o Mapa de Danos</a:t>
            </a:r>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29" name="CaixaDeTexto 28"/>
          <p:cNvSpPr txBox="1"/>
          <p:nvPr/>
        </p:nvSpPr>
        <p:spPr>
          <a:xfrm>
            <a:off x="1259632" y="633804"/>
            <a:ext cx="1555824" cy="584775"/>
          </a:xfrm>
          <a:prstGeom prst="rect">
            <a:avLst/>
          </a:prstGeom>
          <a:noFill/>
        </p:spPr>
        <p:txBody>
          <a:bodyPr wrap="square" rtlCol="0">
            <a:spAutoFit/>
          </a:bodyPr>
          <a:lstStyle/>
          <a:p>
            <a:pPr algn="ctr"/>
            <a:r>
              <a:rPr lang="pt-BR" sz="1600" b="1" dirty="0" smtClean="0">
                <a:solidFill>
                  <a:srgbClr val="C00000"/>
                </a:solidFill>
              </a:rPr>
              <a:t>Embasamento Teórico</a:t>
            </a:r>
            <a:endParaRPr lang="pt-BR" sz="1600" b="1" dirty="0">
              <a:solidFill>
                <a:srgbClr val="C00000"/>
              </a:solidFill>
            </a:endParaRPr>
          </a:p>
        </p:txBody>
      </p:sp>
      <p:sp>
        <p:nvSpPr>
          <p:cNvPr id="28" name="Retângulo de cantos arredondados 27"/>
          <p:cNvSpPr/>
          <p:nvPr/>
        </p:nvSpPr>
        <p:spPr>
          <a:xfrm>
            <a:off x="3579558" y="548680"/>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CaixaDeTexto 32"/>
          <p:cNvSpPr txBox="1"/>
          <p:nvPr/>
        </p:nvSpPr>
        <p:spPr>
          <a:xfrm>
            <a:off x="3579558" y="736009"/>
            <a:ext cx="1856172" cy="338554"/>
          </a:xfrm>
          <a:prstGeom prst="rect">
            <a:avLst/>
          </a:prstGeom>
          <a:noFill/>
        </p:spPr>
        <p:txBody>
          <a:bodyPr wrap="square" rtlCol="0">
            <a:spAutoFit/>
          </a:bodyPr>
          <a:lstStyle/>
          <a:p>
            <a:pPr algn="ctr"/>
            <a:r>
              <a:rPr lang="pt-BR" sz="1600" b="1" dirty="0" smtClean="0">
                <a:solidFill>
                  <a:srgbClr val="C00000"/>
                </a:solidFill>
              </a:rPr>
              <a:t>Contextualização</a:t>
            </a:r>
            <a:endParaRPr lang="pt-BR" sz="1600" b="1" dirty="0">
              <a:solidFill>
                <a:srgbClr val="C00000"/>
              </a:solidFill>
            </a:endParaRPr>
          </a:p>
        </p:txBody>
      </p:sp>
      <p:sp>
        <p:nvSpPr>
          <p:cNvPr id="38" name="CaixaDeTexto 37"/>
          <p:cNvSpPr txBox="1"/>
          <p:nvPr/>
        </p:nvSpPr>
        <p:spPr>
          <a:xfrm>
            <a:off x="6172212" y="736009"/>
            <a:ext cx="1712156" cy="338554"/>
          </a:xfrm>
          <a:prstGeom prst="rect">
            <a:avLst/>
          </a:prstGeom>
          <a:noFill/>
        </p:spPr>
        <p:txBody>
          <a:bodyPr wrap="square" rtlCol="0">
            <a:spAutoFit/>
          </a:bodyPr>
          <a:lstStyle/>
          <a:p>
            <a:pPr algn="ctr"/>
            <a:r>
              <a:rPr lang="pt-BR" sz="1600" b="1" dirty="0" smtClean="0">
                <a:solidFill>
                  <a:srgbClr val="C00000"/>
                </a:solidFill>
              </a:rPr>
              <a:t>Projeto</a:t>
            </a:r>
            <a:endParaRPr lang="pt-BR" sz="1600" b="1" dirty="0">
              <a:solidFill>
                <a:srgbClr val="C00000"/>
              </a:solidFill>
            </a:endParaRPr>
          </a:p>
        </p:txBody>
      </p:sp>
      <p:sp>
        <p:nvSpPr>
          <p:cNvPr id="18" name="Subtítulo 7"/>
          <p:cNvSpPr txBox="1">
            <a:spLocks/>
          </p:cNvSpPr>
          <p:nvPr/>
        </p:nvSpPr>
        <p:spPr>
          <a:xfrm>
            <a:off x="2254808" y="2797417"/>
            <a:ext cx="4261408" cy="703591"/>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pt-BR" sz="2500" b="1" dirty="0" smtClean="0">
                <a:effectLst>
                  <a:outerShdw blurRad="38100" dist="38100" dir="2700000" algn="tl">
                    <a:srgbClr val="000000">
                      <a:alpha val="43137"/>
                    </a:srgbClr>
                  </a:outerShdw>
                </a:effectLst>
              </a:rPr>
              <a:t>Fichas Cadastrais</a:t>
            </a:r>
            <a:endParaRPr lang="pt-BR" sz="2500" b="1" dirty="0">
              <a:effectLst>
                <a:outerShdw blurRad="38100" dist="38100" dir="2700000" algn="tl">
                  <a:srgbClr val="000000">
                    <a:alpha val="43137"/>
                  </a:srgbClr>
                </a:outerShdw>
              </a:effectLst>
            </a:endParaRPr>
          </a:p>
        </p:txBody>
      </p:sp>
      <p:sp>
        <p:nvSpPr>
          <p:cNvPr id="11" name="CaixaDeTexto 10"/>
          <p:cNvSpPr txBox="1"/>
          <p:nvPr/>
        </p:nvSpPr>
        <p:spPr>
          <a:xfrm>
            <a:off x="1010594" y="3812847"/>
            <a:ext cx="6945782" cy="1569660"/>
          </a:xfrm>
          <a:prstGeom prst="rect">
            <a:avLst/>
          </a:prstGeom>
          <a:noFill/>
        </p:spPr>
        <p:txBody>
          <a:bodyPr wrap="square" rtlCol="0">
            <a:spAutoFit/>
          </a:bodyPr>
          <a:lstStyle/>
          <a:p>
            <a:pPr algn="just"/>
            <a:r>
              <a:rPr lang="pt-BR" sz="2400" dirty="0"/>
              <a:t>F</a:t>
            </a:r>
            <a:r>
              <a:rPr lang="pt-BR" sz="2400" dirty="0" smtClean="0"/>
              <a:t>ichas de Identificações de Danos – as fichas são uma base de dados, apresentando-se sob forma de formulário, para a produção de um mapa de danos.</a:t>
            </a:r>
          </a:p>
          <a:p>
            <a:pPr algn="just"/>
            <a:r>
              <a:rPr lang="pt-BR" sz="2400" dirty="0" smtClean="0"/>
              <a:t>Que estará disposto através de 10 tipos de danos.</a:t>
            </a:r>
          </a:p>
        </p:txBody>
      </p:sp>
    </p:spTree>
    <p:extLst>
      <p:ext uri="{BB962C8B-B14F-4D97-AF65-F5344CB8AC3E}">
        <p14:creationId xmlns:p14="http://schemas.microsoft.com/office/powerpoint/2010/main" val="3326539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223664" y="188640"/>
            <a:ext cx="8784976"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8" name="Subtítulo 7"/>
          <p:cNvSpPr>
            <a:spLocks noGrp="1"/>
          </p:cNvSpPr>
          <p:nvPr>
            <p:ph type="subTitle" idx="1"/>
          </p:nvPr>
        </p:nvSpPr>
        <p:spPr>
          <a:xfrm>
            <a:off x="281360" y="1484784"/>
            <a:ext cx="8305800" cy="1143000"/>
          </a:xfrm>
        </p:spPr>
        <p:txBody>
          <a:bodyPr/>
          <a:lstStyle/>
          <a:p>
            <a:r>
              <a:rPr lang="pt-BR" sz="3000" b="1" dirty="0" smtClean="0">
                <a:effectLst>
                  <a:outerShdw blurRad="38100" dist="38100" dir="2700000" algn="tl">
                    <a:srgbClr val="000000">
                      <a:alpha val="43137"/>
                    </a:srgbClr>
                  </a:outerShdw>
                </a:effectLst>
              </a:rPr>
              <a:t>Arquitetônica</a:t>
            </a:r>
          </a:p>
          <a:p>
            <a:r>
              <a:rPr lang="pt-BR" sz="2500" b="1" dirty="0" smtClean="0">
                <a:effectLst>
                  <a:outerShdw blurRad="38100" dist="38100" dir="2700000" algn="tl">
                    <a:srgbClr val="000000">
                      <a:alpha val="43137"/>
                    </a:srgbClr>
                  </a:outerShdw>
                </a:effectLst>
              </a:rPr>
              <a:t>Levantamentos do nível de conservação</a:t>
            </a:r>
            <a:endParaRPr lang="pt-BR" sz="2500" b="1" dirty="0">
              <a:effectLst>
                <a:outerShdw blurRad="38100" dist="38100" dir="2700000" algn="tl">
                  <a:srgbClr val="000000">
                    <a:alpha val="43137"/>
                  </a:srgbClr>
                </a:outerShdw>
              </a:effectLst>
            </a:endParaRPr>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29" name="CaixaDeTexto 28"/>
          <p:cNvSpPr txBox="1"/>
          <p:nvPr/>
        </p:nvSpPr>
        <p:spPr>
          <a:xfrm>
            <a:off x="1259632" y="633804"/>
            <a:ext cx="1555824" cy="584775"/>
          </a:xfrm>
          <a:prstGeom prst="rect">
            <a:avLst/>
          </a:prstGeom>
          <a:noFill/>
        </p:spPr>
        <p:txBody>
          <a:bodyPr wrap="square" rtlCol="0">
            <a:spAutoFit/>
          </a:bodyPr>
          <a:lstStyle/>
          <a:p>
            <a:pPr algn="ctr"/>
            <a:r>
              <a:rPr lang="pt-BR" sz="1600" b="1" dirty="0" smtClean="0">
                <a:solidFill>
                  <a:srgbClr val="C00000"/>
                </a:solidFill>
              </a:rPr>
              <a:t>Embasamento Teórico</a:t>
            </a:r>
            <a:endParaRPr lang="pt-BR" sz="1600" b="1" dirty="0">
              <a:solidFill>
                <a:srgbClr val="C00000"/>
              </a:solidFill>
            </a:endParaRPr>
          </a:p>
        </p:txBody>
      </p:sp>
      <p:sp>
        <p:nvSpPr>
          <p:cNvPr id="28" name="Retângulo de cantos arredondados 27"/>
          <p:cNvSpPr/>
          <p:nvPr/>
        </p:nvSpPr>
        <p:spPr>
          <a:xfrm>
            <a:off x="3579558" y="548680"/>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CaixaDeTexto 32"/>
          <p:cNvSpPr txBox="1"/>
          <p:nvPr/>
        </p:nvSpPr>
        <p:spPr>
          <a:xfrm>
            <a:off x="3579558" y="736009"/>
            <a:ext cx="1856172" cy="338554"/>
          </a:xfrm>
          <a:prstGeom prst="rect">
            <a:avLst/>
          </a:prstGeom>
          <a:noFill/>
        </p:spPr>
        <p:txBody>
          <a:bodyPr wrap="square" rtlCol="0">
            <a:spAutoFit/>
          </a:bodyPr>
          <a:lstStyle/>
          <a:p>
            <a:pPr algn="ctr"/>
            <a:r>
              <a:rPr lang="pt-BR" sz="1600" b="1" dirty="0" smtClean="0">
                <a:solidFill>
                  <a:srgbClr val="C00000"/>
                </a:solidFill>
              </a:rPr>
              <a:t>Contextualização</a:t>
            </a:r>
            <a:endParaRPr lang="pt-BR" sz="1600" b="1" dirty="0">
              <a:solidFill>
                <a:srgbClr val="C00000"/>
              </a:solidFill>
            </a:endParaRPr>
          </a:p>
        </p:txBody>
      </p:sp>
      <p:sp>
        <p:nvSpPr>
          <p:cNvPr id="38" name="CaixaDeTexto 37"/>
          <p:cNvSpPr txBox="1"/>
          <p:nvPr/>
        </p:nvSpPr>
        <p:spPr>
          <a:xfrm>
            <a:off x="6172212" y="736009"/>
            <a:ext cx="1712156" cy="338554"/>
          </a:xfrm>
          <a:prstGeom prst="rect">
            <a:avLst/>
          </a:prstGeom>
          <a:noFill/>
        </p:spPr>
        <p:txBody>
          <a:bodyPr wrap="square" rtlCol="0">
            <a:spAutoFit/>
          </a:bodyPr>
          <a:lstStyle/>
          <a:p>
            <a:pPr algn="ctr"/>
            <a:r>
              <a:rPr lang="pt-BR" sz="1600" b="1" dirty="0" smtClean="0">
                <a:solidFill>
                  <a:srgbClr val="C00000"/>
                </a:solidFill>
              </a:rPr>
              <a:t>Projeto</a:t>
            </a:r>
            <a:endParaRPr lang="pt-BR" sz="1600" b="1" dirty="0">
              <a:solidFill>
                <a:srgbClr val="C00000"/>
              </a:solidFill>
            </a:endParaRPr>
          </a:p>
        </p:txBody>
      </p:sp>
      <p:sp>
        <p:nvSpPr>
          <p:cNvPr id="18" name="Subtítulo 7"/>
          <p:cNvSpPr txBox="1">
            <a:spLocks/>
          </p:cNvSpPr>
          <p:nvPr/>
        </p:nvSpPr>
        <p:spPr>
          <a:xfrm>
            <a:off x="1979712" y="2509385"/>
            <a:ext cx="5053496" cy="559575"/>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pt-BR" sz="2500" b="1" dirty="0" smtClean="0">
                <a:effectLst>
                  <a:outerShdw blurRad="38100" dist="38100" dir="2700000" algn="tl">
                    <a:srgbClr val="000000">
                      <a:alpha val="43137"/>
                    </a:srgbClr>
                  </a:outerShdw>
                </a:effectLst>
              </a:rPr>
              <a:t>Exemplo: </a:t>
            </a:r>
            <a:r>
              <a:rPr lang="pt-BR" sz="2500" b="1" dirty="0">
                <a:effectLst>
                  <a:outerShdw blurRad="38100" dist="38100" dir="2700000" algn="tl">
                    <a:srgbClr val="000000">
                      <a:alpha val="43137"/>
                    </a:srgbClr>
                  </a:outerShdw>
                </a:effectLst>
              </a:rPr>
              <a:t>Fichas Cadastrais</a:t>
            </a:r>
          </a:p>
          <a:p>
            <a:endParaRPr lang="pt-BR" sz="2500" b="1" dirty="0">
              <a:effectLst>
                <a:outerShdw blurRad="38100" dist="38100" dir="2700000" algn="tl">
                  <a:srgbClr val="000000">
                    <a:alpha val="43137"/>
                  </a:srgbClr>
                </a:outerShdw>
              </a:effectLst>
            </a:endParaRPr>
          </a:p>
        </p:txBody>
      </p:sp>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761" y="3212976"/>
            <a:ext cx="2166023" cy="3168352"/>
          </a:xfrm>
          <a:prstGeom prst="rect">
            <a:avLst/>
          </a:prstGeom>
        </p:spPr>
      </p:pic>
      <p:pic>
        <p:nvPicPr>
          <p:cNvPr id="3" name="Image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7824" y="3239360"/>
            <a:ext cx="2474502" cy="3115583"/>
          </a:xfrm>
          <a:prstGeom prst="rect">
            <a:avLst/>
          </a:prstGeom>
        </p:spPr>
      </p:pic>
      <p:pic>
        <p:nvPicPr>
          <p:cNvPr id="5" name="Image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3705" y="3212977"/>
            <a:ext cx="2850743" cy="1841426"/>
          </a:xfrm>
          <a:prstGeom prst="rect">
            <a:avLst/>
          </a:prstGeom>
        </p:spPr>
      </p:pic>
      <p:pic>
        <p:nvPicPr>
          <p:cNvPr id="6" name="Imagem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53705" y="5013176"/>
            <a:ext cx="2850743" cy="1423527"/>
          </a:xfrm>
          <a:prstGeom prst="rect">
            <a:avLst/>
          </a:prstGeom>
        </p:spPr>
      </p:pic>
    </p:spTree>
    <p:extLst>
      <p:ext uri="{BB962C8B-B14F-4D97-AF65-F5344CB8AC3E}">
        <p14:creationId xmlns:p14="http://schemas.microsoft.com/office/powerpoint/2010/main" val="2763387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223664" y="188640"/>
            <a:ext cx="8784976"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8" name="Subtítulo 7"/>
          <p:cNvSpPr>
            <a:spLocks noGrp="1"/>
          </p:cNvSpPr>
          <p:nvPr>
            <p:ph type="subTitle" idx="1"/>
          </p:nvPr>
        </p:nvSpPr>
        <p:spPr>
          <a:xfrm>
            <a:off x="281360" y="1484784"/>
            <a:ext cx="8305800" cy="1143000"/>
          </a:xfrm>
        </p:spPr>
        <p:txBody>
          <a:bodyPr/>
          <a:lstStyle/>
          <a:p>
            <a:r>
              <a:rPr lang="pt-BR" sz="3000" b="1" dirty="0" smtClean="0">
                <a:effectLst>
                  <a:outerShdw blurRad="38100" dist="38100" dir="2700000" algn="tl">
                    <a:srgbClr val="000000">
                      <a:alpha val="43137"/>
                    </a:srgbClr>
                  </a:outerShdw>
                </a:effectLst>
              </a:rPr>
              <a:t>Arquitetônica</a:t>
            </a:r>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29" name="CaixaDeTexto 28"/>
          <p:cNvSpPr txBox="1"/>
          <p:nvPr/>
        </p:nvSpPr>
        <p:spPr>
          <a:xfrm>
            <a:off x="1259632" y="633804"/>
            <a:ext cx="1555824" cy="584775"/>
          </a:xfrm>
          <a:prstGeom prst="rect">
            <a:avLst/>
          </a:prstGeom>
          <a:noFill/>
        </p:spPr>
        <p:txBody>
          <a:bodyPr wrap="square" rtlCol="0">
            <a:spAutoFit/>
          </a:bodyPr>
          <a:lstStyle/>
          <a:p>
            <a:pPr algn="ctr"/>
            <a:r>
              <a:rPr lang="pt-BR" sz="1600" b="1" dirty="0" smtClean="0">
                <a:solidFill>
                  <a:srgbClr val="C00000"/>
                </a:solidFill>
              </a:rPr>
              <a:t>Embasamento Teórico</a:t>
            </a:r>
            <a:endParaRPr lang="pt-BR" sz="1600" b="1" dirty="0">
              <a:solidFill>
                <a:srgbClr val="C00000"/>
              </a:solidFill>
            </a:endParaRPr>
          </a:p>
        </p:txBody>
      </p:sp>
      <p:sp>
        <p:nvSpPr>
          <p:cNvPr id="28" name="Retângulo de cantos arredondados 27"/>
          <p:cNvSpPr/>
          <p:nvPr/>
        </p:nvSpPr>
        <p:spPr>
          <a:xfrm>
            <a:off x="3579558" y="548680"/>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CaixaDeTexto 32"/>
          <p:cNvSpPr txBox="1"/>
          <p:nvPr/>
        </p:nvSpPr>
        <p:spPr>
          <a:xfrm>
            <a:off x="3579558" y="736009"/>
            <a:ext cx="1856172" cy="338554"/>
          </a:xfrm>
          <a:prstGeom prst="rect">
            <a:avLst/>
          </a:prstGeom>
          <a:noFill/>
        </p:spPr>
        <p:txBody>
          <a:bodyPr wrap="square" rtlCol="0">
            <a:spAutoFit/>
          </a:bodyPr>
          <a:lstStyle/>
          <a:p>
            <a:pPr algn="ctr"/>
            <a:r>
              <a:rPr lang="pt-BR" sz="1600" b="1" dirty="0" smtClean="0">
                <a:solidFill>
                  <a:srgbClr val="C00000"/>
                </a:solidFill>
              </a:rPr>
              <a:t>Contextualização</a:t>
            </a:r>
            <a:endParaRPr lang="pt-BR" sz="1600" b="1" dirty="0">
              <a:solidFill>
                <a:srgbClr val="C00000"/>
              </a:solidFill>
            </a:endParaRPr>
          </a:p>
        </p:txBody>
      </p:sp>
      <p:sp>
        <p:nvSpPr>
          <p:cNvPr id="38" name="CaixaDeTexto 37"/>
          <p:cNvSpPr txBox="1"/>
          <p:nvPr/>
        </p:nvSpPr>
        <p:spPr>
          <a:xfrm>
            <a:off x="6172212" y="736009"/>
            <a:ext cx="1712156" cy="338554"/>
          </a:xfrm>
          <a:prstGeom prst="rect">
            <a:avLst/>
          </a:prstGeom>
          <a:noFill/>
        </p:spPr>
        <p:txBody>
          <a:bodyPr wrap="square" rtlCol="0">
            <a:spAutoFit/>
          </a:bodyPr>
          <a:lstStyle/>
          <a:p>
            <a:pPr algn="ctr"/>
            <a:r>
              <a:rPr lang="pt-BR" sz="1600" b="1" dirty="0" smtClean="0">
                <a:solidFill>
                  <a:srgbClr val="C00000"/>
                </a:solidFill>
              </a:rPr>
              <a:t>Projeto</a:t>
            </a:r>
            <a:endParaRPr lang="pt-BR" sz="1600" b="1" dirty="0">
              <a:solidFill>
                <a:srgbClr val="C00000"/>
              </a:solidFill>
            </a:endParaRPr>
          </a:p>
        </p:txBody>
      </p:sp>
      <p:sp>
        <p:nvSpPr>
          <p:cNvPr id="18" name="Subtítulo 7"/>
          <p:cNvSpPr txBox="1">
            <a:spLocks/>
          </p:cNvSpPr>
          <p:nvPr/>
        </p:nvSpPr>
        <p:spPr>
          <a:xfrm>
            <a:off x="2261276" y="1988840"/>
            <a:ext cx="4261408" cy="559575"/>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pt-BR" sz="2500" b="1" dirty="0" smtClean="0">
                <a:effectLst>
                  <a:outerShdw blurRad="38100" dist="38100" dir="2700000" algn="tl">
                    <a:srgbClr val="000000">
                      <a:alpha val="43137"/>
                    </a:srgbClr>
                  </a:outerShdw>
                </a:effectLst>
              </a:rPr>
              <a:t>Mapa de Danos</a:t>
            </a:r>
            <a:endParaRPr lang="pt-BR" sz="2500" b="1" dirty="0">
              <a:effectLst>
                <a:outerShdw blurRad="38100" dist="38100" dir="2700000" algn="tl">
                  <a:srgbClr val="000000">
                    <a:alpha val="43137"/>
                  </a:srgbClr>
                </a:outerShdw>
              </a:effectLst>
            </a:endParaRPr>
          </a:p>
        </p:txBody>
      </p:sp>
      <p:pic>
        <p:nvPicPr>
          <p:cNvPr id="7" name="Image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748" y="2548415"/>
            <a:ext cx="3844896" cy="4192954"/>
          </a:xfrm>
          <a:prstGeom prst="rect">
            <a:avLst/>
          </a:prstGeom>
        </p:spPr>
      </p:pic>
      <p:pic>
        <p:nvPicPr>
          <p:cNvPr id="10" name="Image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9893" y="3171703"/>
            <a:ext cx="3340446" cy="2946377"/>
          </a:xfrm>
          <a:prstGeom prst="rect">
            <a:avLst/>
          </a:prstGeom>
        </p:spPr>
      </p:pic>
    </p:spTree>
    <p:extLst>
      <p:ext uri="{BB962C8B-B14F-4D97-AF65-F5344CB8AC3E}">
        <p14:creationId xmlns:p14="http://schemas.microsoft.com/office/powerpoint/2010/main" val="314719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223664" y="188640"/>
            <a:ext cx="8784976"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8" name="Subtítulo 7"/>
          <p:cNvSpPr>
            <a:spLocks noGrp="1"/>
          </p:cNvSpPr>
          <p:nvPr>
            <p:ph type="subTitle" idx="1"/>
          </p:nvPr>
        </p:nvSpPr>
        <p:spPr>
          <a:xfrm>
            <a:off x="281360" y="806872"/>
            <a:ext cx="8305800" cy="1143000"/>
          </a:xfrm>
        </p:spPr>
        <p:txBody>
          <a:bodyPr/>
          <a:lstStyle/>
          <a:p>
            <a:r>
              <a:rPr lang="pt-BR" sz="3000" b="1" dirty="0" smtClean="0">
                <a:effectLst>
                  <a:outerShdw blurRad="38100" dist="38100" dir="2700000" algn="tl">
                    <a:srgbClr val="000000">
                      <a:alpha val="43137"/>
                    </a:srgbClr>
                  </a:outerShdw>
                </a:effectLst>
              </a:rPr>
              <a:t>INTRODUÇÃO</a:t>
            </a:r>
            <a:endParaRPr lang="pt-BR" sz="3000" b="1" dirty="0">
              <a:effectLst>
                <a:outerShdw blurRad="38100" dist="38100" dir="2700000" algn="tl">
                  <a:srgbClr val="000000">
                    <a:alpha val="43137"/>
                  </a:srgbClr>
                </a:outerShdw>
              </a:effectLst>
            </a:endParaRPr>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marL="342900" indent="-342900" algn="l">
              <a:buFont typeface="Arial" pitchFamily="34" charset="0"/>
              <a:buChar char="•"/>
            </a:pPr>
            <a:r>
              <a:rPr lang="pt-BR" sz="2500" dirty="0" smtClean="0"/>
              <a:t>Capítulo;</a:t>
            </a:r>
          </a:p>
        </p:txBody>
      </p:sp>
      <p:sp>
        <p:nvSpPr>
          <p:cNvPr id="15" name="Elipse 14"/>
          <p:cNvSpPr/>
          <p:nvPr/>
        </p:nvSpPr>
        <p:spPr>
          <a:xfrm>
            <a:off x="4211960" y="3284984"/>
            <a:ext cx="1008112"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Elipse 17"/>
          <p:cNvSpPr/>
          <p:nvPr/>
        </p:nvSpPr>
        <p:spPr>
          <a:xfrm>
            <a:off x="1691680" y="1941240"/>
            <a:ext cx="1584176" cy="1584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Elipse 23"/>
          <p:cNvSpPr/>
          <p:nvPr/>
        </p:nvSpPr>
        <p:spPr>
          <a:xfrm>
            <a:off x="1619672" y="4005064"/>
            <a:ext cx="1584176" cy="1584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Elipse 24"/>
          <p:cNvSpPr/>
          <p:nvPr/>
        </p:nvSpPr>
        <p:spPr>
          <a:xfrm>
            <a:off x="3923928" y="4941168"/>
            <a:ext cx="1584176" cy="1584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Elipse 25"/>
          <p:cNvSpPr/>
          <p:nvPr/>
        </p:nvSpPr>
        <p:spPr>
          <a:xfrm>
            <a:off x="6300192" y="4005064"/>
            <a:ext cx="1584176" cy="1584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Elipse 26"/>
          <p:cNvSpPr/>
          <p:nvPr/>
        </p:nvSpPr>
        <p:spPr>
          <a:xfrm>
            <a:off x="6084168" y="1941240"/>
            <a:ext cx="1584176" cy="1584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CaixaDeTexto 22"/>
          <p:cNvSpPr txBox="1"/>
          <p:nvPr/>
        </p:nvSpPr>
        <p:spPr>
          <a:xfrm>
            <a:off x="1871700" y="2420888"/>
            <a:ext cx="1224136" cy="584775"/>
          </a:xfrm>
          <a:prstGeom prst="rect">
            <a:avLst/>
          </a:prstGeom>
          <a:noFill/>
        </p:spPr>
        <p:txBody>
          <a:bodyPr wrap="square" rtlCol="0">
            <a:spAutoFit/>
          </a:bodyPr>
          <a:lstStyle/>
          <a:p>
            <a:pPr algn="ctr"/>
            <a:r>
              <a:rPr lang="pt-BR" sz="1600" dirty="0" smtClean="0">
                <a:solidFill>
                  <a:srgbClr val="C00000"/>
                </a:solidFill>
              </a:rPr>
              <a:t>Patrimônio Histórico </a:t>
            </a:r>
            <a:endParaRPr lang="pt-BR" sz="1600" dirty="0">
              <a:solidFill>
                <a:srgbClr val="C00000"/>
              </a:solidFill>
            </a:endParaRPr>
          </a:p>
        </p:txBody>
      </p:sp>
      <p:sp>
        <p:nvSpPr>
          <p:cNvPr id="29" name="CaixaDeTexto 28"/>
          <p:cNvSpPr txBox="1"/>
          <p:nvPr/>
        </p:nvSpPr>
        <p:spPr>
          <a:xfrm>
            <a:off x="1799692" y="4221088"/>
            <a:ext cx="1224136" cy="1077218"/>
          </a:xfrm>
          <a:prstGeom prst="rect">
            <a:avLst/>
          </a:prstGeom>
          <a:noFill/>
        </p:spPr>
        <p:txBody>
          <a:bodyPr wrap="square" rtlCol="0">
            <a:spAutoFit/>
          </a:bodyPr>
          <a:lstStyle/>
          <a:p>
            <a:pPr algn="ctr"/>
            <a:r>
              <a:rPr lang="pt-BR" sz="1600" dirty="0" smtClean="0">
                <a:solidFill>
                  <a:srgbClr val="C00000"/>
                </a:solidFill>
              </a:rPr>
              <a:t>A Preservação através de Museus</a:t>
            </a:r>
            <a:endParaRPr lang="pt-BR" sz="1600" dirty="0">
              <a:solidFill>
                <a:srgbClr val="C00000"/>
              </a:solidFill>
            </a:endParaRPr>
          </a:p>
        </p:txBody>
      </p:sp>
      <p:sp>
        <p:nvSpPr>
          <p:cNvPr id="30" name="CaixaDeTexto 29"/>
          <p:cNvSpPr txBox="1"/>
          <p:nvPr/>
        </p:nvSpPr>
        <p:spPr>
          <a:xfrm>
            <a:off x="4067944" y="5194647"/>
            <a:ext cx="1404156" cy="1077218"/>
          </a:xfrm>
          <a:prstGeom prst="rect">
            <a:avLst/>
          </a:prstGeom>
          <a:noFill/>
        </p:spPr>
        <p:txBody>
          <a:bodyPr wrap="square" rtlCol="0">
            <a:spAutoFit/>
          </a:bodyPr>
          <a:lstStyle/>
          <a:p>
            <a:pPr algn="ctr"/>
            <a:r>
              <a:rPr lang="pt-BR" sz="1600" dirty="0" smtClean="0">
                <a:solidFill>
                  <a:srgbClr val="C00000"/>
                </a:solidFill>
              </a:rPr>
              <a:t>Projetos Arq. </a:t>
            </a:r>
            <a:r>
              <a:rPr lang="pt-BR" sz="1600" dirty="0">
                <a:solidFill>
                  <a:srgbClr val="C00000"/>
                </a:solidFill>
              </a:rPr>
              <a:t>d</a:t>
            </a:r>
            <a:r>
              <a:rPr lang="pt-BR" sz="1600" dirty="0" smtClean="0">
                <a:solidFill>
                  <a:srgbClr val="C00000"/>
                </a:solidFill>
              </a:rPr>
              <a:t>e Reuso Museológico no Brasil</a:t>
            </a:r>
            <a:endParaRPr lang="pt-BR" sz="1600" dirty="0">
              <a:solidFill>
                <a:srgbClr val="C00000"/>
              </a:solidFill>
            </a:endParaRPr>
          </a:p>
        </p:txBody>
      </p:sp>
      <p:sp>
        <p:nvSpPr>
          <p:cNvPr id="31" name="CaixaDeTexto 30"/>
          <p:cNvSpPr txBox="1"/>
          <p:nvPr/>
        </p:nvSpPr>
        <p:spPr>
          <a:xfrm>
            <a:off x="6318194" y="4221088"/>
            <a:ext cx="1638182" cy="1246495"/>
          </a:xfrm>
          <a:prstGeom prst="rect">
            <a:avLst/>
          </a:prstGeom>
          <a:noFill/>
        </p:spPr>
        <p:txBody>
          <a:bodyPr wrap="square" rtlCol="0">
            <a:spAutoFit/>
          </a:bodyPr>
          <a:lstStyle/>
          <a:p>
            <a:pPr algn="ctr"/>
            <a:r>
              <a:rPr lang="pt-BR" sz="1500" dirty="0" smtClean="0">
                <a:solidFill>
                  <a:srgbClr val="C00000"/>
                </a:solidFill>
              </a:rPr>
              <a:t>Características Históricas da Cidade de Macapá e do Monumento</a:t>
            </a:r>
            <a:endParaRPr lang="pt-BR" sz="1500" dirty="0">
              <a:solidFill>
                <a:srgbClr val="C00000"/>
              </a:solidFill>
            </a:endParaRPr>
          </a:p>
        </p:txBody>
      </p:sp>
      <p:sp>
        <p:nvSpPr>
          <p:cNvPr id="32" name="CaixaDeTexto 31"/>
          <p:cNvSpPr txBox="1"/>
          <p:nvPr/>
        </p:nvSpPr>
        <p:spPr>
          <a:xfrm>
            <a:off x="5949153" y="2071608"/>
            <a:ext cx="1854206" cy="1246495"/>
          </a:xfrm>
          <a:prstGeom prst="rect">
            <a:avLst/>
          </a:prstGeom>
          <a:noFill/>
        </p:spPr>
        <p:txBody>
          <a:bodyPr wrap="square" rtlCol="0">
            <a:spAutoFit/>
          </a:bodyPr>
          <a:lstStyle/>
          <a:p>
            <a:pPr algn="ctr"/>
            <a:r>
              <a:rPr lang="pt-BR" sz="1500" dirty="0" smtClean="0">
                <a:solidFill>
                  <a:srgbClr val="C00000"/>
                </a:solidFill>
              </a:rPr>
              <a:t>Proposta de Restauração e Revitalização no Monumento Histórico</a:t>
            </a:r>
            <a:endParaRPr lang="pt-BR" sz="1500" dirty="0">
              <a:solidFill>
                <a:srgbClr val="C00000"/>
              </a:solidFill>
            </a:endParaRPr>
          </a:p>
        </p:txBody>
      </p:sp>
      <p:sp>
        <p:nvSpPr>
          <p:cNvPr id="46" name="CaixaDeTexto 45"/>
          <p:cNvSpPr txBox="1"/>
          <p:nvPr/>
        </p:nvSpPr>
        <p:spPr>
          <a:xfrm>
            <a:off x="4211960" y="3583759"/>
            <a:ext cx="936104" cy="338554"/>
          </a:xfrm>
          <a:prstGeom prst="rect">
            <a:avLst/>
          </a:prstGeom>
          <a:noFill/>
        </p:spPr>
        <p:txBody>
          <a:bodyPr wrap="square" rtlCol="0">
            <a:spAutoFit/>
          </a:bodyPr>
          <a:lstStyle/>
          <a:p>
            <a:pPr algn="ctr"/>
            <a:r>
              <a:rPr lang="pt-BR" sz="1600" b="1" dirty="0" smtClean="0">
                <a:solidFill>
                  <a:srgbClr val="C00000"/>
                </a:solidFill>
                <a:effectLst>
                  <a:outerShdw blurRad="38100" dist="38100" dir="2700000" algn="tl">
                    <a:srgbClr val="000000">
                      <a:alpha val="43137"/>
                    </a:srgbClr>
                  </a:outerShdw>
                </a:effectLst>
              </a:rPr>
              <a:t>TCC</a:t>
            </a:r>
            <a:endParaRPr lang="pt-BR" sz="1600" b="1" dirty="0">
              <a:solidFill>
                <a:srgbClr val="C00000"/>
              </a:solidFill>
              <a:effectLst>
                <a:outerShdw blurRad="38100" dist="38100" dir="2700000" algn="tl">
                  <a:srgbClr val="000000">
                    <a:alpha val="43137"/>
                  </a:srgbClr>
                </a:outerShdw>
              </a:effectLst>
            </a:endParaRPr>
          </a:p>
        </p:txBody>
      </p:sp>
      <p:cxnSp>
        <p:nvCxnSpPr>
          <p:cNvPr id="47" name="Conector reto 46"/>
          <p:cNvCxnSpPr/>
          <p:nvPr/>
        </p:nvCxnSpPr>
        <p:spPr>
          <a:xfrm flipV="1">
            <a:off x="5220072" y="3005663"/>
            <a:ext cx="864096" cy="51975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Conector reto 48"/>
          <p:cNvCxnSpPr/>
          <p:nvPr/>
        </p:nvCxnSpPr>
        <p:spPr>
          <a:xfrm flipH="1" flipV="1">
            <a:off x="3203848" y="3140968"/>
            <a:ext cx="1008112" cy="442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Conector reto 50"/>
          <p:cNvCxnSpPr/>
          <p:nvPr/>
        </p:nvCxnSpPr>
        <p:spPr>
          <a:xfrm flipH="1">
            <a:off x="3203848" y="4005064"/>
            <a:ext cx="1008112" cy="57606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5" name="Conector reto 54"/>
          <p:cNvCxnSpPr>
            <a:stCxn id="15" idx="4"/>
            <a:endCxn id="25" idx="0"/>
          </p:cNvCxnSpPr>
          <p:nvPr/>
        </p:nvCxnSpPr>
        <p:spPr>
          <a:xfrm>
            <a:off x="4716016" y="4221088"/>
            <a:ext cx="0" cy="72008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 name="Conector reto 56"/>
          <p:cNvCxnSpPr/>
          <p:nvPr/>
        </p:nvCxnSpPr>
        <p:spPr>
          <a:xfrm>
            <a:off x="5220072" y="4005064"/>
            <a:ext cx="1098122" cy="57606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2359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223664" y="188640"/>
            <a:ext cx="8784976"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8" name="Subtítulo 7"/>
          <p:cNvSpPr>
            <a:spLocks noGrp="1"/>
          </p:cNvSpPr>
          <p:nvPr>
            <p:ph type="subTitle" idx="1"/>
          </p:nvPr>
        </p:nvSpPr>
        <p:spPr>
          <a:xfrm>
            <a:off x="281360" y="1484784"/>
            <a:ext cx="8305800" cy="1143000"/>
          </a:xfrm>
        </p:spPr>
        <p:txBody>
          <a:bodyPr/>
          <a:lstStyle/>
          <a:p>
            <a:r>
              <a:rPr lang="pt-BR" sz="3000" b="1" dirty="0" smtClean="0">
                <a:effectLst>
                  <a:outerShdw blurRad="38100" dist="38100" dir="2700000" algn="tl">
                    <a:srgbClr val="000000">
                      <a:alpha val="43137"/>
                    </a:srgbClr>
                  </a:outerShdw>
                </a:effectLst>
              </a:rPr>
              <a:t>Arquitetônica</a:t>
            </a:r>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29" name="CaixaDeTexto 28"/>
          <p:cNvSpPr txBox="1"/>
          <p:nvPr/>
        </p:nvSpPr>
        <p:spPr>
          <a:xfrm>
            <a:off x="1259632" y="633804"/>
            <a:ext cx="1555824" cy="584775"/>
          </a:xfrm>
          <a:prstGeom prst="rect">
            <a:avLst/>
          </a:prstGeom>
          <a:noFill/>
        </p:spPr>
        <p:txBody>
          <a:bodyPr wrap="square" rtlCol="0">
            <a:spAutoFit/>
          </a:bodyPr>
          <a:lstStyle/>
          <a:p>
            <a:pPr algn="ctr"/>
            <a:r>
              <a:rPr lang="pt-BR" sz="1600" b="1" dirty="0" smtClean="0">
                <a:solidFill>
                  <a:srgbClr val="C00000"/>
                </a:solidFill>
              </a:rPr>
              <a:t>Embasamento Teórico</a:t>
            </a:r>
            <a:endParaRPr lang="pt-BR" sz="1600" b="1" dirty="0">
              <a:solidFill>
                <a:srgbClr val="C00000"/>
              </a:solidFill>
            </a:endParaRPr>
          </a:p>
        </p:txBody>
      </p:sp>
      <p:sp>
        <p:nvSpPr>
          <p:cNvPr id="28" name="Retângulo de cantos arredondados 27"/>
          <p:cNvSpPr/>
          <p:nvPr/>
        </p:nvSpPr>
        <p:spPr>
          <a:xfrm>
            <a:off x="3579558" y="548680"/>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CaixaDeTexto 32"/>
          <p:cNvSpPr txBox="1"/>
          <p:nvPr/>
        </p:nvSpPr>
        <p:spPr>
          <a:xfrm>
            <a:off x="3579558" y="736009"/>
            <a:ext cx="1856172" cy="338554"/>
          </a:xfrm>
          <a:prstGeom prst="rect">
            <a:avLst/>
          </a:prstGeom>
          <a:noFill/>
        </p:spPr>
        <p:txBody>
          <a:bodyPr wrap="square" rtlCol="0">
            <a:spAutoFit/>
          </a:bodyPr>
          <a:lstStyle/>
          <a:p>
            <a:pPr algn="ctr"/>
            <a:r>
              <a:rPr lang="pt-BR" sz="1600" b="1" dirty="0" smtClean="0">
                <a:solidFill>
                  <a:srgbClr val="C00000"/>
                </a:solidFill>
              </a:rPr>
              <a:t>Contextualização</a:t>
            </a:r>
            <a:endParaRPr lang="pt-BR" sz="1600" b="1" dirty="0">
              <a:solidFill>
                <a:srgbClr val="C00000"/>
              </a:solidFill>
            </a:endParaRPr>
          </a:p>
        </p:txBody>
      </p:sp>
      <p:sp>
        <p:nvSpPr>
          <p:cNvPr id="38" name="CaixaDeTexto 37"/>
          <p:cNvSpPr txBox="1"/>
          <p:nvPr/>
        </p:nvSpPr>
        <p:spPr>
          <a:xfrm>
            <a:off x="6172212" y="736009"/>
            <a:ext cx="1712156" cy="338554"/>
          </a:xfrm>
          <a:prstGeom prst="rect">
            <a:avLst/>
          </a:prstGeom>
          <a:noFill/>
        </p:spPr>
        <p:txBody>
          <a:bodyPr wrap="square" rtlCol="0">
            <a:spAutoFit/>
          </a:bodyPr>
          <a:lstStyle/>
          <a:p>
            <a:pPr algn="ctr"/>
            <a:r>
              <a:rPr lang="pt-BR" sz="1600" b="1" dirty="0" smtClean="0">
                <a:solidFill>
                  <a:srgbClr val="C00000"/>
                </a:solidFill>
              </a:rPr>
              <a:t>Projeto</a:t>
            </a:r>
            <a:endParaRPr lang="pt-BR" sz="1600" b="1" dirty="0">
              <a:solidFill>
                <a:srgbClr val="C00000"/>
              </a:solidFill>
            </a:endParaRPr>
          </a:p>
        </p:txBody>
      </p:sp>
      <p:sp>
        <p:nvSpPr>
          <p:cNvPr id="18" name="Subtítulo 7"/>
          <p:cNvSpPr txBox="1">
            <a:spLocks/>
          </p:cNvSpPr>
          <p:nvPr/>
        </p:nvSpPr>
        <p:spPr>
          <a:xfrm>
            <a:off x="2261276" y="1988840"/>
            <a:ext cx="4261408" cy="559575"/>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pt-BR" sz="2500" b="1" dirty="0" smtClean="0">
                <a:effectLst>
                  <a:outerShdw blurRad="38100" dist="38100" dir="2700000" algn="tl">
                    <a:srgbClr val="000000">
                      <a:alpha val="43137"/>
                    </a:srgbClr>
                  </a:outerShdw>
                </a:effectLst>
              </a:rPr>
              <a:t>Mapa de Danos</a:t>
            </a:r>
            <a:endParaRPr lang="pt-BR" sz="2500" b="1" dirty="0">
              <a:effectLst>
                <a:outerShdw blurRad="38100" dist="38100" dir="2700000" algn="tl">
                  <a:srgbClr val="000000">
                    <a:alpha val="43137"/>
                  </a:srgbClr>
                </a:outerShdw>
              </a:effectLst>
            </a:endParaRPr>
          </a:p>
        </p:txBody>
      </p:sp>
      <p:pic>
        <p:nvPicPr>
          <p:cNvPr id="7" name="Image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748" y="2548415"/>
            <a:ext cx="3844896" cy="41929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Image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032" y="2687390"/>
            <a:ext cx="3885430" cy="23257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Imagem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0032" y="5301208"/>
            <a:ext cx="3885430" cy="13028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Semicírculos 10"/>
          <p:cNvSpPr/>
          <p:nvPr/>
        </p:nvSpPr>
        <p:spPr>
          <a:xfrm rot="19168367">
            <a:off x="1222529" y="2911932"/>
            <a:ext cx="864096" cy="648072"/>
          </a:xfrm>
          <a:prstGeom prst="blockArc">
            <a:avLst/>
          </a:prstGeom>
          <a:solidFill>
            <a:schemeClr val="accent4">
              <a:lumMod val="75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2" name="Retângulo 11"/>
          <p:cNvSpPr/>
          <p:nvPr/>
        </p:nvSpPr>
        <p:spPr>
          <a:xfrm>
            <a:off x="1259632" y="3235968"/>
            <a:ext cx="144016" cy="3145360"/>
          </a:xfrm>
          <a:prstGeom prst="rect">
            <a:avLst/>
          </a:prstGeom>
          <a:solidFill>
            <a:schemeClr val="accent4">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p:cNvSpPr/>
          <p:nvPr/>
        </p:nvSpPr>
        <p:spPr>
          <a:xfrm>
            <a:off x="1835696" y="2852936"/>
            <a:ext cx="1152128" cy="144016"/>
          </a:xfrm>
          <a:prstGeom prst="rect">
            <a:avLst/>
          </a:prstGeom>
          <a:solidFill>
            <a:schemeClr val="accent4">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984879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223664" y="188640"/>
            <a:ext cx="8784976"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8" name="Subtítulo 7"/>
          <p:cNvSpPr>
            <a:spLocks noGrp="1"/>
          </p:cNvSpPr>
          <p:nvPr>
            <p:ph type="subTitle" idx="1"/>
          </p:nvPr>
        </p:nvSpPr>
        <p:spPr>
          <a:xfrm>
            <a:off x="281360" y="1484784"/>
            <a:ext cx="8305800" cy="3888432"/>
          </a:xfrm>
        </p:spPr>
        <p:txBody>
          <a:bodyPr/>
          <a:lstStyle/>
          <a:p>
            <a:r>
              <a:rPr lang="pt-BR" sz="3000" b="1" dirty="0" smtClean="0">
                <a:effectLst>
                  <a:outerShdw blurRad="38100" dist="38100" dir="2700000" algn="tl">
                    <a:srgbClr val="000000">
                      <a:alpha val="43137"/>
                    </a:srgbClr>
                  </a:outerShdw>
                </a:effectLst>
              </a:rPr>
              <a:t>Restauro</a:t>
            </a:r>
          </a:p>
          <a:p>
            <a:r>
              <a:rPr lang="pt-BR" sz="1600" b="1" dirty="0" smtClean="0">
                <a:solidFill>
                  <a:schemeClr val="tx1"/>
                </a:solidFill>
                <a:effectLst>
                  <a:outerShdw blurRad="38100" dist="38100" dir="2700000" algn="tl">
                    <a:srgbClr val="000000">
                      <a:alpha val="43137"/>
                    </a:srgbClr>
                  </a:outerShdw>
                </a:effectLst>
              </a:rPr>
              <a:t>Restaurar a fachada do Cinema em seu Estilo Arquitetônico, </a:t>
            </a:r>
            <a:r>
              <a:rPr lang="pt-BR" sz="1600" b="1" dirty="0" err="1" smtClean="0">
                <a:solidFill>
                  <a:schemeClr val="tx1"/>
                </a:solidFill>
                <a:effectLst>
                  <a:outerShdw blurRad="38100" dist="38100" dir="2700000" algn="tl">
                    <a:srgbClr val="000000">
                      <a:alpha val="43137"/>
                    </a:srgbClr>
                  </a:outerShdw>
                </a:effectLst>
              </a:rPr>
              <a:t>Art</a:t>
            </a:r>
            <a:r>
              <a:rPr lang="pt-BR" sz="1600" b="1" dirty="0" smtClean="0">
                <a:solidFill>
                  <a:schemeClr val="tx1"/>
                </a:solidFill>
                <a:effectLst>
                  <a:outerShdw blurRad="38100" dist="38100" dir="2700000" algn="tl">
                    <a:srgbClr val="000000">
                      <a:alpha val="43137"/>
                    </a:srgbClr>
                  </a:outerShdw>
                </a:effectLst>
              </a:rPr>
              <a:t>-Déco</a:t>
            </a:r>
          </a:p>
          <a:p>
            <a:r>
              <a:rPr lang="pt-BR" sz="3000" b="1" dirty="0" smtClean="0">
                <a:effectLst>
                  <a:outerShdw blurRad="38100" dist="38100" dir="2700000" algn="tl">
                    <a:srgbClr val="000000">
                      <a:alpha val="43137"/>
                    </a:srgbClr>
                  </a:outerShdw>
                </a:effectLst>
              </a:rPr>
              <a:t>Revitalização</a:t>
            </a:r>
          </a:p>
          <a:p>
            <a:r>
              <a:rPr lang="pt-BR" sz="1800" b="1" dirty="0" smtClean="0">
                <a:solidFill>
                  <a:schemeClr val="tx1"/>
                </a:solidFill>
                <a:effectLst>
                  <a:outerShdw blurRad="38100" dist="38100" dir="2700000" algn="tl">
                    <a:srgbClr val="000000">
                      <a:alpha val="43137"/>
                    </a:srgbClr>
                  </a:outerShdw>
                </a:effectLst>
              </a:rPr>
              <a:t>Tonar apto o monumento com o seu novo uso, Museu da Imagem e do Som</a:t>
            </a:r>
          </a:p>
          <a:p>
            <a:pPr algn="just"/>
            <a:r>
              <a:rPr lang="pt-BR" sz="1800" b="1" dirty="0" smtClean="0">
                <a:solidFill>
                  <a:schemeClr val="tx1"/>
                </a:solidFill>
                <a:effectLst>
                  <a:outerShdw blurRad="38100" dist="38100" dir="2700000" algn="tl">
                    <a:srgbClr val="000000">
                      <a:alpha val="43137"/>
                    </a:srgbClr>
                  </a:outerShdw>
                </a:effectLst>
              </a:rPr>
              <a:t>	Com a nova concepção e seguindo a diretrizes de criação de um museu notou-se a necessidade de ampliar as os serviços do museu, logo foi proposto a criação de um anexo para atender as novas atividades da construção.</a:t>
            </a:r>
          </a:p>
          <a:p>
            <a:pPr algn="l"/>
            <a:endParaRPr lang="pt-BR" sz="1800" b="1" dirty="0">
              <a:solidFill>
                <a:schemeClr val="tx1"/>
              </a:solidFill>
              <a:effectLst>
                <a:outerShdw blurRad="38100" dist="38100" dir="2700000" algn="tl">
                  <a:srgbClr val="000000">
                    <a:alpha val="43137"/>
                  </a:srgbClr>
                </a:outerShdw>
              </a:effectLst>
            </a:endParaRPr>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29" name="CaixaDeTexto 28"/>
          <p:cNvSpPr txBox="1"/>
          <p:nvPr/>
        </p:nvSpPr>
        <p:spPr>
          <a:xfrm>
            <a:off x="1259632" y="633804"/>
            <a:ext cx="1555824" cy="584775"/>
          </a:xfrm>
          <a:prstGeom prst="rect">
            <a:avLst/>
          </a:prstGeom>
          <a:noFill/>
        </p:spPr>
        <p:txBody>
          <a:bodyPr wrap="square" rtlCol="0">
            <a:spAutoFit/>
          </a:bodyPr>
          <a:lstStyle/>
          <a:p>
            <a:pPr algn="ctr"/>
            <a:r>
              <a:rPr lang="pt-BR" sz="1600" b="1" dirty="0" smtClean="0">
                <a:solidFill>
                  <a:srgbClr val="C00000"/>
                </a:solidFill>
              </a:rPr>
              <a:t>Embasamento Teórico</a:t>
            </a:r>
            <a:endParaRPr lang="pt-BR" sz="1600" b="1" dirty="0">
              <a:solidFill>
                <a:srgbClr val="C00000"/>
              </a:solidFill>
            </a:endParaRPr>
          </a:p>
        </p:txBody>
      </p:sp>
      <p:sp>
        <p:nvSpPr>
          <p:cNvPr id="33" name="CaixaDeTexto 32"/>
          <p:cNvSpPr txBox="1"/>
          <p:nvPr/>
        </p:nvSpPr>
        <p:spPr>
          <a:xfrm>
            <a:off x="3579558" y="736009"/>
            <a:ext cx="1856172" cy="338554"/>
          </a:xfrm>
          <a:prstGeom prst="rect">
            <a:avLst/>
          </a:prstGeom>
          <a:noFill/>
        </p:spPr>
        <p:txBody>
          <a:bodyPr wrap="square" rtlCol="0">
            <a:spAutoFit/>
          </a:bodyPr>
          <a:lstStyle/>
          <a:p>
            <a:pPr algn="ctr"/>
            <a:r>
              <a:rPr lang="pt-BR" sz="1600" b="1" dirty="0" smtClean="0">
                <a:solidFill>
                  <a:srgbClr val="C00000"/>
                </a:solidFill>
              </a:rPr>
              <a:t>Contextualização</a:t>
            </a:r>
            <a:endParaRPr lang="pt-BR" sz="1600" b="1" dirty="0">
              <a:solidFill>
                <a:srgbClr val="C00000"/>
              </a:solidFill>
            </a:endParaRPr>
          </a:p>
        </p:txBody>
      </p:sp>
      <p:sp>
        <p:nvSpPr>
          <p:cNvPr id="34" name="Retângulo de cantos arredondados 33"/>
          <p:cNvSpPr/>
          <p:nvPr/>
        </p:nvSpPr>
        <p:spPr>
          <a:xfrm>
            <a:off x="6043500" y="552789"/>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CaixaDeTexto 37"/>
          <p:cNvSpPr txBox="1"/>
          <p:nvPr/>
        </p:nvSpPr>
        <p:spPr>
          <a:xfrm>
            <a:off x="6172212" y="736009"/>
            <a:ext cx="1712156" cy="338554"/>
          </a:xfrm>
          <a:prstGeom prst="rect">
            <a:avLst/>
          </a:prstGeom>
          <a:noFill/>
        </p:spPr>
        <p:txBody>
          <a:bodyPr wrap="square" rtlCol="0">
            <a:spAutoFit/>
          </a:bodyPr>
          <a:lstStyle/>
          <a:p>
            <a:pPr algn="ctr"/>
            <a:r>
              <a:rPr lang="pt-BR" sz="1600" b="1" dirty="0" smtClean="0">
                <a:solidFill>
                  <a:srgbClr val="C00000"/>
                </a:solidFill>
              </a:rPr>
              <a:t>Projeto</a:t>
            </a:r>
            <a:endParaRPr lang="pt-BR" sz="1600" b="1" dirty="0">
              <a:solidFill>
                <a:srgbClr val="C00000"/>
              </a:solidFill>
            </a:endParaRPr>
          </a:p>
        </p:txBody>
      </p:sp>
    </p:spTree>
    <p:extLst>
      <p:ext uri="{BB962C8B-B14F-4D97-AF65-F5344CB8AC3E}">
        <p14:creationId xmlns:p14="http://schemas.microsoft.com/office/powerpoint/2010/main" val="3887789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223664" y="188640"/>
            <a:ext cx="8784976"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8" name="Subtítulo 7"/>
          <p:cNvSpPr>
            <a:spLocks noGrp="1"/>
          </p:cNvSpPr>
          <p:nvPr>
            <p:ph type="subTitle" idx="1"/>
          </p:nvPr>
        </p:nvSpPr>
        <p:spPr>
          <a:xfrm>
            <a:off x="683568" y="1604392"/>
            <a:ext cx="2520280" cy="456456"/>
          </a:xfrm>
        </p:spPr>
        <p:txBody>
          <a:bodyPr/>
          <a:lstStyle/>
          <a:p>
            <a:r>
              <a:rPr lang="pt-BR" sz="1800" b="1" dirty="0" smtClean="0">
                <a:solidFill>
                  <a:schemeClr val="tx1"/>
                </a:solidFill>
                <a:effectLst>
                  <a:outerShdw blurRad="38100" dist="38100" dir="2700000" algn="tl">
                    <a:srgbClr val="000000">
                      <a:alpha val="43137"/>
                    </a:srgbClr>
                  </a:outerShdw>
                </a:effectLst>
              </a:rPr>
              <a:t>MIS atual</a:t>
            </a:r>
            <a:endParaRPr lang="pt-BR" sz="1800" b="1" dirty="0">
              <a:solidFill>
                <a:schemeClr val="tx1"/>
              </a:solidFill>
              <a:effectLst>
                <a:outerShdw blurRad="38100" dist="38100" dir="2700000" algn="tl">
                  <a:srgbClr val="000000">
                    <a:alpha val="43137"/>
                  </a:srgbClr>
                </a:outerShdw>
              </a:effectLst>
            </a:endParaRPr>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29" name="CaixaDeTexto 28"/>
          <p:cNvSpPr txBox="1"/>
          <p:nvPr/>
        </p:nvSpPr>
        <p:spPr>
          <a:xfrm>
            <a:off x="1259632" y="633804"/>
            <a:ext cx="1555824" cy="584775"/>
          </a:xfrm>
          <a:prstGeom prst="rect">
            <a:avLst/>
          </a:prstGeom>
          <a:noFill/>
        </p:spPr>
        <p:txBody>
          <a:bodyPr wrap="square" rtlCol="0">
            <a:spAutoFit/>
          </a:bodyPr>
          <a:lstStyle/>
          <a:p>
            <a:pPr algn="ctr"/>
            <a:r>
              <a:rPr lang="pt-BR" sz="1600" b="1" dirty="0" smtClean="0">
                <a:solidFill>
                  <a:srgbClr val="C00000"/>
                </a:solidFill>
              </a:rPr>
              <a:t>Embasamento Teórico</a:t>
            </a:r>
            <a:endParaRPr lang="pt-BR" sz="1600" b="1" dirty="0">
              <a:solidFill>
                <a:srgbClr val="C00000"/>
              </a:solidFill>
            </a:endParaRPr>
          </a:p>
        </p:txBody>
      </p:sp>
      <p:sp>
        <p:nvSpPr>
          <p:cNvPr id="33" name="CaixaDeTexto 32"/>
          <p:cNvSpPr txBox="1"/>
          <p:nvPr/>
        </p:nvSpPr>
        <p:spPr>
          <a:xfrm>
            <a:off x="3579558" y="736009"/>
            <a:ext cx="1856172" cy="338554"/>
          </a:xfrm>
          <a:prstGeom prst="rect">
            <a:avLst/>
          </a:prstGeom>
          <a:noFill/>
        </p:spPr>
        <p:txBody>
          <a:bodyPr wrap="square" rtlCol="0">
            <a:spAutoFit/>
          </a:bodyPr>
          <a:lstStyle/>
          <a:p>
            <a:pPr algn="ctr"/>
            <a:r>
              <a:rPr lang="pt-BR" sz="1600" b="1" dirty="0" smtClean="0">
                <a:solidFill>
                  <a:srgbClr val="C00000"/>
                </a:solidFill>
              </a:rPr>
              <a:t>Contextualização</a:t>
            </a:r>
            <a:endParaRPr lang="pt-BR" sz="1600" b="1" dirty="0">
              <a:solidFill>
                <a:srgbClr val="C00000"/>
              </a:solidFill>
            </a:endParaRPr>
          </a:p>
        </p:txBody>
      </p:sp>
      <p:sp>
        <p:nvSpPr>
          <p:cNvPr id="34" name="Retângulo de cantos arredondados 33"/>
          <p:cNvSpPr/>
          <p:nvPr/>
        </p:nvSpPr>
        <p:spPr>
          <a:xfrm>
            <a:off x="6043500" y="552789"/>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CaixaDeTexto 37"/>
          <p:cNvSpPr txBox="1"/>
          <p:nvPr/>
        </p:nvSpPr>
        <p:spPr>
          <a:xfrm>
            <a:off x="6172212" y="736009"/>
            <a:ext cx="1712156" cy="338554"/>
          </a:xfrm>
          <a:prstGeom prst="rect">
            <a:avLst/>
          </a:prstGeom>
          <a:noFill/>
        </p:spPr>
        <p:txBody>
          <a:bodyPr wrap="square" rtlCol="0">
            <a:spAutoFit/>
          </a:bodyPr>
          <a:lstStyle/>
          <a:p>
            <a:pPr algn="ctr"/>
            <a:r>
              <a:rPr lang="pt-BR" sz="1600" b="1" dirty="0" smtClean="0">
                <a:solidFill>
                  <a:srgbClr val="C00000"/>
                </a:solidFill>
              </a:rPr>
              <a:t>Projeto</a:t>
            </a:r>
            <a:endParaRPr lang="pt-BR" sz="1600" b="1" dirty="0">
              <a:solidFill>
                <a:srgbClr val="C00000"/>
              </a:solidFill>
            </a:endParaRPr>
          </a:p>
        </p:txBody>
      </p:sp>
      <p:sp>
        <p:nvSpPr>
          <p:cNvPr id="10" name="Subtítulo 7"/>
          <p:cNvSpPr txBox="1">
            <a:spLocks/>
          </p:cNvSpPr>
          <p:nvPr/>
        </p:nvSpPr>
        <p:spPr>
          <a:xfrm>
            <a:off x="5076056" y="1637184"/>
            <a:ext cx="2520280" cy="456456"/>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pt-BR" sz="1800" b="1" dirty="0" smtClean="0">
                <a:solidFill>
                  <a:schemeClr val="tx1"/>
                </a:solidFill>
                <a:effectLst>
                  <a:outerShdw blurRad="38100" dist="38100" dir="2700000" algn="tl">
                    <a:srgbClr val="000000">
                      <a:alpha val="43137"/>
                    </a:srgbClr>
                  </a:outerShdw>
                </a:effectLst>
              </a:rPr>
              <a:t>MIS-Proposta</a:t>
            </a:r>
            <a:endParaRPr lang="pt-BR" sz="1800" b="1" dirty="0">
              <a:solidFill>
                <a:schemeClr val="tx1"/>
              </a:solidFill>
              <a:effectLst>
                <a:outerShdw blurRad="38100" dist="38100" dir="2700000" algn="tl">
                  <a:srgbClr val="000000">
                    <a:alpha val="43137"/>
                  </a:srgbClr>
                </a:outerShdw>
              </a:effectLst>
            </a:endParaRPr>
          </a:p>
        </p:txBody>
      </p:sp>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998" y="2471737"/>
            <a:ext cx="2609850" cy="1914525"/>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0152" y="2420888"/>
            <a:ext cx="3107171" cy="4324350"/>
          </a:xfrm>
          <a:prstGeom prst="rect">
            <a:avLst/>
          </a:prstGeom>
        </p:spPr>
      </p:pic>
      <p:pic>
        <p:nvPicPr>
          <p:cNvPr id="6" name="Image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9952" y="2420888"/>
            <a:ext cx="1752600" cy="1257300"/>
          </a:xfrm>
          <a:prstGeom prst="rect">
            <a:avLst/>
          </a:prstGeom>
        </p:spPr>
      </p:pic>
    </p:spTree>
    <p:extLst>
      <p:ext uri="{BB962C8B-B14F-4D97-AF65-F5344CB8AC3E}">
        <p14:creationId xmlns:p14="http://schemas.microsoft.com/office/powerpoint/2010/main" val="4116697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223664" y="188640"/>
            <a:ext cx="8784976"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29" name="CaixaDeTexto 28"/>
          <p:cNvSpPr txBox="1"/>
          <p:nvPr/>
        </p:nvSpPr>
        <p:spPr>
          <a:xfrm>
            <a:off x="1259632" y="633804"/>
            <a:ext cx="1555824" cy="584775"/>
          </a:xfrm>
          <a:prstGeom prst="rect">
            <a:avLst/>
          </a:prstGeom>
          <a:noFill/>
        </p:spPr>
        <p:txBody>
          <a:bodyPr wrap="square" rtlCol="0">
            <a:spAutoFit/>
          </a:bodyPr>
          <a:lstStyle/>
          <a:p>
            <a:pPr algn="ctr"/>
            <a:r>
              <a:rPr lang="pt-BR" sz="1600" b="1" dirty="0" smtClean="0">
                <a:solidFill>
                  <a:srgbClr val="C00000"/>
                </a:solidFill>
              </a:rPr>
              <a:t>Embasamento Teórico</a:t>
            </a:r>
            <a:endParaRPr lang="pt-BR" sz="1600" b="1" dirty="0">
              <a:solidFill>
                <a:srgbClr val="C00000"/>
              </a:solidFill>
            </a:endParaRPr>
          </a:p>
        </p:txBody>
      </p:sp>
      <p:sp>
        <p:nvSpPr>
          <p:cNvPr id="33" name="CaixaDeTexto 32"/>
          <p:cNvSpPr txBox="1"/>
          <p:nvPr/>
        </p:nvSpPr>
        <p:spPr>
          <a:xfrm>
            <a:off x="3579558" y="736009"/>
            <a:ext cx="1856172" cy="338554"/>
          </a:xfrm>
          <a:prstGeom prst="rect">
            <a:avLst/>
          </a:prstGeom>
          <a:noFill/>
        </p:spPr>
        <p:txBody>
          <a:bodyPr wrap="square" rtlCol="0">
            <a:spAutoFit/>
          </a:bodyPr>
          <a:lstStyle/>
          <a:p>
            <a:pPr algn="ctr"/>
            <a:r>
              <a:rPr lang="pt-BR" sz="1600" b="1" dirty="0" smtClean="0">
                <a:solidFill>
                  <a:srgbClr val="C00000"/>
                </a:solidFill>
              </a:rPr>
              <a:t>Contextualização</a:t>
            </a:r>
            <a:endParaRPr lang="pt-BR" sz="1600" b="1" dirty="0">
              <a:solidFill>
                <a:srgbClr val="C00000"/>
              </a:solidFill>
            </a:endParaRPr>
          </a:p>
        </p:txBody>
      </p:sp>
      <p:sp>
        <p:nvSpPr>
          <p:cNvPr id="34" name="Retângulo de cantos arredondados 33"/>
          <p:cNvSpPr/>
          <p:nvPr/>
        </p:nvSpPr>
        <p:spPr>
          <a:xfrm>
            <a:off x="6043500" y="552789"/>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CaixaDeTexto 37"/>
          <p:cNvSpPr txBox="1"/>
          <p:nvPr/>
        </p:nvSpPr>
        <p:spPr>
          <a:xfrm>
            <a:off x="6172212" y="736009"/>
            <a:ext cx="1712156" cy="338554"/>
          </a:xfrm>
          <a:prstGeom prst="rect">
            <a:avLst/>
          </a:prstGeom>
          <a:noFill/>
        </p:spPr>
        <p:txBody>
          <a:bodyPr wrap="square" rtlCol="0">
            <a:spAutoFit/>
          </a:bodyPr>
          <a:lstStyle/>
          <a:p>
            <a:pPr algn="ctr"/>
            <a:r>
              <a:rPr lang="pt-BR" sz="1600" b="1" dirty="0" smtClean="0">
                <a:solidFill>
                  <a:srgbClr val="C00000"/>
                </a:solidFill>
              </a:rPr>
              <a:t>Projeto</a:t>
            </a:r>
            <a:endParaRPr lang="pt-BR" sz="1600" b="1" dirty="0">
              <a:solidFill>
                <a:srgbClr val="C00000"/>
              </a:solidFill>
            </a:endParaRPr>
          </a:p>
        </p:txBody>
      </p:sp>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19" y="1329680"/>
            <a:ext cx="5741878" cy="5051648"/>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2014" y="4882932"/>
            <a:ext cx="2331303" cy="1498396"/>
          </a:xfrm>
          <a:prstGeom prst="rect">
            <a:avLst/>
          </a:prstGeom>
        </p:spPr>
      </p:pic>
      <p:sp>
        <p:nvSpPr>
          <p:cNvPr id="6" name="Retângulo de cantos arredondados 5"/>
          <p:cNvSpPr/>
          <p:nvPr/>
        </p:nvSpPr>
        <p:spPr>
          <a:xfrm>
            <a:off x="6948264" y="5379038"/>
            <a:ext cx="336718" cy="504056"/>
          </a:xfrm>
          <a:prstGeom prst="roundRect">
            <a:avLst/>
          </a:prstGeom>
          <a:solidFill>
            <a:srgbClr val="C000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6804248" y="1524844"/>
            <a:ext cx="1944216" cy="646331"/>
          </a:xfrm>
          <a:prstGeom prst="rect">
            <a:avLst/>
          </a:prstGeom>
          <a:noFill/>
        </p:spPr>
        <p:txBody>
          <a:bodyPr wrap="square" rtlCol="0">
            <a:spAutoFit/>
          </a:bodyPr>
          <a:lstStyle/>
          <a:p>
            <a:r>
              <a:rPr lang="pt-BR" dirty="0" smtClean="0">
                <a:solidFill>
                  <a:schemeClr val="bg1"/>
                </a:solidFill>
                <a:effectLst>
                  <a:outerShdw blurRad="38100" dist="38100" dir="2700000" algn="tl">
                    <a:srgbClr val="000000">
                      <a:alpha val="43137"/>
                    </a:srgbClr>
                  </a:outerShdw>
                </a:effectLst>
              </a:rPr>
              <a:t>Planta de Implantação</a:t>
            </a:r>
            <a:endParaRPr lang="pt-BR" dirty="0">
              <a:solidFill>
                <a:schemeClr val="bg1"/>
              </a:solidFill>
              <a:effectLst>
                <a:outerShdw blurRad="38100" dist="38100" dir="2700000" algn="tl">
                  <a:srgbClr val="000000">
                    <a:alpha val="43137"/>
                  </a:srgbClr>
                </a:outerShdw>
              </a:effectLst>
            </a:endParaRPr>
          </a:p>
        </p:txBody>
      </p:sp>
      <p:pic>
        <p:nvPicPr>
          <p:cNvPr id="12" name="Imagem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9407" y="3739603"/>
            <a:ext cx="1055081" cy="1129557"/>
          </a:xfrm>
          <a:prstGeom prst="rect">
            <a:avLst/>
          </a:prstGeom>
        </p:spPr>
      </p:pic>
    </p:spTree>
    <p:extLst>
      <p:ext uri="{BB962C8B-B14F-4D97-AF65-F5344CB8AC3E}">
        <p14:creationId xmlns:p14="http://schemas.microsoft.com/office/powerpoint/2010/main" val="2184853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223664" y="188640"/>
            <a:ext cx="8784976"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29" name="CaixaDeTexto 28"/>
          <p:cNvSpPr txBox="1"/>
          <p:nvPr/>
        </p:nvSpPr>
        <p:spPr>
          <a:xfrm>
            <a:off x="1259632" y="633804"/>
            <a:ext cx="1555824" cy="584775"/>
          </a:xfrm>
          <a:prstGeom prst="rect">
            <a:avLst/>
          </a:prstGeom>
          <a:noFill/>
        </p:spPr>
        <p:txBody>
          <a:bodyPr wrap="square" rtlCol="0">
            <a:spAutoFit/>
          </a:bodyPr>
          <a:lstStyle/>
          <a:p>
            <a:pPr algn="ctr"/>
            <a:r>
              <a:rPr lang="pt-BR" sz="1600" b="1" dirty="0" smtClean="0">
                <a:solidFill>
                  <a:srgbClr val="C00000"/>
                </a:solidFill>
              </a:rPr>
              <a:t>Embasamento Teórico</a:t>
            </a:r>
            <a:endParaRPr lang="pt-BR" sz="1600" b="1" dirty="0">
              <a:solidFill>
                <a:srgbClr val="C00000"/>
              </a:solidFill>
            </a:endParaRPr>
          </a:p>
        </p:txBody>
      </p:sp>
      <p:sp>
        <p:nvSpPr>
          <p:cNvPr id="33" name="CaixaDeTexto 32"/>
          <p:cNvSpPr txBox="1"/>
          <p:nvPr/>
        </p:nvSpPr>
        <p:spPr>
          <a:xfrm>
            <a:off x="3579558" y="736009"/>
            <a:ext cx="1856172" cy="338554"/>
          </a:xfrm>
          <a:prstGeom prst="rect">
            <a:avLst/>
          </a:prstGeom>
          <a:noFill/>
        </p:spPr>
        <p:txBody>
          <a:bodyPr wrap="square" rtlCol="0">
            <a:spAutoFit/>
          </a:bodyPr>
          <a:lstStyle/>
          <a:p>
            <a:pPr algn="ctr"/>
            <a:r>
              <a:rPr lang="pt-BR" sz="1600" b="1" dirty="0" smtClean="0">
                <a:solidFill>
                  <a:srgbClr val="C00000"/>
                </a:solidFill>
              </a:rPr>
              <a:t>Contextualização</a:t>
            </a:r>
            <a:endParaRPr lang="pt-BR" sz="1600" b="1" dirty="0">
              <a:solidFill>
                <a:srgbClr val="C00000"/>
              </a:solidFill>
            </a:endParaRPr>
          </a:p>
        </p:txBody>
      </p:sp>
      <p:sp>
        <p:nvSpPr>
          <p:cNvPr id="34" name="Retângulo de cantos arredondados 33"/>
          <p:cNvSpPr/>
          <p:nvPr/>
        </p:nvSpPr>
        <p:spPr>
          <a:xfrm>
            <a:off x="6043500" y="552789"/>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CaixaDeTexto 37"/>
          <p:cNvSpPr txBox="1"/>
          <p:nvPr/>
        </p:nvSpPr>
        <p:spPr>
          <a:xfrm>
            <a:off x="6172212" y="736009"/>
            <a:ext cx="1712156" cy="338554"/>
          </a:xfrm>
          <a:prstGeom prst="rect">
            <a:avLst/>
          </a:prstGeom>
          <a:noFill/>
        </p:spPr>
        <p:txBody>
          <a:bodyPr wrap="square" rtlCol="0">
            <a:spAutoFit/>
          </a:bodyPr>
          <a:lstStyle/>
          <a:p>
            <a:pPr algn="ctr"/>
            <a:r>
              <a:rPr lang="pt-BR" sz="1600" b="1" dirty="0" smtClean="0">
                <a:solidFill>
                  <a:srgbClr val="C00000"/>
                </a:solidFill>
              </a:rPr>
              <a:t>Projeto</a:t>
            </a:r>
            <a:endParaRPr lang="pt-BR" sz="1600" b="1" dirty="0">
              <a:solidFill>
                <a:srgbClr val="C00000"/>
              </a:solidFill>
            </a:endParaRPr>
          </a:p>
        </p:txBody>
      </p:sp>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412776"/>
            <a:ext cx="8388424" cy="3533624"/>
          </a:xfrm>
          <a:prstGeom prst="rect">
            <a:avLst/>
          </a:prstGeom>
        </p:spPr>
      </p:pic>
      <p:sp>
        <p:nvSpPr>
          <p:cNvPr id="10" name="Retângulo 9"/>
          <p:cNvSpPr/>
          <p:nvPr/>
        </p:nvSpPr>
        <p:spPr>
          <a:xfrm>
            <a:off x="6172212" y="1412776"/>
            <a:ext cx="2836428" cy="5328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0272" y="4034052"/>
            <a:ext cx="1659895" cy="2598154"/>
          </a:xfrm>
          <a:prstGeom prst="rect">
            <a:avLst/>
          </a:prstGeom>
        </p:spPr>
      </p:pic>
      <p:sp>
        <p:nvSpPr>
          <p:cNvPr id="15" name="CaixaDeTexto 14"/>
          <p:cNvSpPr txBox="1"/>
          <p:nvPr/>
        </p:nvSpPr>
        <p:spPr>
          <a:xfrm>
            <a:off x="7223550" y="4779131"/>
            <a:ext cx="608558" cy="553998"/>
          </a:xfrm>
          <a:prstGeom prst="rect">
            <a:avLst/>
          </a:prstGeom>
          <a:noFill/>
        </p:spPr>
        <p:txBody>
          <a:bodyPr wrap="square" rtlCol="0">
            <a:spAutoFit/>
          </a:bodyPr>
          <a:lstStyle/>
          <a:p>
            <a:pPr algn="ctr"/>
            <a:r>
              <a:rPr lang="pt-BR" sz="3000" b="1" dirty="0" smtClean="0">
                <a:solidFill>
                  <a:srgbClr val="C00000"/>
                </a:solidFill>
              </a:rPr>
              <a:t>01</a:t>
            </a:r>
            <a:endParaRPr lang="pt-BR" sz="3000" b="1" dirty="0">
              <a:solidFill>
                <a:srgbClr val="C00000"/>
              </a:solidFill>
            </a:endParaRPr>
          </a:p>
        </p:txBody>
      </p:sp>
      <p:pic>
        <p:nvPicPr>
          <p:cNvPr id="7" name="Image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1586" y="2379806"/>
            <a:ext cx="1535832" cy="1599564"/>
          </a:xfrm>
          <a:prstGeom prst="rect">
            <a:avLst/>
          </a:prstGeom>
        </p:spPr>
      </p:pic>
      <p:sp>
        <p:nvSpPr>
          <p:cNvPr id="11" name="Retângulo 10"/>
          <p:cNvSpPr/>
          <p:nvPr/>
        </p:nvSpPr>
        <p:spPr>
          <a:xfrm>
            <a:off x="7223550" y="2996952"/>
            <a:ext cx="1092866" cy="288032"/>
          </a:xfrm>
          <a:prstGeom prst="rect">
            <a:avLst/>
          </a:prstGeom>
          <a:solidFill>
            <a:schemeClr val="accent4">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p:cNvSpPr txBox="1"/>
          <p:nvPr/>
        </p:nvSpPr>
        <p:spPr>
          <a:xfrm>
            <a:off x="6829270" y="1524844"/>
            <a:ext cx="1919194" cy="923330"/>
          </a:xfrm>
          <a:prstGeom prst="rect">
            <a:avLst/>
          </a:prstGeom>
          <a:noFill/>
        </p:spPr>
        <p:txBody>
          <a:bodyPr wrap="square" rtlCol="0">
            <a:spAutoFit/>
          </a:bodyPr>
          <a:lstStyle/>
          <a:p>
            <a:r>
              <a:rPr lang="pt-BR" dirty="0" smtClean="0">
                <a:solidFill>
                  <a:schemeClr val="bg1"/>
                </a:solidFill>
                <a:effectLst>
                  <a:outerShdw blurRad="38100" dist="38100" dir="2700000" algn="tl">
                    <a:srgbClr val="000000">
                      <a:alpha val="43137"/>
                    </a:srgbClr>
                  </a:outerShdw>
                </a:effectLst>
              </a:rPr>
              <a:t>Museu:</a:t>
            </a:r>
          </a:p>
          <a:p>
            <a:r>
              <a:rPr lang="pt-BR" dirty="0" smtClean="0">
                <a:solidFill>
                  <a:schemeClr val="bg1"/>
                </a:solidFill>
                <a:effectLst>
                  <a:outerShdw blurRad="38100" dist="38100" dir="2700000" algn="tl">
                    <a:srgbClr val="000000">
                      <a:alpha val="43137"/>
                    </a:srgbClr>
                  </a:outerShdw>
                </a:effectLst>
              </a:rPr>
              <a:t>Planta Baixa do </a:t>
            </a:r>
          </a:p>
          <a:p>
            <a:r>
              <a:rPr lang="pt-BR" dirty="0" smtClean="0">
                <a:solidFill>
                  <a:schemeClr val="bg1"/>
                </a:solidFill>
                <a:effectLst>
                  <a:outerShdw blurRad="38100" dist="38100" dir="2700000" algn="tl">
                    <a:srgbClr val="000000">
                      <a:alpha val="43137"/>
                    </a:srgbClr>
                  </a:outerShdw>
                </a:effectLst>
              </a:rPr>
              <a:t>Térreo</a:t>
            </a:r>
            <a:endParaRPr lang="pt-BR" dirty="0">
              <a:solidFill>
                <a:schemeClr val="bg1"/>
              </a:solidFill>
              <a:effectLst>
                <a:outerShdw blurRad="38100" dist="38100" dir="2700000" algn="tl">
                  <a:srgbClr val="000000">
                    <a:alpha val="43137"/>
                  </a:srgbClr>
                </a:outerShdw>
              </a:effectLst>
            </a:endParaRPr>
          </a:p>
        </p:txBody>
      </p:sp>
      <p:pic>
        <p:nvPicPr>
          <p:cNvPr id="16" name="Imagem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0492" y="5085866"/>
            <a:ext cx="2729927" cy="13215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02430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0" y="1340768"/>
            <a:ext cx="8883824" cy="3943350"/>
          </a:xfrm>
          <a:prstGeom prst="rect">
            <a:avLst/>
          </a:prstGeom>
        </p:spPr>
      </p:pic>
      <p:sp>
        <p:nvSpPr>
          <p:cNvPr id="4" name="Subtítulo 2"/>
          <p:cNvSpPr txBox="1">
            <a:spLocks/>
          </p:cNvSpPr>
          <p:nvPr/>
        </p:nvSpPr>
        <p:spPr>
          <a:xfrm>
            <a:off x="223664" y="188640"/>
            <a:ext cx="8784976"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29" name="CaixaDeTexto 28"/>
          <p:cNvSpPr txBox="1"/>
          <p:nvPr/>
        </p:nvSpPr>
        <p:spPr>
          <a:xfrm>
            <a:off x="1259632" y="633804"/>
            <a:ext cx="1555824" cy="584775"/>
          </a:xfrm>
          <a:prstGeom prst="rect">
            <a:avLst/>
          </a:prstGeom>
          <a:noFill/>
        </p:spPr>
        <p:txBody>
          <a:bodyPr wrap="square" rtlCol="0">
            <a:spAutoFit/>
          </a:bodyPr>
          <a:lstStyle/>
          <a:p>
            <a:pPr algn="ctr"/>
            <a:r>
              <a:rPr lang="pt-BR" sz="1600" b="1" dirty="0" smtClean="0">
                <a:solidFill>
                  <a:srgbClr val="C00000"/>
                </a:solidFill>
              </a:rPr>
              <a:t>Embasamento Teórico</a:t>
            </a:r>
            <a:endParaRPr lang="pt-BR" sz="1600" b="1" dirty="0">
              <a:solidFill>
                <a:srgbClr val="C00000"/>
              </a:solidFill>
            </a:endParaRPr>
          </a:p>
        </p:txBody>
      </p:sp>
      <p:sp>
        <p:nvSpPr>
          <p:cNvPr id="33" name="CaixaDeTexto 32"/>
          <p:cNvSpPr txBox="1"/>
          <p:nvPr/>
        </p:nvSpPr>
        <p:spPr>
          <a:xfrm>
            <a:off x="3579558" y="736009"/>
            <a:ext cx="1856172" cy="338554"/>
          </a:xfrm>
          <a:prstGeom prst="rect">
            <a:avLst/>
          </a:prstGeom>
          <a:noFill/>
        </p:spPr>
        <p:txBody>
          <a:bodyPr wrap="square" rtlCol="0">
            <a:spAutoFit/>
          </a:bodyPr>
          <a:lstStyle/>
          <a:p>
            <a:pPr algn="ctr"/>
            <a:r>
              <a:rPr lang="pt-BR" sz="1600" b="1" dirty="0" smtClean="0">
                <a:solidFill>
                  <a:srgbClr val="C00000"/>
                </a:solidFill>
              </a:rPr>
              <a:t>Contextualização</a:t>
            </a:r>
            <a:endParaRPr lang="pt-BR" sz="1600" b="1" dirty="0">
              <a:solidFill>
                <a:srgbClr val="C00000"/>
              </a:solidFill>
            </a:endParaRPr>
          </a:p>
        </p:txBody>
      </p:sp>
      <p:sp>
        <p:nvSpPr>
          <p:cNvPr id="34" name="Retângulo de cantos arredondados 33"/>
          <p:cNvSpPr/>
          <p:nvPr/>
        </p:nvSpPr>
        <p:spPr>
          <a:xfrm>
            <a:off x="6043500" y="552789"/>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CaixaDeTexto 37"/>
          <p:cNvSpPr txBox="1"/>
          <p:nvPr/>
        </p:nvSpPr>
        <p:spPr>
          <a:xfrm>
            <a:off x="6172212" y="736009"/>
            <a:ext cx="1712156" cy="338554"/>
          </a:xfrm>
          <a:prstGeom prst="rect">
            <a:avLst/>
          </a:prstGeom>
          <a:noFill/>
        </p:spPr>
        <p:txBody>
          <a:bodyPr wrap="square" rtlCol="0">
            <a:spAutoFit/>
          </a:bodyPr>
          <a:lstStyle/>
          <a:p>
            <a:pPr algn="ctr"/>
            <a:r>
              <a:rPr lang="pt-BR" sz="1600" b="1" dirty="0" smtClean="0">
                <a:solidFill>
                  <a:srgbClr val="C00000"/>
                </a:solidFill>
              </a:rPr>
              <a:t>Projeto</a:t>
            </a:r>
            <a:endParaRPr lang="pt-BR" sz="1600" b="1" dirty="0">
              <a:solidFill>
                <a:srgbClr val="C00000"/>
              </a:solidFill>
            </a:endParaRPr>
          </a:p>
        </p:txBody>
      </p:sp>
      <p:sp>
        <p:nvSpPr>
          <p:cNvPr id="10" name="Retângulo 9"/>
          <p:cNvSpPr/>
          <p:nvPr/>
        </p:nvSpPr>
        <p:spPr>
          <a:xfrm>
            <a:off x="6172212" y="1340768"/>
            <a:ext cx="2836428" cy="5328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0272" y="4034052"/>
            <a:ext cx="1659895" cy="2598154"/>
          </a:xfrm>
          <a:prstGeom prst="rect">
            <a:avLst/>
          </a:prstGeom>
        </p:spPr>
      </p:pic>
      <p:sp>
        <p:nvSpPr>
          <p:cNvPr id="15" name="CaixaDeTexto 14"/>
          <p:cNvSpPr txBox="1"/>
          <p:nvPr/>
        </p:nvSpPr>
        <p:spPr>
          <a:xfrm>
            <a:off x="7223550" y="4779131"/>
            <a:ext cx="608558" cy="553998"/>
          </a:xfrm>
          <a:prstGeom prst="rect">
            <a:avLst/>
          </a:prstGeom>
          <a:noFill/>
        </p:spPr>
        <p:txBody>
          <a:bodyPr wrap="square" rtlCol="0">
            <a:spAutoFit/>
          </a:bodyPr>
          <a:lstStyle/>
          <a:p>
            <a:pPr algn="ctr"/>
            <a:r>
              <a:rPr lang="pt-BR" sz="3000" b="1" dirty="0" smtClean="0">
                <a:solidFill>
                  <a:srgbClr val="C00000"/>
                </a:solidFill>
              </a:rPr>
              <a:t>01</a:t>
            </a:r>
            <a:endParaRPr lang="pt-BR" sz="3000" b="1" dirty="0">
              <a:solidFill>
                <a:srgbClr val="C00000"/>
              </a:solidFill>
            </a:endParaRPr>
          </a:p>
        </p:txBody>
      </p:sp>
      <p:pic>
        <p:nvPicPr>
          <p:cNvPr id="7" name="Image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1586" y="2379806"/>
            <a:ext cx="1535832" cy="1599564"/>
          </a:xfrm>
          <a:prstGeom prst="rect">
            <a:avLst/>
          </a:prstGeom>
        </p:spPr>
      </p:pic>
      <p:sp>
        <p:nvSpPr>
          <p:cNvPr id="11" name="Retângulo 10"/>
          <p:cNvSpPr/>
          <p:nvPr/>
        </p:nvSpPr>
        <p:spPr>
          <a:xfrm>
            <a:off x="7236296" y="2780928"/>
            <a:ext cx="1092866" cy="288032"/>
          </a:xfrm>
          <a:prstGeom prst="rect">
            <a:avLst/>
          </a:prstGeom>
          <a:solidFill>
            <a:schemeClr val="accent4">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p:cNvSpPr txBox="1"/>
          <p:nvPr/>
        </p:nvSpPr>
        <p:spPr>
          <a:xfrm>
            <a:off x="6829270" y="1524844"/>
            <a:ext cx="1919194" cy="923330"/>
          </a:xfrm>
          <a:prstGeom prst="rect">
            <a:avLst/>
          </a:prstGeom>
          <a:noFill/>
        </p:spPr>
        <p:txBody>
          <a:bodyPr wrap="square" rtlCol="0">
            <a:spAutoFit/>
          </a:bodyPr>
          <a:lstStyle/>
          <a:p>
            <a:r>
              <a:rPr lang="pt-BR" dirty="0" smtClean="0">
                <a:solidFill>
                  <a:schemeClr val="bg1"/>
                </a:solidFill>
                <a:effectLst>
                  <a:outerShdw blurRad="38100" dist="38100" dir="2700000" algn="tl">
                    <a:srgbClr val="000000">
                      <a:alpha val="43137"/>
                    </a:srgbClr>
                  </a:outerShdw>
                </a:effectLst>
              </a:rPr>
              <a:t>Museu:</a:t>
            </a:r>
          </a:p>
          <a:p>
            <a:r>
              <a:rPr lang="pt-BR" dirty="0" smtClean="0">
                <a:solidFill>
                  <a:schemeClr val="bg1"/>
                </a:solidFill>
                <a:effectLst>
                  <a:outerShdw blurRad="38100" dist="38100" dir="2700000" algn="tl">
                    <a:srgbClr val="000000">
                      <a:alpha val="43137"/>
                    </a:srgbClr>
                  </a:outerShdw>
                </a:effectLst>
              </a:rPr>
              <a:t>Planta Baixa do </a:t>
            </a:r>
          </a:p>
          <a:p>
            <a:r>
              <a:rPr lang="pt-BR" dirty="0" smtClean="0">
                <a:solidFill>
                  <a:schemeClr val="bg1"/>
                </a:solidFill>
                <a:effectLst>
                  <a:outerShdw blurRad="38100" dist="38100" dir="2700000" algn="tl">
                    <a:srgbClr val="000000">
                      <a:alpha val="43137"/>
                    </a:srgbClr>
                  </a:outerShdw>
                </a:effectLst>
              </a:rPr>
              <a:t>Mezanino</a:t>
            </a:r>
            <a:endParaRPr lang="pt-B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12771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223664" y="188640"/>
            <a:ext cx="8784976"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29" name="CaixaDeTexto 28"/>
          <p:cNvSpPr txBox="1"/>
          <p:nvPr/>
        </p:nvSpPr>
        <p:spPr>
          <a:xfrm>
            <a:off x="1259632" y="633804"/>
            <a:ext cx="1555824" cy="584775"/>
          </a:xfrm>
          <a:prstGeom prst="rect">
            <a:avLst/>
          </a:prstGeom>
          <a:noFill/>
        </p:spPr>
        <p:txBody>
          <a:bodyPr wrap="square" rtlCol="0">
            <a:spAutoFit/>
          </a:bodyPr>
          <a:lstStyle/>
          <a:p>
            <a:pPr algn="ctr"/>
            <a:r>
              <a:rPr lang="pt-BR" sz="1600" b="1" dirty="0" smtClean="0">
                <a:solidFill>
                  <a:srgbClr val="C00000"/>
                </a:solidFill>
              </a:rPr>
              <a:t>Embasamento Teórico</a:t>
            </a:r>
            <a:endParaRPr lang="pt-BR" sz="1600" b="1" dirty="0">
              <a:solidFill>
                <a:srgbClr val="C00000"/>
              </a:solidFill>
            </a:endParaRPr>
          </a:p>
        </p:txBody>
      </p:sp>
      <p:sp>
        <p:nvSpPr>
          <p:cNvPr id="33" name="CaixaDeTexto 32"/>
          <p:cNvSpPr txBox="1"/>
          <p:nvPr/>
        </p:nvSpPr>
        <p:spPr>
          <a:xfrm>
            <a:off x="3579558" y="736009"/>
            <a:ext cx="1856172" cy="338554"/>
          </a:xfrm>
          <a:prstGeom prst="rect">
            <a:avLst/>
          </a:prstGeom>
          <a:noFill/>
        </p:spPr>
        <p:txBody>
          <a:bodyPr wrap="square" rtlCol="0">
            <a:spAutoFit/>
          </a:bodyPr>
          <a:lstStyle/>
          <a:p>
            <a:pPr algn="ctr"/>
            <a:r>
              <a:rPr lang="pt-BR" sz="1600" b="1" dirty="0" smtClean="0">
                <a:solidFill>
                  <a:srgbClr val="C00000"/>
                </a:solidFill>
              </a:rPr>
              <a:t>Contextualização</a:t>
            </a:r>
            <a:endParaRPr lang="pt-BR" sz="1600" b="1" dirty="0">
              <a:solidFill>
                <a:srgbClr val="C00000"/>
              </a:solidFill>
            </a:endParaRPr>
          </a:p>
        </p:txBody>
      </p:sp>
      <p:sp>
        <p:nvSpPr>
          <p:cNvPr id="34" name="Retângulo de cantos arredondados 33"/>
          <p:cNvSpPr/>
          <p:nvPr/>
        </p:nvSpPr>
        <p:spPr>
          <a:xfrm>
            <a:off x="6043500" y="552789"/>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CaixaDeTexto 37"/>
          <p:cNvSpPr txBox="1"/>
          <p:nvPr/>
        </p:nvSpPr>
        <p:spPr>
          <a:xfrm>
            <a:off x="6172212" y="736009"/>
            <a:ext cx="1712156" cy="338554"/>
          </a:xfrm>
          <a:prstGeom prst="rect">
            <a:avLst/>
          </a:prstGeom>
          <a:noFill/>
        </p:spPr>
        <p:txBody>
          <a:bodyPr wrap="square" rtlCol="0">
            <a:spAutoFit/>
          </a:bodyPr>
          <a:lstStyle/>
          <a:p>
            <a:pPr algn="ctr"/>
            <a:r>
              <a:rPr lang="pt-BR" sz="1600" b="1" dirty="0" smtClean="0">
                <a:solidFill>
                  <a:srgbClr val="C00000"/>
                </a:solidFill>
              </a:rPr>
              <a:t>Projeto</a:t>
            </a:r>
            <a:endParaRPr lang="pt-BR" sz="1600" b="1" dirty="0">
              <a:solidFill>
                <a:srgbClr val="C00000"/>
              </a:solidFill>
            </a:endParaRPr>
          </a:p>
        </p:txBody>
      </p:sp>
      <p:sp>
        <p:nvSpPr>
          <p:cNvPr id="10" name="Retângulo 9"/>
          <p:cNvSpPr/>
          <p:nvPr/>
        </p:nvSpPr>
        <p:spPr>
          <a:xfrm>
            <a:off x="6172212" y="1412776"/>
            <a:ext cx="2836428" cy="5328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4034052"/>
            <a:ext cx="1659895" cy="2598154"/>
          </a:xfrm>
          <a:prstGeom prst="rect">
            <a:avLst/>
          </a:prstGeom>
        </p:spPr>
      </p:pic>
      <p:sp>
        <p:nvSpPr>
          <p:cNvPr id="15" name="CaixaDeTexto 14"/>
          <p:cNvSpPr txBox="1"/>
          <p:nvPr/>
        </p:nvSpPr>
        <p:spPr>
          <a:xfrm>
            <a:off x="7995890" y="4779131"/>
            <a:ext cx="608558" cy="553998"/>
          </a:xfrm>
          <a:prstGeom prst="rect">
            <a:avLst/>
          </a:prstGeom>
          <a:noFill/>
        </p:spPr>
        <p:txBody>
          <a:bodyPr wrap="square" rtlCol="0">
            <a:spAutoFit/>
          </a:bodyPr>
          <a:lstStyle/>
          <a:p>
            <a:pPr algn="ctr"/>
            <a:r>
              <a:rPr lang="pt-BR" sz="3000" b="1" dirty="0" smtClean="0">
                <a:solidFill>
                  <a:srgbClr val="C00000"/>
                </a:solidFill>
              </a:rPr>
              <a:t>02</a:t>
            </a:r>
            <a:endParaRPr lang="pt-BR" sz="3000" b="1" dirty="0">
              <a:solidFill>
                <a:srgbClr val="C00000"/>
              </a:solidFill>
            </a:endParaRPr>
          </a:p>
        </p:txBody>
      </p:sp>
      <p:pic>
        <p:nvPicPr>
          <p:cNvPr id="2" name="Image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1412776"/>
            <a:ext cx="6444208" cy="3056971"/>
          </a:xfrm>
          <a:prstGeom prst="rect">
            <a:avLst/>
          </a:prstGeom>
        </p:spPr>
      </p:pic>
      <p:pic>
        <p:nvPicPr>
          <p:cNvPr id="5" name="Image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842" y="4819112"/>
            <a:ext cx="5861334" cy="1922256"/>
          </a:xfrm>
          <a:prstGeom prst="rect">
            <a:avLst/>
          </a:prstGeom>
        </p:spPr>
      </p:pic>
      <p:sp>
        <p:nvSpPr>
          <p:cNvPr id="11" name="Retângulo 10"/>
          <p:cNvSpPr/>
          <p:nvPr/>
        </p:nvSpPr>
        <p:spPr>
          <a:xfrm>
            <a:off x="914524" y="6093296"/>
            <a:ext cx="4665588" cy="288032"/>
          </a:xfrm>
          <a:prstGeom prst="rect">
            <a:avLst/>
          </a:prstGeom>
          <a:solidFill>
            <a:schemeClr val="accent4">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CaixaDeTexto 15"/>
          <p:cNvSpPr txBox="1"/>
          <p:nvPr/>
        </p:nvSpPr>
        <p:spPr>
          <a:xfrm>
            <a:off x="6829270" y="1524844"/>
            <a:ext cx="1919194" cy="923330"/>
          </a:xfrm>
          <a:prstGeom prst="rect">
            <a:avLst/>
          </a:prstGeom>
          <a:noFill/>
        </p:spPr>
        <p:txBody>
          <a:bodyPr wrap="square" rtlCol="0">
            <a:spAutoFit/>
          </a:bodyPr>
          <a:lstStyle/>
          <a:p>
            <a:r>
              <a:rPr lang="pt-BR" dirty="0" smtClean="0">
                <a:solidFill>
                  <a:schemeClr val="bg1"/>
                </a:solidFill>
                <a:effectLst>
                  <a:outerShdw blurRad="38100" dist="38100" dir="2700000" algn="tl">
                    <a:srgbClr val="000000">
                      <a:alpha val="43137"/>
                    </a:srgbClr>
                  </a:outerShdw>
                </a:effectLst>
              </a:rPr>
              <a:t>Anexo:</a:t>
            </a:r>
          </a:p>
          <a:p>
            <a:r>
              <a:rPr lang="pt-BR" dirty="0" smtClean="0">
                <a:solidFill>
                  <a:schemeClr val="bg1"/>
                </a:solidFill>
                <a:effectLst>
                  <a:outerShdw blurRad="38100" dist="38100" dir="2700000" algn="tl">
                    <a:srgbClr val="000000">
                      <a:alpha val="43137"/>
                    </a:srgbClr>
                  </a:outerShdw>
                </a:effectLst>
              </a:rPr>
              <a:t>Planta Baixa do </a:t>
            </a:r>
          </a:p>
          <a:p>
            <a:r>
              <a:rPr lang="pt-BR" dirty="0" err="1" smtClean="0">
                <a:solidFill>
                  <a:schemeClr val="bg1"/>
                </a:solidFill>
                <a:effectLst>
                  <a:outerShdw blurRad="38100" dist="38100" dir="2700000" algn="tl">
                    <a:srgbClr val="000000">
                      <a:alpha val="43137"/>
                    </a:srgbClr>
                  </a:outerShdw>
                </a:effectLst>
              </a:rPr>
              <a:t>Sub-solo</a:t>
            </a:r>
            <a:endParaRPr lang="pt-BR" dirty="0">
              <a:solidFill>
                <a:schemeClr val="bg1"/>
              </a:solidFill>
              <a:effectLst>
                <a:outerShdw blurRad="38100" dist="38100" dir="2700000" algn="tl">
                  <a:srgbClr val="000000">
                    <a:alpha val="43137"/>
                  </a:srgbClr>
                </a:outerShdw>
              </a:effectLst>
            </a:endParaRPr>
          </a:p>
        </p:txBody>
      </p:sp>
      <p:pic>
        <p:nvPicPr>
          <p:cNvPr id="6" name="Imagem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8261" y="2826977"/>
            <a:ext cx="2521212" cy="973784"/>
          </a:xfrm>
          <a:prstGeom prst="rect">
            <a:avLst/>
          </a:prstGeom>
        </p:spPr>
      </p:pic>
    </p:spTree>
    <p:extLst>
      <p:ext uri="{BB962C8B-B14F-4D97-AF65-F5344CB8AC3E}">
        <p14:creationId xmlns:p14="http://schemas.microsoft.com/office/powerpoint/2010/main" val="3454273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223664" y="188640"/>
            <a:ext cx="8784976"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29" name="CaixaDeTexto 28"/>
          <p:cNvSpPr txBox="1"/>
          <p:nvPr/>
        </p:nvSpPr>
        <p:spPr>
          <a:xfrm>
            <a:off x="1259632" y="633804"/>
            <a:ext cx="1555824" cy="584775"/>
          </a:xfrm>
          <a:prstGeom prst="rect">
            <a:avLst/>
          </a:prstGeom>
          <a:noFill/>
        </p:spPr>
        <p:txBody>
          <a:bodyPr wrap="square" rtlCol="0">
            <a:spAutoFit/>
          </a:bodyPr>
          <a:lstStyle/>
          <a:p>
            <a:pPr algn="ctr"/>
            <a:r>
              <a:rPr lang="pt-BR" sz="1600" b="1" dirty="0" smtClean="0">
                <a:solidFill>
                  <a:srgbClr val="C00000"/>
                </a:solidFill>
              </a:rPr>
              <a:t>Embasamento Teórico</a:t>
            </a:r>
            <a:endParaRPr lang="pt-BR" sz="1600" b="1" dirty="0">
              <a:solidFill>
                <a:srgbClr val="C00000"/>
              </a:solidFill>
            </a:endParaRPr>
          </a:p>
        </p:txBody>
      </p:sp>
      <p:sp>
        <p:nvSpPr>
          <p:cNvPr id="33" name="CaixaDeTexto 32"/>
          <p:cNvSpPr txBox="1"/>
          <p:nvPr/>
        </p:nvSpPr>
        <p:spPr>
          <a:xfrm>
            <a:off x="3579558" y="736009"/>
            <a:ext cx="1856172" cy="338554"/>
          </a:xfrm>
          <a:prstGeom prst="rect">
            <a:avLst/>
          </a:prstGeom>
          <a:noFill/>
        </p:spPr>
        <p:txBody>
          <a:bodyPr wrap="square" rtlCol="0">
            <a:spAutoFit/>
          </a:bodyPr>
          <a:lstStyle/>
          <a:p>
            <a:pPr algn="ctr"/>
            <a:r>
              <a:rPr lang="pt-BR" sz="1600" b="1" dirty="0" smtClean="0">
                <a:solidFill>
                  <a:srgbClr val="C00000"/>
                </a:solidFill>
              </a:rPr>
              <a:t>Contextualização</a:t>
            </a:r>
            <a:endParaRPr lang="pt-BR" sz="1600" b="1" dirty="0">
              <a:solidFill>
                <a:srgbClr val="C00000"/>
              </a:solidFill>
            </a:endParaRPr>
          </a:p>
        </p:txBody>
      </p:sp>
      <p:sp>
        <p:nvSpPr>
          <p:cNvPr id="34" name="Retângulo de cantos arredondados 33"/>
          <p:cNvSpPr/>
          <p:nvPr/>
        </p:nvSpPr>
        <p:spPr>
          <a:xfrm>
            <a:off x="6043500" y="552789"/>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CaixaDeTexto 37"/>
          <p:cNvSpPr txBox="1"/>
          <p:nvPr/>
        </p:nvSpPr>
        <p:spPr>
          <a:xfrm>
            <a:off x="6172212" y="736009"/>
            <a:ext cx="1712156" cy="338554"/>
          </a:xfrm>
          <a:prstGeom prst="rect">
            <a:avLst/>
          </a:prstGeom>
          <a:noFill/>
        </p:spPr>
        <p:txBody>
          <a:bodyPr wrap="square" rtlCol="0">
            <a:spAutoFit/>
          </a:bodyPr>
          <a:lstStyle/>
          <a:p>
            <a:pPr algn="ctr"/>
            <a:r>
              <a:rPr lang="pt-BR" sz="1600" b="1" dirty="0" smtClean="0">
                <a:solidFill>
                  <a:srgbClr val="C00000"/>
                </a:solidFill>
              </a:rPr>
              <a:t>Projeto</a:t>
            </a:r>
            <a:endParaRPr lang="pt-BR" sz="1600" b="1" dirty="0">
              <a:solidFill>
                <a:srgbClr val="C00000"/>
              </a:solidFill>
            </a:endParaRPr>
          </a:p>
        </p:txBody>
      </p:sp>
      <p:sp>
        <p:nvSpPr>
          <p:cNvPr id="10" name="Retângulo 9"/>
          <p:cNvSpPr/>
          <p:nvPr/>
        </p:nvSpPr>
        <p:spPr>
          <a:xfrm>
            <a:off x="6172212" y="1412776"/>
            <a:ext cx="2836428" cy="5328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4143214"/>
            <a:ext cx="1659895" cy="2598154"/>
          </a:xfrm>
          <a:prstGeom prst="rect">
            <a:avLst/>
          </a:prstGeom>
        </p:spPr>
      </p:pic>
      <p:sp>
        <p:nvSpPr>
          <p:cNvPr id="15" name="CaixaDeTexto 14"/>
          <p:cNvSpPr txBox="1"/>
          <p:nvPr/>
        </p:nvSpPr>
        <p:spPr>
          <a:xfrm>
            <a:off x="7995890" y="4888293"/>
            <a:ext cx="608558" cy="553998"/>
          </a:xfrm>
          <a:prstGeom prst="rect">
            <a:avLst/>
          </a:prstGeom>
          <a:noFill/>
        </p:spPr>
        <p:txBody>
          <a:bodyPr wrap="square" rtlCol="0">
            <a:spAutoFit/>
          </a:bodyPr>
          <a:lstStyle/>
          <a:p>
            <a:pPr algn="ctr"/>
            <a:r>
              <a:rPr lang="pt-BR" sz="3000" b="1" dirty="0" smtClean="0">
                <a:solidFill>
                  <a:srgbClr val="C00000"/>
                </a:solidFill>
              </a:rPr>
              <a:t>02</a:t>
            </a:r>
            <a:endParaRPr lang="pt-BR" sz="3000" b="1" dirty="0">
              <a:solidFill>
                <a:srgbClr val="C00000"/>
              </a:solidFill>
            </a:endParaRPr>
          </a:p>
        </p:txBody>
      </p:sp>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842" y="4819112"/>
            <a:ext cx="5861334" cy="1922256"/>
          </a:xfrm>
          <a:prstGeom prst="rect">
            <a:avLst/>
          </a:prstGeom>
        </p:spPr>
      </p:pic>
      <p:sp>
        <p:nvSpPr>
          <p:cNvPr id="11" name="Retângulo 10"/>
          <p:cNvSpPr/>
          <p:nvPr/>
        </p:nvSpPr>
        <p:spPr>
          <a:xfrm>
            <a:off x="899592" y="5805264"/>
            <a:ext cx="4665588" cy="288032"/>
          </a:xfrm>
          <a:prstGeom prst="rect">
            <a:avLst/>
          </a:prstGeom>
          <a:solidFill>
            <a:schemeClr val="accent4">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1412776"/>
            <a:ext cx="7555377" cy="3096344"/>
          </a:xfrm>
          <a:prstGeom prst="rect">
            <a:avLst/>
          </a:prstGeom>
        </p:spPr>
      </p:pic>
      <p:sp>
        <p:nvSpPr>
          <p:cNvPr id="16" name="CaixaDeTexto 15"/>
          <p:cNvSpPr txBox="1"/>
          <p:nvPr/>
        </p:nvSpPr>
        <p:spPr>
          <a:xfrm>
            <a:off x="6829270" y="1524844"/>
            <a:ext cx="1919194" cy="923330"/>
          </a:xfrm>
          <a:prstGeom prst="rect">
            <a:avLst/>
          </a:prstGeom>
          <a:noFill/>
        </p:spPr>
        <p:txBody>
          <a:bodyPr wrap="square" rtlCol="0">
            <a:spAutoFit/>
          </a:bodyPr>
          <a:lstStyle/>
          <a:p>
            <a:r>
              <a:rPr lang="pt-BR" dirty="0" smtClean="0">
                <a:solidFill>
                  <a:schemeClr val="bg1"/>
                </a:solidFill>
                <a:effectLst>
                  <a:outerShdw blurRad="38100" dist="38100" dir="2700000" algn="tl">
                    <a:srgbClr val="000000">
                      <a:alpha val="43137"/>
                    </a:srgbClr>
                  </a:outerShdw>
                </a:effectLst>
              </a:rPr>
              <a:t>Anexo:</a:t>
            </a:r>
          </a:p>
          <a:p>
            <a:r>
              <a:rPr lang="pt-BR" dirty="0" smtClean="0">
                <a:solidFill>
                  <a:schemeClr val="bg1"/>
                </a:solidFill>
                <a:effectLst>
                  <a:outerShdw blurRad="38100" dist="38100" dir="2700000" algn="tl">
                    <a:srgbClr val="000000">
                      <a:alpha val="43137"/>
                    </a:srgbClr>
                  </a:outerShdw>
                </a:effectLst>
              </a:rPr>
              <a:t>Planta Baixa do </a:t>
            </a:r>
          </a:p>
          <a:p>
            <a:r>
              <a:rPr lang="pt-BR" dirty="0" smtClean="0">
                <a:solidFill>
                  <a:schemeClr val="bg1"/>
                </a:solidFill>
                <a:effectLst>
                  <a:outerShdw blurRad="38100" dist="38100" dir="2700000" algn="tl">
                    <a:srgbClr val="000000">
                      <a:alpha val="43137"/>
                    </a:srgbClr>
                  </a:outerShdw>
                </a:effectLst>
              </a:rPr>
              <a:t>Térreo</a:t>
            </a:r>
            <a:endParaRPr lang="pt-B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66586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412776"/>
            <a:ext cx="8172400" cy="3190312"/>
          </a:xfrm>
          <a:prstGeom prst="rect">
            <a:avLst/>
          </a:prstGeom>
        </p:spPr>
      </p:pic>
      <p:sp>
        <p:nvSpPr>
          <p:cNvPr id="4" name="Subtítulo 2"/>
          <p:cNvSpPr txBox="1">
            <a:spLocks/>
          </p:cNvSpPr>
          <p:nvPr/>
        </p:nvSpPr>
        <p:spPr>
          <a:xfrm>
            <a:off x="223664" y="188640"/>
            <a:ext cx="8784976"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29" name="CaixaDeTexto 28"/>
          <p:cNvSpPr txBox="1"/>
          <p:nvPr/>
        </p:nvSpPr>
        <p:spPr>
          <a:xfrm>
            <a:off x="1259632" y="633804"/>
            <a:ext cx="1555824" cy="584775"/>
          </a:xfrm>
          <a:prstGeom prst="rect">
            <a:avLst/>
          </a:prstGeom>
          <a:noFill/>
        </p:spPr>
        <p:txBody>
          <a:bodyPr wrap="square" rtlCol="0">
            <a:spAutoFit/>
          </a:bodyPr>
          <a:lstStyle/>
          <a:p>
            <a:pPr algn="ctr"/>
            <a:r>
              <a:rPr lang="pt-BR" sz="1600" b="1" dirty="0" smtClean="0">
                <a:solidFill>
                  <a:srgbClr val="C00000"/>
                </a:solidFill>
              </a:rPr>
              <a:t>Embasamento Teórico</a:t>
            </a:r>
            <a:endParaRPr lang="pt-BR" sz="1600" b="1" dirty="0">
              <a:solidFill>
                <a:srgbClr val="C00000"/>
              </a:solidFill>
            </a:endParaRPr>
          </a:p>
        </p:txBody>
      </p:sp>
      <p:sp>
        <p:nvSpPr>
          <p:cNvPr id="33" name="CaixaDeTexto 32"/>
          <p:cNvSpPr txBox="1"/>
          <p:nvPr/>
        </p:nvSpPr>
        <p:spPr>
          <a:xfrm>
            <a:off x="3579558" y="736009"/>
            <a:ext cx="1856172" cy="338554"/>
          </a:xfrm>
          <a:prstGeom prst="rect">
            <a:avLst/>
          </a:prstGeom>
          <a:noFill/>
        </p:spPr>
        <p:txBody>
          <a:bodyPr wrap="square" rtlCol="0">
            <a:spAutoFit/>
          </a:bodyPr>
          <a:lstStyle/>
          <a:p>
            <a:pPr algn="ctr"/>
            <a:r>
              <a:rPr lang="pt-BR" sz="1600" b="1" dirty="0" smtClean="0">
                <a:solidFill>
                  <a:srgbClr val="C00000"/>
                </a:solidFill>
              </a:rPr>
              <a:t>Contextualização</a:t>
            </a:r>
            <a:endParaRPr lang="pt-BR" sz="1600" b="1" dirty="0">
              <a:solidFill>
                <a:srgbClr val="C00000"/>
              </a:solidFill>
            </a:endParaRPr>
          </a:p>
        </p:txBody>
      </p:sp>
      <p:sp>
        <p:nvSpPr>
          <p:cNvPr id="34" name="Retângulo de cantos arredondados 33"/>
          <p:cNvSpPr/>
          <p:nvPr/>
        </p:nvSpPr>
        <p:spPr>
          <a:xfrm>
            <a:off x="6043500" y="552789"/>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CaixaDeTexto 37"/>
          <p:cNvSpPr txBox="1"/>
          <p:nvPr/>
        </p:nvSpPr>
        <p:spPr>
          <a:xfrm>
            <a:off x="6172212" y="736009"/>
            <a:ext cx="1712156" cy="338554"/>
          </a:xfrm>
          <a:prstGeom prst="rect">
            <a:avLst/>
          </a:prstGeom>
          <a:noFill/>
        </p:spPr>
        <p:txBody>
          <a:bodyPr wrap="square" rtlCol="0">
            <a:spAutoFit/>
          </a:bodyPr>
          <a:lstStyle/>
          <a:p>
            <a:pPr algn="ctr"/>
            <a:r>
              <a:rPr lang="pt-BR" sz="1600" b="1" dirty="0" smtClean="0">
                <a:solidFill>
                  <a:srgbClr val="C00000"/>
                </a:solidFill>
              </a:rPr>
              <a:t>Projeto</a:t>
            </a:r>
            <a:endParaRPr lang="pt-BR" sz="1600" b="1" dirty="0">
              <a:solidFill>
                <a:srgbClr val="C00000"/>
              </a:solidFill>
            </a:endParaRPr>
          </a:p>
        </p:txBody>
      </p:sp>
      <p:sp>
        <p:nvSpPr>
          <p:cNvPr id="10" name="Retângulo 9"/>
          <p:cNvSpPr/>
          <p:nvPr/>
        </p:nvSpPr>
        <p:spPr>
          <a:xfrm>
            <a:off x="6172212" y="1412776"/>
            <a:ext cx="2836428" cy="5328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0272" y="4143214"/>
            <a:ext cx="1659895" cy="2598154"/>
          </a:xfrm>
          <a:prstGeom prst="rect">
            <a:avLst/>
          </a:prstGeom>
        </p:spPr>
      </p:pic>
      <p:sp>
        <p:nvSpPr>
          <p:cNvPr id="15" name="CaixaDeTexto 14"/>
          <p:cNvSpPr txBox="1"/>
          <p:nvPr/>
        </p:nvSpPr>
        <p:spPr>
          <a:xfrm>
            <a:off x="7995890" y="4888293"/>
            <a:ext cx="608558" cy="553998"/>
          </a:xfrm>
          <a:prstGeom prst="rect">
            <a:avLst/>
          </a:prstGeom>
          <a:noFill/>
        </p:spPr>
        <p:txBody>
          <a:bodyPr wrap="square" rtlCol="0">
            <a:spAutoFit/>
          </a:bodyPr>
          <a:lstStyle/>
          <a:p>
            <a:pPr algn="ctr"/>
            <a:r>
              <a:rPr lang="pt-BR" sz="3000" b="1" dirty="0" smtClean="0">
                <a:solidFill>
                  <a:srgbClr val="C00000"/>
                </a:solidFill>
              </a:rPr>
              <a:t>02</a:t>
            </a:r>
            <a:endParaRPr lang="pt-BR" sz="3000" b="1" dirty="0">
              <a:solidFill>
                <a:srgbClr val="C00000"/>
              </a:solidFill>
            </a:endParaRPr>
          </a:p>
        </p:txBody>
      </p:sp>
      <p:pic>
        <p:nvPicPr>
          <p:cNvPr id="5" name="Image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842" y="4819112"/>
            <a:ext cx="5861334" cy="1922256"/>
          </a:xfrm>
          <a:prstGeom prst="rect">
            <a:avLst/>
          </a:prstGeom>
        </p:spPr>
      </p:pic>
      <p:sp>
        <p:nvSpPr>
          <p:cNvPr id="11" name="Retângulo 10"/>
          <p:cNvSpPr/>
          <p:nvPr/>
        </p:nvSpPr>
        <p:spPr>
          <a:xfrm>
            <a:off x="827584" y="5517232"/>
            <a:ext cx="3564396" cy="288032"/>
          </a:xfrm>
          <a:prstGeom prst="rect">
            <a:avLst/>
          </a:prstGeom>
          <a:solidFill>
            <a:schemeClr val="accent4">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CaixaDeTexto 15"/>
          <p:cNvSpPr txBox="1"/>
          <p:nvPr/>
        </p:nvSpPr>
        <p:spPr>
          <a:xfrm>
            <a:off x="6829270" y="1524844"/>
            <a:ext cx="1919194" cy="923330"/>
          </a:xfrm>
          <a:prstGeom prst="rect">
            <a:avLst/>
          </a:prstGeom>
          <a:noFill/>
        </p:spPr>
        <p:txBody>
          <a:bodyPr wrap="square" rtlCol="0">
            <a:spAutoFit/>
          </a:bodyPr>
          <a:lstStyle/>
          <a:p>
            <a:r>
              <a:rPr lang="pt-BR" dirty="0" smtClean="0">
                <a:solidFill>
                  <a:schemeClr val="bg1"/>
                </a:solidFill>
                <a:effectLst>
                  <a:outerShdw blurRad="38100" dist="38100" dir="2700000" algn="tl">
                    <a:srgbClr val="000000">
                      <a:alpha val="43137"/>
                    </a:srgbClr>
                  </a:outerShdw>
                </a:effectLst>
              </a:rPr>
              <a:t>Anexo:</a:t>
            </a:r>
          </a:p>
          <a:p>
            <a:r>
              <a:rPr lang="pt-BR" dirty="0" smtClean="0">
                <a:solidFill>
                  <a:schemeClr val="bg1"/>
                </a:solidFill>
                <a:effectLst>
                  <a:outerShdw blurRad="38100" dist="38100" dir="2700000" algn="tl">
                    <a:srgbClr val="000000">
                      <a:alpha val="43137"/>
                    </a:srgbClr>
                  </a:outerShdw>
                </a:effectLst>
              </a:rPr>
              <a:t>Planta Baixa do </a:t>
            </a:r>
          </a:p>
          <a:p>
            <a:r>
              <a:rPr lang="pt-BR" dirty="0" smtClean="0">
                <a:solidFill>
                  <a:schemeClr val="bg1"/>
                </a:solidFill>
                <a:effectLst>
                  <a:outerShdw blurRad="38100" dist="38100" dir="2700000" algn="tl">
                    <a:srgbClr val="000000">
                      <a:alpha val="43137"/>
                    </a:srgbClr>
                  </a:outerShdw>
                </a:effectLst>
              </a:rPr>
              <a:t>Superior</a:t>
            </a:r>
            <a:endParaRPr lang="pt-BR" dirty="0">
              <a:solidFill>
                <a:schemeClr val="bg1"/>
              </a:solidFill>
              <a:effectLst>
                <a:outerShdw blurRad="38100" dist="38100" dir="2700000" algn="tl">
                  <a:srgbClr val="000000">
                    <a:alpha val="43137"/>
                  </a:srgbClr>
                </a:outerShdw>
              </a:effectLst>
            </a:endParaRPr>
          </a:p>
        </p:txBody>
      </p:sp>
      <p:pic>
        <p:nvPicPr>
          <p:cNvPr id="17" name="Imagem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0192" y="2826977"/>
            <a:ext cx="2521212" cy="973784"/>
          </a:xfrm>
          <a:prstGeom prst="rect">
            <a:avLst/>
          </a:prstGeom>
        </p:spPr>
      </p:pic>
    </p:spTree>
    <p:extLst>
      <p:ext uri="{BB962C8B-B14F-4D97-AF65-F5344CB8AC3E}">
        <p14:creationId xmlns:p14="http://schemas.microsoft.com/office/powerpoint/2010/main" val="1680125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223664" y="188640"/>
            <a:ext cx="8784976"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29" name="CaixaDeTexto 28"/>
          <p:cNvSpPr txBox="1"/>
          <p:nvPr/>
        </p:nvSpPr>
        <p:spPr>
          <a:xfrm>
            <a:off x="1259632" y="633804"/>
            <a:ext cx="1555824" cy="584775"/>
          </a:xfrm>
          <a:prstGeom prst="rect">
            <a:avLst/>
          </a:prstGeom>
          <a:noFill/>
        </p:spPr>
        <p:txBody>
          <a:bodyPr wrap="square" rtlCol="0">
            <a:spAutoFit/>
          </a:bodyPr>
          <a:lstStyle/>
          <a:p>
            <a:pPr algn="ctr"/>
            <a:r>
              <a:rPr lang="pt-BR" sz="1600" b="1" dirty="0" smtClean="0">
                <a:solidFill>
                  <a:srgbClr val="C00000"/>
                </a:solidFill>
              </a:rPr>
              <a:t>Embasamento Teórico</a:t>
            </a:r>
            <a:endParaRPr lang="pt-BR" sz="1600" b="1" dirty="0">
              <a:solidFill>
                <a:srgbClr val="C00000"/>
              </a:solidFill>
            </a:endParaRPr>
          </a:p>
        </p:txBody>
      </p:sp>
      <p:sp>
        <p:nvSpPr>
          <p:cNvPr id="33" name="CaixaDeTexto 32"/>
          <p:cNvSpPr txBox="1"/>
          <p:nvPr/>
        </p:nvSpPr>
        <p:spPr>
          <a:xfrm>
            <a:off x="3579558" y="736009"/>
            <a:ext cx="1856172" cy="338554"/>
          </a:xfrm>
          <a:prstGeom prst="rect">
            <a:avLst/>
          </a:prstGeom>
          <a:noFill/>
        </p:spPr>
        <p:txBody>
          <a:bodyPr wrap="square" rtlCol="0">
            <a:spAutoFit/>
          </a:bodyPr>
          <a:lstStyle/>
          <a:p>
            <a:pPr algn="ctr"/>
            <a:r>
              <a:rPr lang="pt-BR" sz="1600" b="1" dirty="0" smtClean="0">
                <a:solidFill>
                  <a:srgbClr val="C00000"/>
                </a:solidFill>
              </a:rPr>
              <a:t>Contextualização</a:t>
            </a:r>
            <a:endParaRPr lang="pt-BR" sz="1600" b="1" dirty="0">
              <a:solidFill>
                <a:srgbClr val="C00000"/>
              </a:solidFill>
            </a:endParaRPr>
          </a:p>
        </p:txBody>
      </p:sp>
      <p:sp>
        <p:nvSpPr>
          <p:cNvPr id="34" name="Retângulo de cantos arredondados 33"/>
          <p:cNvSpPr/>
          <p:nvPr/>
        </p:nvSpPr>
        <p:spPr>
          <a:xfrm>
            <a:off x="6043500" y="552789"/>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CaixaDeTexto 37"/>
          <p:cNvSpPr txBox="1"/>
          <p:nvPr/>
        </p:nvSpPr>
        <p:spPr>
          <a:xfrm>
            <a:off x="6172212" y="736009"/>
            <a:ext cx="1712156" cy="338554"/>
          </a:xfrm>
          <a:prstGeom prst="rect">
            <a:avLst/>
          </a:prstGeom>
          <a:noFill/>
        </p:spPr>
        <p:txBody>
          <a:bodyPr wrap="square" rtlCol="0">
            <a:spAutoFit/>
          </a:bodyPr>
          <a:lstStyle/>
          <a:p>
            <a:pPr algn="ctr"/>
            <a:r>
              <a:rPr lang="pt-BR" sz="1600" b="1" dirty="0" smtClean="0">
                <a:solidFill>
                  <a:srgbClr val="C00000"/>
                </a:solidFill>
              </a:rPr>
              <a:t>Projeto</a:t>
            </a:r>
            <a:endParaRPr lang="pt-BR" sz="1600" b="1" dirty="0">
              <a:solidFill>
                <a:srgbClr val="C00000"/>
              </a:solidFill>
            </a:endParaRPr>
          </a:p>
        </p:txBody>
      </p:sp>
      <p:sp>
        <p:nvSpPr>
          <p:cNvPr id="10" name="Retângulo 9"/>
          <p:cNvSpPr/>
          <p:nvPr/>
        </p:nvSpPr>
        <p:spPr>
          <a:xfrm>
            <a:off x="6172212" y="1412776"/>
            <a:ext cx="2836428" cy="5328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4143214"/>
            <a:ext cx="1659895" cy="2598154"/>
          </a:xfrm>
          <a:prstGeom prst="rect">
            <a:avLst/>
          </a:prstGeom>
        </p:spPr>
      </p:pic>
      <p:sp>
        <p:nvSpPr>
          <p:cNvPr id="15" name="CaixaDeTexto 14"/>
          <p:cNvSpPr txBox="1"/>
          <p:nvPr/>
        </p:nvSpPr>
        <p:spPr>
          <a:xfrm>
            <a:off x="7995890" y="4888293"/>
            <a:ext cx="608558" cy="553998"/>
          </a:xfrm>
          <a:prstGeom prst="rect">
            <a:avLst/>
          </a:prstGeom>
          <a:noFill/>
        </p:spPr>
        <p:txBody>
          <a:bodyPr wrap="square" rtlCol="0">
            <a:spAutoFit/>
          </a:bodyPr>
          <a:lstStyle/>
          <a:p>
            <a:pPr algn="ctr"/>
            <a:r>
              <a:rPr lang="pt-BR" sz="3000" b="1" dirty="0" smtClean="0">
                <a:solidFill>
                  <a:srgbClr val="C00000"/>
                </a:solidFill>
              </a:rPr>
              <a:t>02</a:t>
            </a:r>
            <a:endParaRPr lang="pt-BR" sz="3000" b="1" dirty="0">
              <a:solidFill>
                <a:srgbClr val="C00000"/>
              </a:solidFill>
            </a:endParaRPr>
          </a:p>
        </p:txBody>
      </p:sp>
      <p:sp>
        <p:nvSpPr>
          <p:cNvPr id="14" name="CaixaDeTexto 13"/>
          <p:cNvSpPr txBox="1"/>
          <p:nvPr/>
        </p:nvSpPr>
        <p:spPr>
          <a:xfrm>
            <a:off x="7131794" y="4891226"/>
            <a:ext cx="608558" cy="553998"/>
          </a:xfrm>
          <a:prstGeom prst="rect">
            <a:avLst/>
          </a:prstGeom>
          <a:noFill/>
        </p:spPr>
        <p:txBody>
          <a:bodyPr wrap="square" rtlCol="0">
            <a:spAutoFit/>
          </a:bodyPr>
          <a:lstStyle/>
          <a:p>
            <a:pPr algn="ctr"/>
            <a:r>
              <a:rPr lang="pt-BR" sz="3000" b="1" dirty="0" smtClean="0">
                <a:solidFill>
                  <a:srgbClr val="C00000"/>
                </a:solidFill>
              </a:rPr>
              <a:t>01</a:t>
            </a:r>
            <a:endParaRPr lang="pt-BR" sz="3000" b="1" dirty="0">
              <a:solidFill>
                <a:srgbClr val="C00000"/>
              </a:solidFill>
            </a:endParaRPr>
          </a:p>
        </p:txBody>
      </p:sp>
      <p:pic>
        <p:nvPicPr>
          <p:cNvPr id="3" name="Image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1412776"/>
            <a:ext cx="6172212" cy="4065945"/>
          </a:xfrm>
          <a:prstGeom prst="rect">
            <a:avLst/>
          </a:prstGeom>
        </p:spPr>
      </p:pic>
      <p:sp>
        <p:nvSpPr>
          <p:cNvPr id="16" name="CaixaDeTexto 15"/>
          <p:cNvSpPr txBox="1"/>
          <p:nvPr/>
        </p:nvSpPr>
        <p:spPr>
          <a:xfrm>
            <a:off x="6829270" y="1524844"/>
            <a:ext cx="1919194" cy="923330"/>
          </a:xfrm>
          <a:prstGeom prst="rect">
            <a:avLst/>
          </a:prstGeom>
          <a:noFill/>
        </p:spPr>
        <p:txBody>
          <a:bodyPr wrap="square" rtlCol="0">
            <a:spAutoFit/>
          </a:bodyPr>
          <a:lstStyle/>
          <a:p>
            <a:r>
              <a:rPr lang="pt-BR" dirty="0" smtClean="0">
                <a:solidFill>
                  <a:schemeClr val="bg1"/>
                </a:solidFill>
                <a:effectLst>
                  <a:outerShdw blurRad="38100" dist="38100" dir="2700000" algn="tl">
                    <a:srgbClr val="000000">
                      <a:alpha val="43137"/>
                    </a:srgbClr>
                  </a:outerShdw>
                </a:effectLst>
              </a:rPr>
              <a:t>Anexo:</a:t>
            </a:r>
          </a:p>
          <a:p>
            <a:r>
              <a:rPr lang="pt-BR" dirty="0" smtClean="0">
                <a:solidFill>
                  <a:schemeClr val="bg1"/>
                </a:solidFill>
                <a:effectLst>
                  <a:outerShdw blurRad="38100" dist="38100" dir="2700000" algn="tl">
                    <a:srgbClr val="000000">
                      <a:alpha val="43137"/>
                    </a:srgbClr>
                  </a:outerShdw>
                </a:effectLst>
              </a:rPr>
              <a:t>Planta de Cobertura</a:t>
            </a:r>
            <a:endParaRPr lang="pt-B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74871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de cantos arredondados 2"/>
          <p:cNvSpPr/>
          <p:nvPr/>
        </p:nvSpPr>
        <p:spPr>
          <a:xfrm>
            <a:off x="1115616" y="4216401"/>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de cantos arredondados 1"/>
          <p:cNvSpPr/>
          <p:nvPr/>
        </p:nvSpPr>
        <p:spPr>
          <a:xfrm>
            <a:off x="3995936" y="1988840"/>
            <a:ext cx="1152128"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Subtítulo 2"/>
          <p:cNvSpPr txBox="1">
            <a:spLocks/>
          </p:cNvSpPr>
          <p:nvPr/>
        </p:nvSpPr>
        <p:spPr>
          <a:xfrm>
            <a:off x="223664" y="188640"/>
            <a:ext cx="8784976"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8" name="Subtítulo 7"/>
          <p:cNvSpPr>
            <a:spLocks noGrp="1"/>
          </p:cNvSpPr>
          <p:nvPr>
            <p:ph type="subTitle" idx="1"/>
          </p:nvPr>
        </p:nvSpPr>
        <p:spPr>
          <a:xfrm>
            <a:off x="281360" y="806872"/>
            <a:ext cx="8305800" cy="1143000"/>
          </a:xfrm>
        </p:spPr>
        <p:txBody>
          <a:bodyPr/>
          <a:lstStyle/>
          <a:p>
            <a:r>
              <a:rPr lang="pt-BR" sz="3000" b="1" dirty="0" smtClean="0">
                <a:effectLst>
                  <a:outerShdw blurRad="38100" dist="38100" dir="2700000" algn="tl">
                    <a:srgbClr val="000000">
                      <a:alpha val="43137"/>
                    </a:srgbClr>
                  </a:outerShdw>
                </a:effectLst>
              </a:rPr>
              <a:t>APRESENTAÇÃO</a:t>
            </a:r>
            <a:endParaRPr lang="pt-BR" sz="3000" b="1" dirty="0">
              <a:effectLst>
                <a:outerShdw blurRad="38100" dist="38100" dir="2700000" algn="tl">
                  <a:srgbClr val="000000">
                    <a:alpha val="43137"/>
                  </a:srgbClr>
                </a:outerShdw>
              </a:effectLst>
            </a:endParaRPr>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29" name="CaixaDeTexto 28"/>
          <p:cNvSpPr txBox="1"/>
          <p:nvPr/>
        </p:nvSpPr>
        <p:spPr>
          <a:xfrm>
            <a:off x="1259632" y="4284385"/>
            <a:ext cx="1555824" cy="584775"/>
          </a:xfrm>
          <a:prstGeom prst="rect">
            <a:avLst/>
          </a:prstGeom>
          <a:noFill/>
        </p:spPr>
        <p:txBody>
          <a:bodyPr wrap="square" rtlCol="0">
            <a:spAutoFit/>
          </a:bodyPr>
          <a:lstStyle/>
          <a:p>
            <a:pPr algn="ctr"/>
            <a:r>
              <a:rPr lang="pt-BR" sz="1600" b="1" dirty="0" smtClean="0">
                <a:solidFill>
                  <a:srgbClr val="C00000"/>
                </a:solidFill>
              </a:rPr>
              <a:t>Embasamento Teórico</a:t>
            </a:r>
            <a:endParaRPr lang="pt-BR" sz="1600" b="1" dirty="0">
              <a:solidFill>
                <a:srgbClr val="C00000"/>
              </a:solidFill>
            </a:endParaRPr>
          </a:p>
        </p:txBody>
      </p:sp>
      <p:sp>
        <p:nvSpPr>
          <p:cNvPr id="46" name="CaixaDeTexto 45"/>
          <p:cNvSpPr txBox="1"/>
          <p:nvPr/>
        </p:nvSpPr>
        <p:spPr>
          <a:xfrm>
            <a:off x="4067944" y="2132856"/>
            <a:ext cx="936104" cy="338554"/>
          </a:xfrm>
          <a:prstGeom prst="rect">
            <a:avLst/>
          </a:prstGeom>
          <a:noFill/>
        </p:spPr>
        <p:txBody>
          <a:bodyPr wrap="square" rtlCol="0">
            <a:spAutoFit/>
          </a:bodyPr>
          <a:lstStyle/>
          <a:p>
            <a:pPr algn="ctr"/>
            <a:r>
              <a:rPr lang="pt-BR" sz="1600" b="1" dirty="0" smtClean="0">
                <a:solidFill>
                  <a:srgbClr val="C00000"/>
                </a:solidFill>
                <a:effectLst>
                  <a:outerShdw blurRad="38100" dist="38100" dir="2700000" algn="tl">
                    <a:srgbClr val="000000">
                      <a:alpha val="43137"/>
                    </a:srgbClr>
                  </a:outerShdw>
                </a:effectLst>
              </a:rPr>
              <a:t>TCC</a:t>
            </a:r>
            <a:endParaRPr lang="pt-BR" sz="1600" b="1" dirty="0">
              <a:solidFill>
                <a:srgbClr val="C00000"/>
              </a:solidFill>
              <a:effectLst>
                <a:outerShdw blurRad="38100" dist="38100" dir="2700000" algn="tl">
                  <a:srgbClr val="000000">
                    <a:alpha val="43137"/>
                  </a:srgbClr>
                </a:outerShdw>
              </a:effectLst>
            </a:endParaRPr>
          </a:p>
        </p:txBody>
      </p:sp>
      <p:cxnSp>
        <p:nvCxnSpPr>
          <p:cNvPr id="55" name="Conector reto 54"/>
          <p:cNvCxnSpPr>
            <a:stCxn id="2" idx="2"/>
          </p:cNvCxnSpPr>
          <p:nvPr/>
        </p:nvCxnSpPr>
        <p:spPr>
          <a:xfrm>
            <a:off x="4572000" y="2636912"/>
            <a:ext cx="0" cy="156234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Retângulo de cantos arredondados 27"/>
          <p:cNvSpPr/>
          <p:nvPr/>
        </p:nvSpPr>
        <p:spPr>
          <a:xfrm>
            <a:off x="3579558" y="4199261"/>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CaixaDeTexto 32"/>
          <p:cNvSpPr txBox="1"/>
          <p:nvPr/>
        </p:nvSpPr>
        <p:spPr>
          <a:xfrm>
            <a:off x="3579558" y="4386590"/>
            <a:ext cx="1856172" cy="338554"/>
          </a:xfrm>
          <a:prstGeom prst="rect">
            <a:avLst/>
          </a:prstGeom>
          <a:noFill/>
        </p:spPr>
        <p:txBody>
          <a:bodyPr wrap="square" rtlCol="0">
            <a:spAutoFit/>
          </a:bodyPr>
          <a:lstStyle/>
          <a:p>
            <a:pPr algn="ctr"/>
            <a:r>
              <a:rPr lang="pt-BR" sz="1600" b="1" dirty="0" smtClean="0">
                <a:solidFill>
                  <a:srgbClr val="C00000"/>
                </a:solidFill>
              </a:rPr>
              <a:t>Contextualização</a:t>
            </a:r>
            <a:endParaRPr lang="pt-BR" sz="1600" b="1" dirty="0">
              <a:solidFill>
                <a:srgbClr val="C00000"/>
              </a:solidFill>
            </a:endParaRPr>
          </a:p>
        </p:txBody>
      </p:sp>
      <p:sp>
        <p:nvSpPr>
          <p:cNvPr id="34" name="Retângulo de cantos arredondados 33"/>
          <p:cNvSpPr/>
          <p:nvPr/>
        </p:nvSpPr>
        <p:spPr>
          <a:xfrm>
            <a:off x="6043500" y="4203370"/>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0" name="Conector reto 9"/>
          <p:cNvCxnSpPr/>
          <p:nvPr/>
        </p:nvCxnSpPr>
        <p:spPr>
          <a:xfrm>
            <a:off x="2037544" y="3573016"/>
            <a:ext cx="4934042"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Conector reto 11"/>
          <p:cNvCxnSpPr>
            <a:endCxn id="3" idx="0"/>
          </p:cNvCxnSpPr>
          <p:nvPr/>
        </p:nvCxnSpPr>
        <p:spPr>
          <a:xfrm>
            <a:off x="2037544" y="3573016"/>
            <a:ext cx="6158" cy="64338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Conector reto 36"/>
          <p:cNvCxnSpPr/>
          <p:nvPr/>
        </p:nvCxnSpPr>
        <p:spPr>
          <a:xfrm>
            <a:off x="6971586" y="3559985"/>
            <a:ext cx="6158" cy="64338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38" name="CaixaDeTexto 37"/>
          <p:cNvSpPr txBox="1"/>
          <p:nvPr/>
        </p:nvSpPr>
        <p:spPr>
          <a:xfrm>
            <a:off x="6172212" y="4386590"/>
            <a:ext cx="1712156" cy="338554"/>
          </a:xfrm>
          <a:prstGeom prst="rect">
            <a:avLst/>
          </a:prstGeom>
          <a:noFill/>
        </p:spPr>
        <p:txBody>
          <a:bodyPr wrap="square" rtlCol="0">
            <a:spAutoFit/>
          </a:bodyPr>
          <a:lstStyle/>
          <a:p>
            <a:pPr algn="ctr"/>
            <a:r>
              <a:rPr lang="pt-BR" sz="1600" b="1" dirty="0" smtClean="0">
                <a:solidFill>
                  <a:srgbClr val="C00000"/>
                </a:solidFill>
              </a:rPr>
              <a:t>Projeto</a:t>
            </a:r>
            <a:endParaRPr lang="pt-BR" sz="1600" b="1" dirty="0">
              <a:solidFill>
                <a:srgbClr val="C00000"/>
              </a:solidFill>
            </a:endParaRPr>
          </a:p>
        </p:txBody>
      </p:sp>
    </p:spTree>
    <p:extLst>
      <p:ext uri="{BB962C8B-B14F-4D97-AF65-F5344CB8AC3E}">
        <p14:creationId xmlns:p14="http://schemas.microsoft.com/office/powerpoint/2010/main" val="508636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223664" y="188640"/>
            <a:ext cx="8784976"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29" name="CaixaDeTexto 28"/>
          <p:cNvSpPr txBox="1"/>
          <p:nvPr/>
        </p:nvSpPr>
        <p:spPr>
          <a:xfrm>
            <a:off x="1259632" y="633804"/>
            <a:ext cx="1555824" cy="584775"/>
          </a:xfrm>
          <a:prstGeom prst="rect">
            <a:avLst/>
          </a:prstGeom>
          <a:noFill/>
        </p:spPr>
        <p:txBody>
          <a:bodyPr wrap="square" rtlCol="0">
            <a:spAutoFit/>
          </a:bodyPr>
          <a:lstStyle/>
          <a:p>
            <a:pPr algn="ctr"/>
            <a:r>
              <a:rPr lang="pt-BR" sz="1600" b="1" dirty="0" smtClean="0">
                <a:solidFill>
                  <a:srgbClr val="C00000"/>
                </a:solidFill>
              </a:rPr>
              <a:t>Embasamento Teórico</a:t>
            </a:r>
            <a:endParaRPr lang="pt-BR" sz="1600" b="1" dirty="0">
              <a:solidFill>
                <a:srgbClr val="C00000"/>
              </a:solidFill>
            </a:endParaRPr>
          </a:p>
        </p:txBody>
      </p:sp>
      <p:sp>
        <p:nvSpPr>
          <p:cNvPr id="33" name="CaixaDeTexto 32"/>
          <p:cNvSpPr txBox="1"/>
          <p:nvPr/>
        </p:nvSpPr>
        <p:spPr>
          <a:xfrm>
            <a:off x="3579558" y="736009"/>
            <a:ext cx="1856172" cy="338554"/>
          </a:xfrm>
          <a:prstGeom prst="rect">
            <a:avLst/>
          </a:prstGeom>
          <a:noFill/>
        </p:spPr>
        <p:txBody>
          <a:bodyPr wrap="square" rtlCol="0">
            <a:spAutoFit/>
          </a:bodyPr>
          <a:lstStyle/>
          <a:p>
            <a:pPr algn="ctr"/>
            <a:r>
              <a:rPr lang="pt-BR" sz="1600" b="1" dirty="0" smtClean="0">
                <a:solidFill>
                  <a:srgbClr val="C00000"/>
                </a:solidFill>
              </a:rPr>
              <a:t>Contextualização</a:t>
            </a:r>
            <a:endParaRPr lang="pt-BR" sz="1600" b="1" dirty="0">
              <a:solidFill>
                <a:srgbClr val="C00000"/>
              </a:solidFill>
            </a:endParaRPr>
          </a:p>
        </p:txBody>
      </p:sp>
      <p:sp>
        <p:nvSpPr>
          <p:cNvPr id="34" name="Retângulo de cantos arredondados 33"/>
          <p:cNvSpPr/>
          <p:nvPr/>
        </p:nvSpPr>
        <p:spPr>
          <a:xfrm>
            <a:off x="6043500" y="552789"/>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CaixaDeTexto 37"/>
          <p:cNvSpPr txBox="1"/>
          <p:nvPr/>
        </p:nvSpPr>
        <p:spPr>
          <a:xfrm>
            <a:off x="6172212" y="736009"/>
            <a:ext cx="1712156" cy="338554"/>
          </a:xfrm>
          <a:prstGeom prst="rect">
            <a:avLst/>
          </a:prstGeom>
          <a:noFill/>
        </p:spPr>
        <p:txBody>
          <a:bodyPr wrap="square" rtlCol="0">
            <a:spAutoFit/>
          </a:bodyPr>
          <a:lstStyle/>
          <a:p>
            <a:pPr algn="ctr"/>
            <a:r>
              <a:rPr lang="pt-BR" sz="1600" b="1" dirty="0" smtClean="0">
                <a:solidFill>
                  <a:srgbClr val="C00000"/>
                </a:solidFill>
              </a:rPr>
              <a:t>Projeto</a:t>
            </a:r>
            <a:endParaRPr lang="pt-BR" sz="1600" b="1" dirty="0">
              <a:solidFill>
                <a:srgbClr val="C00000"/>
              </a:solidFill>
            </a:endParaRPr>
          </a:p>
        </p:txBody>
      </p:sp>
      <p:sp>
        <p:nvSpPr>
          <p:cNvPr id="10" name="Retângulo 9"/>
          <p:cNvSpPr/>
          <p:nvPr/>
        </p:nvSpPr>
        <p:spPr>
          <a:xfrm>
            <a:off x="6172212" y="1412776"/>
            <a:ext cx="2836428" cy="5328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4143214"/>
            <a:ext cx="1659895" cy="2598154"/>
          </a:xfrm>
          <a:prstGeom prst="rect">
            <a:avLst/>
          </a:prstGeom>
        </p:spPr>
      </p:pic>
      <p:sp>
        <p:nvSpPr>
          <p:cNvPr id="15" name="CaixaDeTexto 14"/>
          <p:cNvSpPr txBox="1"/>
          <p:nvPr/>
        </p:nvSpPr>
        <p:spPr>
          <a:xfrm>
            <a:off x="7995890" y="4888293"/>
            <a:ext cx="608558" cy="553998"/>
          </a:xfrm>
          <a:prstGeom prst="rect">
            <a:avLst/>
          </a:prstGeom>
          <a:noFill/>
        </p:spPr>
        <p:txBody>
          <a:bodyPr wrap="square" rtlCol="0">
            <a:spAutoFit/>
          </a:bodyPr>
          <a:lstStyle/>
          <a:p>
            <a:pPr algn="ctr"/>
            <a:r>
              <a:rPr lang="pt-BR" sz="3000" b="1" dirty="0" smtClean="0">
                <a:solidFill>
                  <a:srgbClr val="C00000"/>
                </a:solidFill>
              </a:rPr>
              <a:t>02</a:t>
            </a:r>
            <a:endParaRPr lang="pt-BR" sz="3000" b="1" dirty="0">
              <a:solidFill>
                <a:srgbClr val="C00000"/>
              </a:solidFill>
            </a:endParaRPr>
          </a:p>
        </p:txBody>
      </p:sp>
      <p:sp>
        <p:nvSpPr>
          <p:cNvPr id="14" name="CaixaDeTexto 13"/>
          <p:cNvSpPr txBox="1"/>
          <p:nvPr/>
        </p:nvSpPr>
        <p:spPr>
          <a:xfrm>
            <a:off x="7131794" y="4891226"/>
            <a:ext cx="608558" cy="553998"/>
          </a:xfrm>
          <a:prstGeom prst="rect">
            <a:avLst/>
          </a:prstGeom>
          <a:noFill/>
        </p:spPr>
        <p:txBody>
          <a:bodyPr wrap="square" rtlCol="0">
            <a:spAutoFit/>
          </a:bodyPr>
          <a:lstStyle/>
          <a:p>
            <a:pPr algn="ctr"/>
            <a:r>
              <a:rPr lang="pt-BR" sz="3000" b="1" dirty="0" smtClean="0">
                <a:solidFill>
                  <a:srgbClr val="C00000"/>
                </a:solidFill>
              </a:rPr>
              <a:t>01</a:t>
            </a:r>
            <a:endParaRPr lang="pt-BR" sz="3000" b="1" dirty="0">
              <a:solidFill>
                <a:srgbClr val="C00000"/>
              </a:solidFill>
            </a:endParaRPr>
          </a:p>
        </p:txBody>
      </p:sp>
      <p:sp>
        <p:nvSpPr>
          <p:cNvPr id="16" name="CaixaDeTexto 15"/>
          <p:cNvSpPr txBox="1"/>
          <p:nvPr/>
        </p:nvSpPr>
        <p:spPr>
          <a:xfrm>
            <a:off x="6829270" y="1524844"/>
            <a:ext cx="1919194" cy="369332"/>
          </a:xfrm>
          <a:prstGeom prst="rect">
            <a:avLst/>
          </a:prstGeom>
          <a:noFill/>
        </p:spPr>
        <p:txBody>
          <a:bodyPr wrap="square" rtlCol="0">
            <a:spAutoFit/>
          </a:bodyPr>
          <a:lstStyle/>
          <a:p>
            <a:r>
              <a:rPr lang="pt-BR" dirty="0" smtClean="0">
                <a:solidFill>
                  <a:schemeClr val="bg1"/>
                </a:solidFill>
                <a:effectLst>
                  <a:outerShdw blurRad="38100" dist="38100" dir="2700000" algn="tl">
                    <a:srgbClr val="000000">
                      <a:alpha val="43137"/>
                    </a:srgbClr>
                  </a:outerShdw>
                </a:effectLst>
              </a:rPr>
              <a:t>Detalhamento</a:t>
            </a:r>
            <a:endParaRPr lang="pt-BR" dirty="0">
              <a:solidFill>
                <a:schemeClr val="bg1"/>
              </a:solidFill>
              <a:effectLst>
                <a:outerShdw blurRad="38100" dist="38100" dir="2700000" algn="tl">
                  <a:srgbClr val="000000">
                    <a:alpha val="43137"/>
                  </a:srgbClr>
                </a:outerShdw>
              </a:effectLst>
            </a:endParaRPr>
          </a:p>
        </p:txBody>
      </p:sp>
      <p:pic>
        <p:nvPicPr>
          <p:cNvPr id="2" name="Image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7488" y="4026031"/>
            <a:ext cx="4004592" cy="2512576"/>
          </a:xfrm>
          <a:prstGeom prst="rect">
            <a:avLst/>
          </a:prstGeom>
        </p:spPr>
      </p:pic>
      <p:pic>
        <p:nvPicPr>
          <p:cNvPr id="5" name="Image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2078741" y="1190296"/>
            <a:ext cx="2275334" cy="2999215"/>
          </a:xfrm>
          <a:prstGeom prst="rect">
            <a:avLst/>
          </a:prstGeom>
        </p:spPr>
      </p:pic>
    </p:spTree>
    <p:extLst>
      <p:ext uri="{BB962C8B-B14F-4D97-AF65-F5344CB8AC3E}">
        <p14:creationId xmlns:p14="http://schemas.microsoft.com/office/powerpoint/2010/main" val="837963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223664" y="188640"/>
            <a:ext cx="8784976"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17" name="Subtítulo 7"/>
          <p:cNvSpPr txBox="1">
            <a:spLocks/>
          </p:cNvSpPr>
          <p:nvPr/>
        </p:nvSpPr>
        <p:spPr>
          <a:xfrm>
            <a:off x="463252" y="864071"/>
            <a:ext cx="8305800" cy="660773"/>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pt-BR" sz="3000" b="1" smtClean="0">
                <a:effectLst>
                  <a:outerShdw blurRad="38100" dist="38100" dir="2700000" algn="tl">
                    <a:srgbClr val="000000">
                      <a:alpha val="43137"/>
                    </a:srgbClr>
                  </a:outerShdw>
                </a:effectLst>
              </a:rPr>
              <a:t>CONSIDERAÇÕES</a:t>
            </a:r>
            <a:endParaRPr lang="pt-BR" sz="3000" b="1" dirty="0" smtClean="0">
              <a:effectLst>
                <a:outerShdw blurRad="38100" dist="38100" dir="2700000" algn="tl">
                  <a:srgbClr val="000000">
                    <a:alpha val="43137"/>
                  </a:srgbClr>
                </a:outerShdw>
              </a:effectLst>
            </a:endParaRPr>
          </a:p>
          <a:p>
            <a:endParaRPr lang="pt-BR" sz="3000" b="1" dirty="0">
              <a:effectLst>
                <a:outerShdw blurRad="38100" dist="38100" dir="2700000" algn="tl">
                  <a:srgbClr val="000000">
                    <a:alpha val="43137"/>
                  </a:srgbClr>
                </a:outerShdw>
              </a:effectLst>
            </a:endParaRPr>
          </a:p>
        </p:txBody>
      </p:sp>
      <p:sp>
        <p:nvSpPr>
          <p:cNvPr id="18" name="Subtítulo 7"/>
          <p:cNvSpPr txBox="1">
            <a:spLocks/>
          </p:cNvSpPr>
          <p:nvPr/>
        </p:nvSpPr>
        <p:spPr>
          <a:xfrm>
            <a:off x="467544" y="1916832"/>
            <a:ext cx="8305800" cy="3960440"/>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just"/>
            <a:r>
              <a:rPr lang="pt-BR" sz="2000" dirty="0" smtClean="0">
                <a:solidFill>
                  <a:schemeClr val="tx1"/>
                </a:solidFill>
              </a:rPr>
              <a:t>	O Cinema </a:t>
            </a:r>
            <a:r>
              <a:rPr lang="pt-BR" sz="2000" dirty="0">
                <a:solidFill>
                  <a:schemeClr val="tx1"/>
                </a:solidFill>
              </a:rPr>
              <a:t>Teatro Paroquial está amparado por leis patrimoniais, que justificam os interesses dos pesquisadores de reconhecer o Cinema como patrimônio cultural da cidade de Macapá. O reconhecimento como patrimônio é justificado devido à história que o monumento possui, pelo seu estilo, por ser um dos únicos na época ligado a igreja, a localização estratégica entre duas vias de grande fluxo, além disso, é um dos poucos imóveis de interesse de registro patrimonial que ainda resiste ao crescimento da cidade.</a:t>
            </a:r>
          </a:p>
          <a:p>
            <a:pPr algn="just"/>
            <a:r>
              <a:rPr lang="pt-BR" sz="2000" dirty="0" smtClean="0">
                <a:solidFill>
                  <a:schemeClr val="tx1"/>
                </a:solidFill>
              </a:rPr>
              <a:t>	Logo</a:t>
            </a:r>
            <a:r>
              <a:rPr lang="pt-BR" sz="2000" dirty="0">
                <a:solidFill>
                  <a:schemeClr val="tx1"/>
                </a:solidFill>
              </a:rPr>
              <a:t>, compreendeu-se que é possível concretizar a restauração e a revitalização do monumento quando há o interesse pelo resgate da </a:t>
            </a:r>
            <a:r>
              <a:rPr lang="pt-BR" sz="2000" dirty="0" smtClean="0">
                <a:solidFill>
                  <a:schemeClr val="tx1"/>
                </a:solidFill>
              </a:rPr>
              <a:t>memória.</a:t>
            </a:r>
            <a:endParaRPr lang="pt-BR" sz="20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48390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223664" y="188640"/>
            <a:ext cx="8784976"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17" name="Subtítulo 7"/>
          <p:cNvSpPr txBox="1">
            <a:spLocks/>
          </p:cNvSpPr>
          <p:nvPr/>
        </p:nvSpPr>
        <p:spPr>
          <a:xfrm>
            <a:off x="463252" y="2624211"/>
            <a:ext cx="8305800" cy="660773"/>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pt-BR" sz="3000" b="1" dirty="0" smtClean="0">
                <a:effectLst>
                  <a:outerShdw blurRad="38100" dist="38100" dir="2700000" algn="tl">
                    <a:srgbClr val="000000">
                      <a:alpha val="43137"/>
                    </a:srgbClr>
                  </a:outerShdw>
                </a:effectLst>
              </a:rPr>
              <a:t>OBRIGADA !</a:t>
            </a:r>
          </a:p>
          <a:p>
            <a:endParaRPr lang="pt-BR" sz="3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1943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de cantos arredondados 2"/>
          <p:cNvSpPr/>
          <p:nvPr/>
        </p:nvSpPr>
        <p:spPr>
          <a:xfrm>
            <a:off x="1115616" y="565820"/>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Subtítulo 2"/>
          <p:cNvSpPr txBox="1">
            <a:spLocks/>
          </p:cNvSpPr>
          <p:nvPr/>
        </p:nvSpPr>
        <p:spPr>
          <a:xfrm>
            <a:off x="223664" y="188640"/>
            <a:ext cx="8784976"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8" name="Subtítulo 7"/>
          <p:cNvSpPr>
            <a:spLocks noGrp="1"/>
          </p:cNvSpPr>
          <p:nvPr>
            <p:ph type="subTitle" idx="1"/>
          </p:nvPr>
        </p:nvSpPr>
        <p:spPr>
          <a:xfrm>
            <a:off x="239080" y="1453382"/>
            <a:ext cx="8305800" cy="1143000"/>
          </a:xfrm>
        </p:spPr>
        <p:txBody>
          <a:bodyPr/>
          <a:lstStyle/>
          <a:p>
            <a:r>
              <a:rPr lang="pt-BR" sz="3000" b="1" dirty="0" smtClean="0">
                <a:effectLst>
                  <a:outerShdw blurRad="38100" dist="38100" dir="2700000" algn="tl">
                    <a:srgbClr val="000000">
                      <a:alpha val="43137"/>
                    </a:srgbClr>
                  </a:outerShdw>
                </a:effectLst>
              </a:rPr>
              <a:t>Patrimônio</a:t>
            </a:r>
          </a:p>
          <a:p>
            <a:endParaRPr lang="pt-BR" sz="3000" b="1" dirty="0">
              <a:effectLst>
                <a:outerShdw blurRad="38100" dist="38100" dir="2700000" algn="tl">
                  <a:srgbClr val="000000">
                    <a:alpha val="43137"/>
                  </a:srgbClr>
                </a:outerShdw>
              </a:effectLst>
            </a:endParaRPr>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29" name="CaixaDeTexto 28"/>
          <p:cNvSpPr txBox="1"/>
          <p:nvPr/>
        </p:nvSpPr>
        <p:spPr>
          <a:xfrm>
            <a:off x="1259632" y="633804"/>
            <a:ext cx="1555824" cy="584775"/>
          </a:xfrm>
          <a:prstGeom prst="rect">
            <a:avLst/>
          </a:prstGeom>
          <a:noFill/>
        </p:spPr>
        <p:txBody>
          <a:bodyPr wrap="square" rtlCol="0">
            <a:spAutoFit/>
          </a:bodyPr>
          <a:lstStyle/>
          <a:p>
            <a:pPr algn="ctr"/>
            <a:r>
              <a:rPr lang="pt-BR" sz="1600" b="1" dirty="0" smtClean="0">
                <a:solidFill>
                  <a:srgbClr val="C00000"/>
                </a:solidFill>
              </a:rPr>
              <a:t>Embasamento Teórico</a:t>
            </a:r>
            <a:endParaRPr lang="pt-BR" sz="1600" b="1" dirty="0">
              <a:solidFill>
                <a:srgbClr val="C00000"/>
              </a:solidFill>
            </a:endParaRPr>
          </a:p>
        </p:txBody>
      </p:sp>
      <p:sp>
        <p:nvSpPr>
          <p:cNvPr id="33" name="CaixaDeTexto 32"/>
          <p:cNvSpPr txBox="1"/>
          <p:nvPr/>
        </p:nvSpPr>
        <p:spPr>
          <a:xfrm>
            <a:off x="3579558" y="736009"/>
            <a:ext cx="1856172" cy="338554"/>
          </a:xfrm>
          <a:prstGeom prst="rect">
            <a:avLst/>
          </a:prstGeom>
          <a:noFill/>
        </p:spPr>
        <p:txBody>
          <a:bodyPr wrap="square" rtlCol="0">
            <a:spAutoFit/>
          </a:bodyPr>
          <a:lstStyle/>
          <a:p>
            <a:pPr algn="ctr"/>
            <a:r>
              <a:rPr lang="pt-BR" sz="1600" b="1" dirty="0" smtClean="0">
                <a:solidFill>
                  <a:srgbClr val="C00000"/>
                </a:solidFill>
              </a:rPr>
              <a:t>Contextualização</a:t>
            </a:r>
            <a:endParaRPr lang="pt-BR" sz="1600" b="1" dirty="0">
              <a:solidFill>
                <a:srgbClr val="C00000"/>
              </a:solidFill>
            </a:endParaRPr>
          </a:p>
        </p:txBody>
      </p:sp>
      <p:sp>
        <p:nvSpPr>
          <p:cNvPr id="38" name="CaixaDeTexto 37"/>
          <p:cNvSpPr txBox="1"/>
          <p:nvPr/>
        </p:nvSpPr>
        <p:spPr>
          <a:xfrm>
            <a:off x="6172212" y="736009"/>
            <a:ext cx="1712156" cy="338554"/>
          </a:xfrm>
          <a:prstGeom prst="rect">
            <a:avLst/>
          </a:prstGeom>
          <a:noFill/>
        </p:spPr>
        <p:txBody>
          <a:bodyPr wrap="square" rtlCol="0">
            <a:spAutoFit/>
          </a:bodyPr>
          <a:lstStyle/>
          <a:p>
            <a:pPr algn="ctr"/>
            <a:r>
              <a:rPr lang="pt-BR" sz="1600" b="1" dirty="0" smtClean="0">
                <a:solidFill>
                  <a:srgbClr val="C00000"/>
                </a:solidFill>
              </a:rPr>
              <a:t>Projeto</a:t>
            </a:r>
            <a:endParaRPr lang="pt-BR" sz="1600" b="1" dirty="0">
              <a:solidFill>
                <a:srgbClr val="C00000"/>
              </a:solidFill>
            </a:endParaRPr>
          </a:p>
        </p:txBody>
      </p:sp>
      <p:sp>
        <p:nvSpPr>
          <p:cNvPr id="6" name="CaixaDeTexto 5"/>
          <p:cNvSpPr txBox="1"/>
          <p:nvPr/>
        </p:nvSpPr>
        <p:spPr>
          <a:xfrm>
            <a:off x="827584" y="2420888"/>
            <a:ext cx="7128792" cy="646331"/>
          </a:xfrm>
          <a:prstGeom prst="rect">
            <a:avLst/>
          </a:prstGeom>
          <a:noFill/>
        </p:spPr>
        <p:txBody>
          <a:bodyPr wrap="square" rtlCol="0">
            <a:spAutoFit/>
          </a:bodyPr>
          <a:lstStyle/>
          <a:p>
            <a:pPr algn="just"/>
            <a:r>
              <a:rPr lang="pt-BR" dirty="0" smtClean="0"/>
              <a:t>Está ligada as “</a:t>
            </a:r>
            <a:r>
              <a:rPr lang="pt-BR" i="1" dirty="0" smtClean="0"/>
              <a:t>estruturas familiares, econômicas e jurídicas de uma sociedade estável, enraiada no espaço e no tempo</a:t>
            </a:r>
            <a:r>
              <a:rPr lang="pt-BR" dirty="0" smtClean="0"/>
              <a:t>” </a:t>
            </a:r>
            <a:r>
              <a:rPr lang="pt-BR" b="1" dirty="0" smtClean="0"/>
              <a:t>Françoise </a:t>
            </a:r>
            <a:r>
              <a:rPr lang="pt-BR" b="1" dirty="0" err="1" smtClean="0"/>
              <a:t>Choay</a:t>
            </a:r>
            <a:r>
              <a:rPr lang="pt-BR" b="1" dirty="0" smtClean="0"/>
              <a:t>.</a:t>
            </a:r>
            <a:endParaRPr lang="pt-BR" b="1" dirty="0"/>
          </a:p>
        </p:txBody>
      </p:sp>
      <p:sp>
        <p:nvSpPr>
          <p:cNvPr id="19" name="Subtítulo 7"/>
          <p:cNvSpPr txBox="1">
            <a:spLocks/>
          </p:cNvSpPr>
          <p:nvPr/>
        </p:nvSpPr>
        <p:spPr>
          <a:xfrm>
            <a:off x="251520" y="2996952"/>
            <a:ext cx="8305800" cy="1143000"/>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pt-BR" sz="3000" b="1" dirty="0" smtClean="0">
                <a:effectLst>
                  <a:outerShdw blurRad="38100" dist="38100" dir="2700000" algn="tl">
                    <a:srgbClr val="000000">
                      <a:alpha val="43137"/>
                    </a:srgbClr>
                  </a:outerShdw>
                </a:effectLst>
              </a:rPr>
              <a:t>Patrimônio Histórico</a:t>
            </a:r>
          </a:p>
          <a:p>
            <a:endParaRPr lang="pt-BR" sz="3000" b="1" dirty="0">
              <a:effectLst>
                <a:outerShdw blurRad="38100" dist="38100" dir="2700000" algn="tl">
                  <a:srgbClr val="000000">
                    <a:alpha val="43137"/>
                  </a:srgbClr>
                </a:outerShdw>
              </a:effectLst>
            </a:endParaRPr>
          </a:p>
        </p:txBody>
      </p:sp>
      <p:sp>
        <p:nvSpPr>
          <p:cNvPr id="20" name="CaixaDeTexto 19"/>
          <p:cNvSpPr txBox="1"/>
          <p:nvPr/>
        </p:nvSpPr>
        <p:spPr>
          <a:xfrm>
            <a:off x="840024" y="3964458"/>
            <a:ext cx="7128792" cy="646331"/>
          </a:xfrm>
          <a:prstGeom prst="rect">
            <a:avLst/>
          </a:prstGeom>
          <a:noFill/>
        </p:spPr>
        <p:txBody>
          <a:bodyPr wrap="square" rtlCol="0">
            <a:spAutoFit/>
          </a:bodyPr>
          <a:lstStyle/>
          <a:p>
            <a:pPr algn="just"/>
            <a:r>
              <a:rPr lang="pt-BR" dirty="0" smtClean="0"/>
              <a:t>São construções antigas e seus pertences, representativos de gerações  passadas” </a:t>
            </a:r>
            <a:r>
              <a:rPr lang="pt-BR" b="1" dirty="0" smtClean="0"/>
              <a:t>Carlos Lemos.</a:t>
            </a:r>
            <a:endParaRPr lang="pt-BR" b="1" dirty="0"/>
          </a:p>
        </p:txBody>
      </p:sp>
      <p:sp>
        <p:nvSpPr>
          <p:cNvPr id="21" name="Subtítulo 7"/>
          <p:cNvSpPr txBox="1">
            <a:spLocks/>
          </p:cNvSpPr>
          <p:nvPr/>
        </p:nvSpPr>
        <p:spPr>
          <a:xfrm>
            <a:off x="251520" y="4695483"/>
            <a:ext cx="8305800" cy="1143000"/>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pt-BR" sz="3000" b="1" dirty="0" smtClean="0">
                <a:effectLst>
                  <a:outerShdw blurRad="38100" dist="38100" dir="2700000" algn="tl">
                    <a:srgbClr val="000000">
                      <a:alpha val="43137"/>
                    </a:srgbClr>
                  </a:outerShdw>
                </a:effectLst>
              </a:rPr>
              <a:t>Patrimônio Cultural</a:t>
            </a:r>
          </a:p>
          <a:p>
            <a:endParaRPr lang="pt-BR" sz="3000" b="1" dirty="0">
              <a:effectLst>
                <a:outerShdw blurRad="38100" dist="38100" dir="2700000" algn="tl">
                  <a:srgbClr val="000000">
                    <a:alpha val="43137"/>
                  </a:srgbClr>
                </a:outerShdw>
              </a:effectLst>
            </a:endParaRPr>
          </a:p>
        </p:txBody>
      </p:sp>
      <p:sp>
        <p:nvSpPr>
          <p:cNvPr id="22" name="CaixaDeTexto 21"/>
          <p:cNvSpPr txBox="1"/>
          <p:nvPr/>
        </p:nvSpPr>
        <p:spPr>
          <a:xfrm>
            <a:off x="840024" y="5662989"/>
            <a:ext cx="7128792" cy="923330"/>
          </a:xfrm>
          <a:prstGeom prst="rect">
            <a:avLst/>
          </a:prstGeom>
          <a:noFill/>
        </p:spPr>
        <p:txBody>
          <a:bodyPr wrap="square" rtlCol="0">
            <a:spAutoFit/>
          </a:bodyPr>
          <a:lstStyle/>
          <a:p>
            <a:pPr algn="just"/>
            <a:r>
              <a:rPr lang="pt-BR" dirty="0" smtClean="0"/>
              <a:t>É conjunto de todos os bens materiais ou imateriais , no qual pelo seu </a:t>
            </a:r>
            <a:r>
              <a:rPr lang="pt-BR" dirty="0"/>
              <a:t>v</a:t>
            </a:r>
            <a:r>
              <a:rPr lang="pt-BR" dirty="0" smtClean="0"/>
              <a:t>alor  deve-se  ser considerado de interesse relevante para permanência e identidade da cultura de um povo. </a:t>
            </a:r>
            <a:endParaRPr lang="pt-BR" b="1" dirty="0"/>
          </a:p>
        </p:txBody>
      </p:sp>
    </p:spTree>
    <p:extLst>
      <p:ext uri="{BB962C8B-B14F-4D97-AF65-F5344CB8AC3E}">
        <p14:creationId xmlns:p14="http://schemas.microsoft.com/office/powerpoint/2010/main" val="1264833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de cantos arredondados 2"/>
          <p:cNvSpPr/>
          <p:nvPr/>
        </p:nvSpPr>
        <p:spPr>
          <a:xfrm>
            <a:off x="1115616" y="565820"/>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Subtítulo 2"/>
          <p:cNvSpPr txBox="1">
            <a:spLocks/>
          </p:cNvSpPr>
          <p:nvPr/>
        </p:nvSpPr>
        <p:spPr>
          <a:xfrm>
            <a:off x="223664" y="188640"/>
            <a:ext cx="8784976" cy="4451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29" name="CaixaDeTexto 28"/>
          <p:cNvSpPr txBox="1"/>
          <p:nvPr/>
        </p:nvSpPr>
        <p:spPr>
          <a:xfrm>
            <a:off x="1259632" y="633804"/>
            <a:ext cx="1555824" cy="584775"/>
          </a:xfrm>
          <a:prstGeom prst="rect">
            <a:avLst/>
          </a:prstGeom>
          <a:noFill/>
        </p:spPr>
        <p:txBody>
          <a:bodyPr wrap="square" rtlCol="0">
            <a:spAutoFit/>
          </a:bodyPr>
          <a:lstStyle/>
          <a:p>
            <a:pPr algn="ctr"/>
            <a:r>
              <a:rPr lang="pt-BR" sz="1600" b="1" dirty="0" smtClean="0">
                <a:solidFill>
                  <a:srgbClr val="C00000"/>
                </a:solidFill>
              </a:rPr>
              <a:t>Embasamento Teórico</a:t>
            </a:r>
            <a:endParaRPr lang="pt-BR" sz="1600" b="1" dirty="0">
              <a:solidFill>
                <a:srgbClr val="C00000"/>
              </a:solidFill>
            </a:endParaRPr>
          </a:p>
        </p:txBody>
      </p:sp>
      <p:sp>
        <p:nvSpPr>
          <p:cNvPr id="33" name="CaixaDeTexto 32"/>
          <p:cNvSpPr txBox="1"/>
          <p:nvPr/>
        </p:nvSpPr>
        <p:spPr>
          <a:xfrm>
            <a:off x="3579558" y="736009"/>
            <a:ext cx="1856172" cy="338554"/>
          </a:xfrm>
          <a:prstGeom prst="rect">
            <a:avLst/>
          </a:prstGeom>
          <a:noFill/>
        </p:spPr>
        <p:txBody>
          <a:bodyPr wrap="square" rtlCol="0">
            <a:spAutoFit/>
          </a:bodyPr>
          <a:lstStyle/>
          <a:p>
            <a:pPr algn="ctr"/>
            <a:r>
              <a:rPr lang="pt-BR" sz="1600" b="1" dirty="0" smtClean="0">
                <a:solidFill>
                  <a:srgbClr val="C00000"/>
                </a:solidFill>
              </a:rPr>
              <a:t>Contextualização</a:t>
            </a:r>
            <a:endParaRPr lang="pt-BR" sz="1600" b="1" dirty="0">
              <a:solidFill>
                <a:srgbClr val="C00000"/>
              </a:solidFill>
            </a:endParaRPr>
          </a:p>
        </p:txBody>
      </p:sp>
      <p:sp>
        <p:nvSpPr>
          <p:cNvPr id="38" name="CaixaDeTexto 37"/>
          <p:cNvSpPr txBox="1"/>
          <p:nvPr/>
        </p:nvSpPr>
        <p:spPr>
          <a:xfrm>
            <a:off x="6172212" y="736009"/>
            <a:ext cx="1712156" cy="338554"/>
          </a:xfrm>
          <a:prstGeom prst="rect">
            <a:avLst/>
          </a:prstGeom>
          <a:noFill/>
        </p:spPr>
        <p:txBody>
          <a:bodyPr wrap="square" rtlCol="0">
            <a:spAutoFit/>
          </a:bodyPr>
          <a:lstStyle/>
          <a:p>
            <a:pPr algn="ctr"/>
            <a:r>
              <a:rPr lang="pt-BR" sz="1600" b="1" dirty="0" smtClean="0">
                <a:solidFill>
                  <a:srgbClr val="C00000"/>
                </a:solidFill>
              </a:rPr>
              <a:t>Projeto</a:t>
            </a:r>
            <a:endParaRPr lang="pt-BR" sz="1600" b="1" dirty="0">
              <a:solidFill>
                <a:srgbClr val="C00000"/>
              </a:solidFill>
            </a:endParaRPr>
          </a:p>
        </p:txBody>
      </p:sp>
      <p:sp>
        <p:nvSpPr>
          <p:cNvPr id="21" name="Subtítulo 7"/>
          <p:cNvSpPr txBox="1">
            <a:spLocks/>
          </p:cNvSpPr>
          <p:nvPr/>
        </p:nvSpPr>
        <p:spPr>
          <a:xfrm>
            <a:off x="251520" y="1484784"/>
            <a:ext cx="8305800" cy="1143000"/>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r>
              <a:rPr lang="pt-BR" sz="3000" b="1" dirty="0" smtClean="0">
                <a:effectLst>
                  <a:outerShdw blurRad="38100" dist="38100" dir="2700000" algn="tl">
                    <a:srgbClr val="000000">
                      <a:alpha val="43137"/>
                    </a:srgbClr>
                  </a:outerShdw>
                </a:effectLst>
              </a:rPr>
              <a:t>             Patrimônio Cultural</a:t>
            </a:r>
          </a:p>
          <a:p>
            <a:endParaRPr lang="pt-BR" sz="3000" b="1" dirty="0">
              <a:effectLst>
                <a:outerShdw blurRad="38100" dist="38100" dir="2700000" algn="tl">
                  <a:srgbClr val="000000">
                    <a:alpha val="43137"/>
                  </a:srgbClr>
                </a:outerShdw>
              </a:effectLst>
            </a:endParaRPr>
          </a:p>
        </p:txBody>
      </p:sp>
      <p:sp>
        <p:nvSpPr>
          <p:cNvPr id="12" name="Caixa de Texto 2"/>
          <p:cNvSpPr txBox="1">
            <a:spLocks noChangeArrowheads="1"/>
          </p:cNvSpPr>
          <p:nvPr/>
        </p:nvSpPr>
        <p:spPr bwMode="auto">
          <a:xfrm>
            <a:off x="539552" y="3278733"/>
            <a:ext cx="2553321" cy="1086371"/>
          </a:xfrm>
          <a:prstGeom prst="rect">
            <a:avLst/>
          </a:prstGeom>
          <a:solidFill>
            <a:srgbClr val="95B3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1400" b="1" i="0" u="none" strike="noStrike" cap="none" normalizeH="0" baseline="0" dirty="0" smtClean="0">
                <a:ln>
                  <a:noFill/>
                </a:ln>
                <a:solidFill>
                  <a:srgbClr val="0033CC"/>
                </a:solidFill>
                <a:effectLst/>
                <a:latin typeface="Arial" pitchFamily="34" charset="0"/>
                <a:ea typeface="Times New Roman" pitchFamily="18" charset="0"/>
              </a:rPr>
              <a:t>Bens Intangíveis</a:t>
            </a:r>
            <a:endParaRPr kumimoji="0" lang="pt-BR" sz="1400" b="0" i="0" u="none" strike="noStrike" cap="none" normalizeH="0" baseline="0" dirty="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1400" b="0" i="1" u="none" strike="noStrike" cap="none" normalizeH="0" baseline="0" dirty="0" smtClean="0">
                <a:ln>
                  <a:noFill/>
                </a:ln>
                <a:solidFill>
                  <a:srgbClr val="0033CC"/>
                </a:solidFill>
                <a:effectLst/>
                <a:latin typeface="Arial" pitchFamily="34" charset="0"/>
                <a:ea typeface="Times New Roman" pitchFamily="18" charset="0"/>
              </a:rPr>
              <a:t>(</a:t>
            </a:r>
            <a:r>
              <a:rPr kumimoji="0" lang="pt-PT" sz="1400" b="0" i="1" u="none" strike="noStrike" cap="none" normalizeH="0" baseline="0" dirty="0" smtClean="0">
                <a:ln>
                  <a:noFill/>
                </a:ln>
                <a:solidFill>
                  <a:srgbClr val="0033CC"/>
                </a:solidFill>
                <a:effectLst/>
                <a:latin typeface="Arial" pitchFamily="34" charset="0"/>
                <a:ea typeface="Times New Roman" pitchFamily="18" charset="0"/>
              </a:rPr>
              <a:t>Ideias, costumes, crenças, tradição oral, danças folclóricas, etc.)</a:t>
            </a:r>
            <a:endParaRPr kumimoji="0" lang="pt-PT" sz="1400" b="0" i="0" u="none" strike="noStrike" cap="none" normalizeH="0" baseline="0" dirty="0" smtClean="0">
              <a:ln>
                <a:noFill/>
              </a:ln>
              <a:solidFill>
                <a:schemeClr val="tx1"/>
              </a:solidFill>
              <a:effectLst/>
              <a:latin typeface="Arial" pitchFamily="34" charset="0"/>
            </a:endParaRPr>
          </a:p>
        </p:txBody>
      </p:sp>
      <p:sp>
        <p:nvSpPr>
          <p:cNvPr id="13" name="Text Box 7"/>
          <p:cNvSpPr txBox="1">
            <a:spLocks noChangeArrowheads="1"/>
          </p:cNvSpPr>
          <p:nvPr/>
        </p:nvSpPr>
        <p:spPr bwMode="auto">
          <a:xfrm>
            <a:off x="3712477" y="3278733"/>
            <a:ext cx="2731731" cy="438299"/>
          </a:xfrm>
          <a:prstGeom prst="rect">
            <a:avLst/>
          </a:prstGeom>
          <a:solidFill>
            <a:srgbClr val="C2D6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400" b="1" i="0" u="none" strike="noStrike" cap="none" normalizeH="0" baseline="0" dirty="0" smtClean="0">
                <a:ln>
                  <a:noFill/>
                </a:ln>
                <a:solidFill>
                  <a:srgbClr val="4F6228"/>
                </a:solidFill>
                <a:effectLst/>
                <a:latin typeface="Arial" pitchFamily="34" charset="0"/>
                <a:ea typeface="Times New Roman" pitchFamily="18" charset="0"/>
              </a:rPr>
              <a:t>Bens Tangíveis</a:t>
            </a:r>
            <a:endParaRPr kumimoji="0" lang="pt-BR" sz="1400" b="0" i="0" u="none" strike="noStrike" cap="none" normalizeH="0" baseline="0" dirty="0" smtClean="0">
              <a:ln>
                <a:noFill/>
              </a:ln>
              <a:solidFill>
                <a:schemeClr val="tx1"/>
              </a:solidFill>
              <a:effectLst/>
              <a:latin typeface="Arial" pitchFamily="34" charset="0"/>
            </a:endParaRPr>
          </a:p>
        </p:txBody>
      </p:sp>
      <p:sp>
        <p:nvSpPr>
          <p:cNvPr id="18" name="Text Box 2"/>
          <p:cNvSpPr txBox="1">
            <a:spLocks noChangeArrowheads="1"/>
          </p:cNvSpPr>
          <p:nvPr/>
        </p:nvSpPr>
        <p:spPr bwMode="auto">
          <a:xfrm>
            <a:off x="3612332" y="4352131"/>
            <a:ext cx="1387127" cy="1957189"/>
          </a:xfrm>
          <a:prstGeom prst="rect">
            <a:avLst/>
          </a:prstGeom>
          <a:solidFill>
            <a:srgbClr val="C2D6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400" b="1" i="0" u="none" strike="noStrike" cap="none" normalizeH="0" baseline="0" dirty="0" smtClean="0">
                <a:ln>
                  <a:noFill/>
                </a:ln>
                <a:solidFill>
                  <a:srgbClr val="4F6228"/>
                </a:solidFill>
                <a:effectLst/>
                <a:latin typeface="Arial" pitchFamily="34" charset="0"/>
                <a:ea typeface="Times New Roman" pitchFamily="18" charset="0"/>
              </a:rPr>
              <a:t>Bens </a:t>
            </a:r>
            <a:endParaRPr kumimoji="0" lang="pt-BR" sz="1400" b="0" i="0" u="none" strike="noStrike" cap="none" normalizeH="0" baseline="0" dirty="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1400" b="1" i="0" u="none" strike="noStrike" cap="none" normalizeH="0" baseline="0" dirty="0" smtClean="0">
                <a:ln>
                  <a:noFill/>
                </a:ln>
                <a:solidFill>
                  <a:srgbClr val="4F6228"/>
                </a:solidFill>
                <a:effectLst/>
                <a:latin typeface="Arial" pitchFamily="34" charset="0"/>
                <a:ea typeface="Times New Roman" pitchFamily="18" charset="0"/>
              </a:rPr>
              <a:t>Imóveis</a:t>
            </a:r>
            <a:endParaRPr kumimoji="0" lang="pt-BR" sz="1400" b="0" i="0" u="none" strike="noStrike" cap="none" normalizeH="0" baseline="0" dirty="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1400" b="1" i="1" u="none" strike="noStrike" cap="none" normalizeH="0" baseline="0" dirty="0" smtClean="0">
                <a:ln>
                  <a:noFill/>
                </a:ln>
                <a:solidFill>
                  <a:srgbClr val="4F6228"/>
                </a:solidFill>
                <a:effectLst/>
                <a:latin typeface="Arial" pitchFamily="34" charset="0"/>
                <a:ea typeface="Times New Roman" pitchFamily="18" charset="0"/>
              </a:rPr>
              <a:t>(</a:t>
            </a:r>
            <a:r>
              <a:rPr kumimoji="0" lang="pt-PT" sz="1400" b="0" i="1" u="none" strike="noStrike" cap="none" normalizeH="0" baseline="0" dirty="0" smtClean="0">
                <a:ln>
                  <a:noFill/>
                </a:ln>
                <a:solidFill>
                  <a:srgbClr val="4F6228"/>
                </a:solidFill>
                <a:effectLst/>
                <a:latin typeface="Arial" pitchFamily="34" charset="0"/>
                <a:ea typeface="Times New Roman" pitchFamily="18" charset="0"/>
              </a:rPr>
              <a:t>Monumentos, edifícios, templos, sítios arqueológicos, etc.</a:t>
            </a:r>
            <a:endParaRPr kumimoji="0" lang="pt-PT" sz="1400" b="0" i="0" u="none" strike="noStrike" cap="none" normalizeH="0" baseline="0" dirty="0" smtClean="0">
              <a:ln>
                <a:noFill/>
              </a:ln>
              <a:solidFill>
                <a:schemeClr val="tx1"/>
              </a:solidFill>
              <a:effectLst/>
              <a:latin typeface="Arial" pitchFamily="34" charset="0"/>
            </a:endParaRPr>
          </a:p>
        </p:txBody>
      </p:sp>
      <p:sp>
        <p:nvSpPr>
          <p:cNvPr id="23" name="Text Box 1"/>
          <p:cNvSpPr txBox="1">
            <a:spLocks noChangeArrowheads="1"/>
          </p:cNvSpPr>
          <p:nvPr/>
        </p:nvSpPr>
        <p:spPr bwMode="auto">
          <a:xfrm>
            <a:off x="5220072" y="4352131"/>
            <a:ext cx="1368152" cy="1957189"/>
          </a:xfrm>
          <a:prstGeom prst="rect">
            <a:avLst/>
          </a:prstGeom>
          <a:solidFill>
            <a:srgbClr val="C2D6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400" b="1" i="0" u="none" strike="noStrike" cap="none" normalizeH="0" baseline="0" dirty="0" smtClean="0">
                <a:ln>
                  <a:noFill/>
                </a:ln>
                <a:solidFill>
                  <a:srgbClr val="4F6228"/>
                </a:solidFill>
                <a:effectLst/>
                <a:latin typeface="Arial" pitchFamily="34" charset="0"/>
                <a:ea typeface="Times New Roman" pitchFamily="18" charset="0"/>
              </a:rPr>
              <a:t>Bens </a:t>
            </a:r>
            <a:endParaRPr kumimoji="0" lang="pt-BR" sz="1400" b="0" i="0" u="none" strike="noStrike" cap="none" normalizeH="0" baseline="0" dirty="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1400" b="1" i="0" u="none" strike="noStrike" cap="none" normalizeH="0" baseline="0" dirty="0" smtClean="0">
                <a:ln>
                  <a:noFill/>
                </a:ln>
                <a:solidFill>
                  <a:srgbClr val="4F6228"/>
                </a:solidFill>
                <a:effectLst/>
                <a:latin typeface="Arial" pitchFamily="34" charset="0"/>
                <a:ea typeface="Times New Roman" pitchFamily="18" charset="0"/>
              </a:rPr>
              <a:t>Móveis</a:t>
            </a:r>
            <a:endParaRPr kumimoji="0" lang="pt-BR" sz="1400" b="0" i="0" u="none" strike="noStrike" cap="none" normalizeH="0" baseline="0" dirty="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1400" b="1" i="1" u="none" strike="noStrike" cap="none" normalizeH="0" baseline="0" dirty="0" smtClean="0">
                <a:ln>
                  <a:noFill/>
                </a:ln>
                <a:solidFill>
                  <a:srgbClr val="4F6228"/>
                </a:solidFill>
                <a:effectLst/>
                <a:latin typeface="Arial" pitchFamily="34" charset="0"/>
                <a:ea typeface="Times New Roman" pitchFamily="18" charset="0"/>
              </a:rPr>
              <a:t>(</a:t>
            </a:r>
            <a:r>
              <a:rPr kumimoji="0" lang="pt-PT" sz="1400" b="0" i="1" u="none" strike="noStrike" cap="none" normalizeH="0" baseline="0" dirty="0" smtClean="0">
                <a:ln>
                  <a:noFill/>
                </a:ln>
                <a:solidFill>
                  <a:srgbClr val="4F6228"/>
                </a:solidFill>
                <a:effectLst/>
                <a:latin typeface="Arial" pitchFamily="34" charset="0"/>
                <a:ea typeface="Times New Roman" pitchFamily="18" charset="0"/>
              </a:rPr>
              <a:t>Objeto de arte, livros, documentos, objetos litúrgicos, fósseis, etc.)</a:t>
            </a:r>
            <a:r>
              <a:rPr kumimoji="0" lang="pt-PT" sz="1400" b="1" i="1" u="none" strike="noStrike" cap="none" normalizeH="0" baseline="0" dirty="0" smtClean="0">
                <a:ln>
                  <a:noFill/>
                </a:ln>
                <a:solidFill>
                  <a:srgbClr val="4F6228"/>
                </a:solidFill>
                <a:effectLst/>
                <a:latin typeface="Arial" pitchFamily="34" charset="0"/>
                <a:ea typeface="Times New Roman" pitchFamily="18" charset="0"/>
              </a:rPr>
              <a:t> </a:t>
            </a:r>
            <a:endParaRPr kumimoji="0" lang="pt-PT" sz="1400" b="0" i="0" u="none" strike="noStrike" cap="none" normalizeH="0" baseline="0" dirty="0" smtClean="0">
              <a:ln>
                <a:noFill/>
              </a:ln>
              <a:solidFill>
                <a:schemeClr val="tx1"/>
              </a:solidFill>
              <a:effectLst/>
              <a:latin typeface="Arial" pitchFamily="34" charset="0"/>
            </a:endParaRPr>
          </a:p>
        </p:txBody>
      </p:sp>
      <p:cxnSp>
        <p:nvCxnSpPr>
          <p:cNvPr id="30" name="Conector reto 29"/>
          <p:cNvCxnSpPr/>
          <p:nvPr/>
        </p:nvCxnSpPr>
        <p:spPr>
          <a:xfrm>
            <a:off x="3491880" y="1988840"/>
            <a:ext cx="0" cy="93610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Conector reto 30"/>
          <p:cNvCxnSpPr/>
          <p:nvPr/>
        </p:nvCxnSpPr>
        <p:spPr>
          <a:xfrm>
            <a:off x="1816212" y="2924944"/>
            <a:ext cx="3345172"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Conector reto 38"/>
          <p:cNvCxnSpPr>
            <a:endCxn id="12" idx="0"/>
          </p:cNvCxnSpPr>
          <p:nvPr/>
        </p:nvCxnSpPr>
        <p:spPr>
          <a:xfrm>
            <a:off x="1816212" y="2924944"/>
            <a:ext cx="1" cy="35378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Conector reto 40"/>
          <p:cNvCxnSpPr/>
          <p:nvPr/>
        </p:nvCxnSpPr>
        <p:spPr>
          <a:xfrm>
            <a:off x="5148064" y="2924944"/>
            <a:ext cx="13320" cy="35378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 name="Conector reto 51"/>
          <p:cNvCxnSpPr/>
          <p:nvPr/>
        </p:nvCxnSpPr>
        <p:spPr>
          <a:xfrm flipH="1">
            <a:off x="5153432" y="3717032"/>
            <a:ext cx="7952" cy="29822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 name="Conector reto 52"/>
          <p:cNvCxnSpPr/>
          <p:nvPr/>
        </p:nvCxnSpPr>
        <p:spPr>
          <a:xfrm>
            <a:off x="4283968" y="4015259"/>
            <a:ext cx="166950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 name="Conector reto 53"/>
          <p:cNvCxnSpPr/>
          <p:nvPr/>
        </p:nvCxnSpPr>
        <p:spPr>
          <a:xfrm>
            <a:off x="4283968" y="4015259"/>
            <a:ext cx="1" cy="35378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5" name="Conector reto 54"/>
          <p:cNvCxnSpPr/>
          <p:nvPr/>
        </p:nvCxnSpPr>
        <p:spPr>
          <a:xfrm>
            <a:off x="5940152" y="4015259"/>
            <a:ext cx="13320" cy="35378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22" name="Picture 2" descr="j76-ciri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275" y="4797152"/>
            <a:ext cx="1878627" cy="13640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4" name="Picture 2" descr="DSC0409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5119" y="2780928"/>
            <a:ext cx="1878498" cy="142996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5" name="Picture 3" descr="Mona Lisa.jpe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23056" y="4711757"/>
            <a:ext cx="1122623" cy="167833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Tree>
    <p:extLst>
      <p:ext uri="{BB962C8B-B14F-4D97-AF65-F5344CB8AC3E}">
        <p14:creationId xmlns:p14="http://schemas.microsoft.com/office/powerpoint/2010/main" val="1461781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de cantos arredondados 2"/>
          <p:cNvSpPr/>
          <p:nvPr/>
        </p:nvSpPr>
        <p:spPr>
          <a:xfrm>
            <a:off x="1115616" y="565820"/>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Subtítulo 2"/>
          <p:cNvSpPr txBox="1">
            <a:spLocks/>
          </p:cNvSpPr>
          <p:nvPr/>
        </p:nvSpPr>
        <p:spPr>
          <a:xfrm>
            <a:off x="223664" y="188640"/>
            <a:ext cx="8784976" cy="4451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29" name="CaixaDeTexto 28"/>
          <p:cNvSpPr txBox="1"/>
          <p:nvPr/>
        </p:nvSpPr>
        <p:spPr>
          <a:xfrm>
            <a:off x="1259632" y="633804"/>
            <a:ext cx="1555824" cy="584775"/>
          </a:xfrm>
          <a:prstGeom prst="rect">
            <a:avLst/>
          </a:prstGeom>
          <a:noFill/>
        </p:spPr>
        <p:txBody>
          <a:bodyPr wrap="square" rtlCol="0">
            <a:spAutoFit/>
          </a:bodyPr>
          <a:lstStyle/>
          <a:p>
            <a:pPr algn="ctr"/>
            <a:r>
              <a:rPr lang="pt-BR" sz="1600" b="1" dirty="0" smtClean="0">
                <a:solidFill>
                  <a:srgbClr val="C00000"/>
                </a:solidFill>
              </a:rPr>
              <a:t>Embasamento Teórico</a:t>
            </a:r>
            <a:endParaRPr lang="pt-BR" sz="1600" b="1" dirty="0">
              <a:solidFill>
                <a:srgbClr val="C00000"/>
              </a:solidFill>
            </a:endParaRPr>
          </a:p>
        </p:txBody>
      </p:sp>
      <p:sp>
        <p:nvSpPr>
          <p:cNvPr id="33" name="CaixaDeTexto 32"/>
          <p:cNvSpPr txBox="1"/>
          <p:nvPr/>
        </p:nvSpPr>
        <p:spPr>
          <a:xfrm>
            <a:off x="3579558" y="736009"/>
            <a:ext cx="1856172" cy="338554"/>
          </a:xfrm>
          <a:prstGeom prst="rect">
            <a:avLst/>
          </a:prstGeom>
          <a:noFill/>
        </p:spPr>
        <p:txBody>
          <a:bodyPr wrap="square" rtlCol="0">
            <a:spAutoFit/>
          </a:bodyPr>
          <a:lstStyle/>
          <a:p>
            <a:pPr algn="ctr"/>
            <a:r>
              <a:rPr lang="pt-BR" sz="1600" b="1" dirty="0" smtClean="0">
                <a:solidFill>
                  <a:srgbClr val="C00000"/>
                </a:solidFill>
              </a:rPr>
              <a:t>Contextualização</a:t>
            </a:r>
            <a:endParaRPr lang="pt-BR" sz="1600" b="1" dirty="0">
              <a:solidFill>
                <a:srgbClr val="C00000"/>
              </a:solidFill>
            </a:endParaRPr>
          </a:p>
        </p:txBody>
      </p:sp>
      <p:sp>
        <p:nvSpPr>
          <p:cNvPr id="38" name="CaixaDeTexto 37"/>
          <p:cNvSpPr txBox="1"/>
          <p:nvPr/>
        </p:nvSpPr>
        <p:spPr>
          <a:xfrm>
            <a:off x="6172212" y="736009"/>
            <a:ext cx="1712156" cy="338554"/>
          </a:xfrm>
          <a:prstGeom prst="rect">
            <a:avLst/>
          </a:prstGeom>
          <a:noFill/>
        </p:spPr>
        <p:txBody>
          <a:bodyPr wrap="square" rtlCol="0">
            <a:spAutoFit/>
          </a:bodyPr>
          <a:lstStyle/>
          <a:p>
            <a:pPr algn="ctr"/>
            <a:r>
              <a:rPr lang="pt-BR" sz="1600" b="1" dirty="0" smtClean="0">
                <a:solidFill>
                  <a:srgbClr val="C00000"/>
                </a:solidFill>
              </a:rPr>
              <a:t>Projeto</a:t>
            </a:r>
            <a:endParaRPr lang="pt-BR" sz="1600" b="1" dirty="0">
              <a:solidFill>
                <a:srgbClr val="C00000"/>
              </a:solidFill>
            </a:endParaRPr>
          </a:p>
        </p:txBody>
      </p:sp>
      <p:sp>
        <p:nvSpPr>
          <p:cNvPr id="21" name="Subtítulo 7"/>
          <p:cNvSpPr txBox="1">
            <a:spLocks/>
          </p:cNvSpPr>
          <p:nvPr/>
        </p:nvSpPr>
        <p:spPr>
          <a:xfrm>
            <a:off x="251520" y="1484784"/>
            <a:ext cx="8305800" cy="1143000"/>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pt-BR" sz="3000" b="1" dirty="0" smtClean="0">
                <a:effectLst>
                  <a:outerShdw blurRad="38100" dist="38100" dir="2700000" algn="tl">
                    <a:srgbClr val="000000">
                      <a:alpha val="43137"/>
                    </a:srgbClr>
                  </a:outerShdw>
                </a:effectLst>
              </a:rPr>
              <a:t>Preservação, Conservação e Restauro </a:t>
            </a:r>
          </a:p>
          <a:p>
            <a:r>
              <a:rPr lang="pt-BR" sz="3000" b="1" dirty="0" smtClean="0">
                <a:effectLst>
                  <a:outerShdw blurRad="38100" dist="38100" dir="2700000" algn="tl">
                    <a:srgbClr val="000000">
                      <a:alpha val="43137"/>
                    </a:srgbClr>
                  </a:outerShdw>
                </a:effectLst>
              </a:rPr>
              <a:t>Níveis de atuação</a:t>
            </a:r>
          </a:p>
          <a:p>
            <a:endParaRPr lang="pt-BR" sz="3000" b="1" dirty="0">
              <a:effectLst>
                <a:outerShdw blurRad="38100" dist="38100" dir="2700000" algn="tl">
                  <a:srgbClr val="000000">
                    <a:alpha val="43137"/>
                  </a:srgbClr>
                </a:outerShdw>
              </a:effectLst>
            </a:endParaRPr>
          </a:p>
        </p:txBody>
      </p:sp>
      <p:sp>
        <p:nvSpPr>
          <p:cNvPr id="11" name="CaixaDeTexto 10"/>
          <p:cNvSpPr txBox="1"/>
          <p:nvPr/>
        </p:nvSpPr>
        <p:spPr>
          <a:xfrm>
            <a:off x="971600" y="4802376"/>
            <a:ext cx="1656184" cy="323165"/>
          </a:xfrm>
          <a:prstGeom prst="rect">
            <a:avLst/>
          </a:prstGeom>
          <a:noFill/>
        </p:spPr>
        <p:txBody>
          <a:bodyPr wrap="square" rtlCol="0">
            <a:spAutoFit/>
          </a:bodyPr>
          <a:lstStyle/>
          <a:p>
            <a:pPr marL="342900" indent="-342900">
              <a:buFont typeface="Arial" pitchFamily="34" charset="0"/>
              <a:buChar char="•"/>
            </a:pPr>
            <a:r>
              <a:rPr lang="pt-BR" sz="1500" b="1" dirty="0" smtClean="0"/>
              <a:t>Proteger</a:t>
            </a:r>
          </a:p>
        </p:txBody>
      </p:sp>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260" y="2703055"/>
            <a:ext cx="8236768" cy="1734057"/>
          </a:xfrm>
          <a:prstGeom prst="rect">
            <a:avLst/>
          </a:prstGeom>
        </p:spPr>
      </p:pic>
      <p:sp>
        <p:nvSpPr>
          <p:cNvPr id="12" name="CaixaDeTexto 11"/>
          <p:cNvSpPr txBox="1"/>
          <p:nvPr/>
        </p:nvSpPr>
        <p:spPr>
          <a:xfrm>
            <a:off x="3635896" y="4797152"/>
            <a:ext cx="1656184" cy="323165"/>
          </a:xfrm>
          <a:prstGeom prst="rect">
            <a:avLst/>
          </a:prstGeom>
          <a:noFill/>
        </p:spPr>
        <p:txBody>
          <a:bodyPr wrap="square" rtlCol="0">
            <a:spAutoFit/>
          </a:bodyPr>
          <a:lstStyle/>
          <a:p>
            <a:pPr marL="342900" indent="-342900">
              <a:buFont typeface="Arial" pitchFamily="34" charset="0"/>
              <a:buChar char="•"/>
            </a:pPr>
            <a:r>
              <a:rPr lang="pt-BR" sz="1500" b="1" dirty="0" smtClean="0"/>
              <a:t>Manter</a:t>
            </a:r>
          </a:p>
        </p:txBody>
      </p:sp>
      <p:sp>
        <p:nvSpPr>
          <p:cNvPr id="13" name="CaixaDeTexto 12"/>
          <p:cNvSpPr txBox="1"/>
          <p:nvPr/>
        </p:nvSpPr>
        <p:spPr>
          <a:xfrm>
            <a:off x="6300192" y="4791928"/>
            <a:ext cx="1656184" cy="323165"/>
          </a:xfrm>
          <a:prstGeom prst="rect">
            <a:avLst/>
          </a:prstGeom>
          <a:noFill/>
        </p:spPr>
        <p:txBody>
          <a:bodyPr wrap="square" rtlCol="0">
            <a:spAutoFit/>
          </a:bodyPr>
          <a:lstStyle/>
          <a:p>
            <a:pPr marL="342900" indent="-342900">
              <a:buFont typeface="Arial" pitchFamily="34" charset="0"/>
              <a:buChar char="•"/>
            </a:pPr>
            <a:r>
              <a:rPr lang="pt-BR" sz="1500" b="1" dirty="0" smtClean="0"/>
              <a:t>Recuperar</a:t>
            </a:r>
          </a:p>
        </p:txBody>
      </p:sp>
    </p:spTree>
    <p:extLst>
      <p:ext uri="{BB962C8B-B14F-4D97-AF65-F5344CB8AC3E}">
        <p14:creationId xmlns:p14="http://schemas.microsoft.com/office/powerpoint/2010/main" val="3773283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de cantos arredondados 2"/>
          <p:cNvSpPr/>
          <p:nvPr/>
        </p:nvSpPr>
        <p:spPr>
          <a:xfrm>
            <a:off x="1115616" y="565820"/>
            <a:ext cx="1856172" cy="652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Subtítulo 2"/>
          <p:cNvSpPr txBox="1">
            <a:spLocks/>
          </p:cNvSpPr>
          <p:nvPr/>
        </p:nvSpPr>
        <p:spPr>
          <a:xfrm>
            <a:off x="223664" y="188640"/>
            <a:ext cx="8784976" cy="4451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pt-BR" sz="1000" b="1" dirty="0" smtClean="0">
                <a:solidFill>
                  <a:schemeClr val="tx1"/>
                </a:solidFill>
                <a:latin typeface="Arial" pitchFamily="34" charset="0"/>
                <a:cs typeface="Arial" pitchFamily="34" charset="0"/>
              </a:rPr>
              <a:t>TÍTULO: </a:t>
            </a:r>
            <a:r>
              <a:rPr lang="pt-BR" sz="1000" dirty="0" smtClean="0">
                <a:solidFill>
                  <a:schemeClr val="tx1"/>
                </a:solidFill>
                <a:latin typeface="Arial" pitchFamily="34" charset="0"/>
                <a:cs typeface="Arial" pitchFamily="34" charset="0"/>
              </a:rPr>
              <a:t>A REVITALIZAÇÃO DO CINEMA TEATRO PAROQUIAL COM A IMPLANTAÇÃO DE UM MUSEU DA IMAGEM E DO SOM EM UMA PROPOSTA CONTEMPORÂNEA							</a:t>
            </a:r>
            <a:endParaRPr lang="pt-BR" sz="1000" dirty="0"/>
          </a:p>
        </p:txBody>
      </p:sp>
      <p:sp>
        <p:nvSpPr>
          <p:cNvPr id="9" name="Subtítulo 7"/>
          <p:cNvSpPr txBox="1">
            <a:spLocks/>
          </p:cNvSpPr>
          <p:nvPr/>
        </p:nvSpPr>
        <p:spPr>
          <a:xfrm>
            <a:off x="755576" y="1524844"/>
            <a:ext cx="7272808" cy="2192188"/>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pPr algn="l"/>
            <a:endParaRPr lang="pt-BR" sz="2500" dirty="0" smtClean="0"/>
          </a:p>
        </p:txBody>
      </p:sp>
      <p:sp>
        <p:nvSpPr>
          <p:cNvPr id="29" name="CaixaDeTexto 28"/>
          <p:cNvSpPr txBox="1"/>
          <p:nvPr/>
        </p:nvSpPr>
        <p:spPr>
          <a:xfrm>
            <a:off x="1259632" y="633804"/>
            <a:ext cx="1555824" cy="584775"/>
          </a:xfrm>
          <a:prstGeom prst="rect">
            <a:avLst/>
          </a:prstGeom>
          <a:noFill/>
        </p:spPr>
        <p:txBody>
          <a:bodyPr wrap="square" rtlCol="0">
            <a:spAutoFit/>
          </a:bodyPr>
          <a:lstStyle/>
          <a:p>
            <a:pPr algn="ctr"/>
            <a:r>
              <a:rPr lang="pt-BR" sz="1600" b="1" dirty="0" smtClean="0">
                <a:solidFill>
                  <a:srgbClr val="C00000"/>
                </a:solidFill>
              </a:rPr>
              <a:t>Embasamento Teórico</a:t>
            </a:r>
            <a:endParaRPr lang="pt-BR" sz="1600" b="1" dirty="0">
              <a:solidFill>
                <a:srgbClr val="C00000"/>
              </a:solidFill>
            </a:endParaRPr>
          </a:p>
        </p:txBody>
      </p:sp>
      <p:sp>
        <p:nvSpPr>
          <p:cNvPr id="33" name="CaixaDeTexto 32"/>
          <p:cNvSpPr txBox="1"/>
          <p:nvPr/>
        </p:nvSpPr>
        <p:spPr>
          <a:xfrm>
            <a:off x="3579558" y="736009"/>
            <a:ext cx="1856172" cy="338554"/>
          </a:xfrm>
          <a:prstGeom prst="rect">
            <a:avLst/>
          </a:prstGeom>
          <a:noFill/>
        </p:spPr>
        <p:txBody>
          <a:bodyPr wrap="square" rtlCol="0">
            <a:spAutoFit/>
          </a:bodyPr>
          <a:lstStyle/>
          <a:p>
            <a:pPr algn="ctr"/>
            <a:r>
              <a:rPr lang="pt-BR" sz="1600" b="1" dirty="0" smtClean="0">
                <a:solidFill>
                  <a:srgbClr val="C00000"/>
                </a:solidFill>
              </a:rPr>
              <a:t>Contextualização</a:t>
            </a:r>
            <a:endParaRPr lang="pt-BR" sz="1600" b="1" dirty="0">
              <a:solidFill>
                <a:srgbClr val="C00000"/>
              </a:solidFill>
            </a:endParaRPr>
          </a:p>
        </p:txBody>
      </p:sp>
      <p:sp>
        <p:nvSpPr>
          <p:cNvPr id="38" name="CaixaDeTexto 37"/>
          <p:cNvSpPr txBox="1"/>
          <p:nvPr/>
        </p:nvSpPr>
        <p:spPr>
          <a:xfrm>
            <a:off x="6172212" y="736009"/>
            <a:ext cx="1712156" cy="338554"/>
          </a:xfrm>
          <a:prstGeom prst="rect">
            <a:avLst/>
          </a:prstGeom>
          <a:noFill/>
        </p:spPr>
        <p:txBody>
          <a:bodyPr wrap="square" rtlCol="0">
            <a:spAutoFit/>
          </a:bodyPr>
          <a:lstStyle/>
          <a:p>
            <a:pPr algn="ctr"/>
            <a:r>
              <a:rPr lang="pt-BR" sz="1600" b="1" dirty="0" smtClean="0">
                <a:solidFill>
                  <a:srgbClr val="C00000"/>
                </a:solidFill>
              </a:rPr>
              <a:t>Projeto</a:t>
            </a:r>
            <a:endParaRPr lang="pt-BR" sz="1600" b="1" dirty="0">
              <a:solidFill>
                <a:srgbClr val="C00000"/>
              </a:solidFill>
            </a:endParaRPr>
          </a:p>
        </p:txBody>
      </p:sp>
      <p:sp>
        <p:nvSpPr>
          <p:cNvPr id="21" name="Subtítulo 7"/>
          <p:cNvSpPr txBox="1">
            <a:spLocks/>
          </p:cNvSpPr>
          <p:nvPr/>
        </p:nvSpPr>
        <p:spPr>
          <a:xfrm>
            <a:off x="251520" y="1484784"/>
            <a:ext cx="8305800" cy="1143000"/>
          </a:xfrm>
          <a:prstGeom prst="rect">
            <a:avLst/>
          </a:prstGeom>
        </p:spPr>
        <p:txBody>
          <a:bodyPr vert="horz">
            <a:noAutofit/>
          </a:bodyPr>
          <a:lstStyle>
            <a:lvl1pPr marL="0" indent="0" algn="ctr" rtl="0" eaLnBrk="1" latinLnBrk="0" hangingPunct="1">
              <a:spcBef>
                <a:spcPts val="600"/>
              </a:spcBef>
              <a:buClr>
                <a:schemeClr val="accent2"/>
              </a:buClr>
              <a:buSzPct val="85000"/>
              <a:buFont typeface="Wingdings 2"/>
              <a:buNone/>
              <a:defRPr kumimoji="0" sz="2200" kern="1200" spc="100" baseline="0">
                <a:solidFill>
                  <a:schemeClr val="tx2"/>
                </a:solidFill>
                <a:latin typeface="+mn-lt"/>
                <a:ea typeface="+mn-ea"/>
                <a:cs typeface="+mn-cs"/>
              </a:defRPr>
            </a:lvl1pPr>
            <a:lvl2pPr marL="457200" indent="0" algn="ctr" rtl="0" eaLnBrk="1" latinLnBrk="0" hangingPunct="1">
              <a:spcBef>
                <a:spcPts val="300"/>
              </a:spcBef>
              <a:buClr>
                <a:schemeClr val="accent2">
                  <a:shade val="75000"/>
                </a:schemeClr>
              </a:buClr>
              <a:buSzPct val="85000"/>
              <a:buFont typeface="Wingdings 2"/>
              <a:buNone/>
              <a:defRPr kumimoji="0" sz="2400" kern="1200">
                <a:solidFill>
                  <a:schemeClr val="tx2"/>
                </a:solidFill>
                <a:latin typeface="+mn-lt"/>
                <a:ea typeface="+mn-ea"/>
                <a:cs typeface="+mn-cs"/>
              </a:defRPr>
            </a:lvl2pPr>
            <a:lvl3pPr marL="914400" indent="0" algn="ctr" rtl="0" eaLnBrk="1" latinLnBrk="0" hangingPunct="1">
              <a:spcBef>
                <a:spcPts val="300"/>
              </a:spcBef>
              <a:buClr>
                <a:schemeClr val="accent2">
                  <a:shade val="50000"/>
                </a:schemeClr>
              </a:buClr>
              <a:buSzPct val="85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00"/>
              </a:spcBef>
              <a:buClr>
                <a:schemeClr val="accent2">
                  <a:shade val="75000"/>
                </a:schemeClr>
              </a:buClr>
              <a:buSzPct val="85000"/>
              <a:buFont typeface="Wingdings 2" pitchFamily="18" charset="2"/>
              <a:buNone/>
              <a:defRPr kumimoji="0" sz="1900" kern="1200">
                <a:solidFill>
                  <a:schemeClr val="tx1"/>
                </a:solidFill>
                <a:latin typeface="+mn-lt"/>
                <a:ea typeface="+mn-ea"/>
                <a:cs typeface="+mn-cs"/>
              </a:defRPr>
            </a:lvl4pPr>
            <a:lvl5pPr marL="1828800" indent="0" algn="ctr" rtl="0" eaLnBrk="1" latinLnBrk="0" hangingPunct="1">
              <a:spcBef>
                <a:spcPts val="340"/>
              </a:spcBef>
              <a:buClr>
                <a:schemeClr val="accent2">
                  <a:shade val="75000"/>
                </a:schemeClr>
              </a:buClr>
              <a:buSzPct val="85000"/>
              <a:buFont typeface="Wingdings 2" pitchFamily="18" charset="2"/>
              <a:buNone/>
              <a:defRPr kumimoji="0" sz="1600" kern="1200">
                <a:solidFill>
                  <a:schemeClr val="tx1"/>
                </a:solidFill>
                <a:latin typeface="+mn-lt"/>
                <a:ea typeface="+mn-ea"/>
                <a:cs typeface="+mn-cs"/>
              </a:defRPr>
            </a:lvl5pPr>
            <a:lvl6pPr marL="2286000" indent="0" algn="ctr" rtl="0" eaLnBrk="1" latinLnBrk="0" hangingPunct="1">
              <a:spcBef>
                <a:spcPts val="340"/>
              </a:spcBef>
              <a:buClr>
                <a:schemeClr val="accent2">
                  <a:shade val="75000"/>
                </a:schemeClr>
              </a:buClr>
              <a:buSzPct val="85000"/>
              <a:buFont typeface="Wingdings 2" pitchFamily="18" charset="2"/>
              <a:buNone/>
              <a:defRPr kumimoji="0" sz="1700" kern="1200">
                <a:solidFill>
                  <a:schemeClr val="tx1"/>
                </a:solidFill>
                <a:latin typeface="+mn-lt"/>
                <a:ea typeface="+mn-ea"/>
                <a:cs typeface="+mn-cs"/>
              </a:defRPr>
            </a:lvl6pPr>
            <a:lvl7pPr marL="2743200" indent="0" algn="ctr" rtl="0" eaLnBrk="1" latinLnBrk="0" hangingPunct="1">
              <a:spcBef>
                <a:spcPts val="340"/>
              </a:spcBef>
              <a:buClr>
                <a:schemeClr val="accent2">
                  <a:shade val="75000"/>
                </a:schemeClr>
              </a:buClr>
              <a:buSzPct val="85000"/>
              <a:buFont typeface="Wingdings 2" pitchFamily="18" charset="2"/>
              <a:buNone/>
              <a:defRPr kumimoji="0" sz="1600" kern="1200" baseline="0">
                <a:solidFill>
                  <a:schemeClr val="tx1"/>
                </a:solidFill>
                <a:latin typeface="+mn-lt"/>
                <a:ea typeface="+mn-ea"/>
                <a:cs typeface="+mn-cs"/>
              </a:defRPr>
            </a:lvl7pPr>
            <a:lvl8pPr marL="32004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8pPr>
            <a:lvl9pPr marL="3657600" indent="0" algn="ctr" rtl="0" eaLnBrk="1" latinLnBrk="0" hangingPunct="1">
              <a:spcBef>
                <a:spcPts val="340"/>
              </a:spcBef>
              <a:buClr>
                <a:schemeClr val="accent2">
                  <a:shade val="75000"/>
                </a:schemeClr>
              </a:buClr>
              <a:buSzPct val="85000"/>
              <a:buFont typeface="Wingdings 2" pitchFamily="18" charset="2"/>
              <a:buNone/>
              <a:defRPr kumimoji="0" sz="1500" kern="1200">
                <a:solidFill>
                  <a:schemeClr val="tx1"/>
                </a:solidFill>
                <a:latin typeface="+mn-lt"/>
                <a:ea typeface="+mn-ea"/>
                <a:cs typeface="+mn-cs"/>
              </a:defRPr>
            </a:lvl9pPr>
          </a:lstStyle>
          <a:p>
            <a:r>
              <a:rPr lang="pt-BR" sz="3000" b="1" dirty="0" smtClean="0">
                <a:effectLst>
                  <a:outerShdw blurRad="38100" dist="38100" dir="2700000" algn="tl">
                    <a:srgbClr val="000000">
                      <a:alpha val="43137"/>
                    </a:srgbClr>
                  </a:outerShdw>
                </a:effectLst>
              </a:rPr>
              <a:t>Preservação, Conservação e Restauro </a:t>
            </a:r>
          </a:p>
          <a:p>
            <a:endParaRPr lang="pt-BR" sz="3000" b="1" dirty="0">
              <a:effectLst>
                <a:outerShdw blurRad="38100" dist="38100" dir="2700000" algn="tl">
                  <a:srgbClr val="000000">
                    <a:alpha val="43137"/>
                  </a:srgbClr>
                </a:outerShdw>
              </a:effectLst>
            </a:endParaRPr>
          </a:p>
        </p:txBody>
      </p:sp>
      <p:sp>
        <p:nvSpPr>
          <p:cNvPr id="11" name="CaixaDeTexto 10"/>
          <p:cNvSpPr txBox="1"/>
          <p:nvPr/>
        </p:nvSpPr>
        <p:spPr>
          <a:xfrm>
            <a:off x="971600" y="2229827"/>
            <a:ext cx="7056784" cy="3816429"/>
          </a:xfrm>
          <a:prstGeom prst="rect">
            <a:avLst/>
          </a:prstGeom>
          <a:noFill/>
        </p:spPr>
        <p:txBody>
          <a:bodyPr wrap="square" rtlCol="0">
            <a:spAutoFit/>
          </a:bodyPr>
          <a:lstStyle/>
          <a:p>
            <a:pPr marL="342900" indent="-342900" algn="just">
              <a:buFont typeface="Arial" pitchFamily="34" charset="0"/>
              <a:buChar char="•"/>
            </a:pPr>
            <a:r>
              <a:rPr lang="pt-BR" sz="2200" b="1" dirty="0" smtClean="0"/>
              <a:t>No Brasil, a preocupação pela preservação surgiu em 1930 através do Projeto de Mário de Andrade, que só se tornou lei somente em 1937, deixando claro que todas as obras de arte pura ou de arte aplicada, popular ou erudita, nacional ou estrangeira, pertencentes aos poderes públicos, e a organismos sociais e a particulares nacionais, a particulares estrangeiros , residentes no Brasil eram, chamados de Patrimônio Artísticos Nacionais.  </a:t>
            </a:r>
            <a:r>
              <a:rPr lang="pt-BR" sz="2200" b="1" dirty="0" smtClean="0">
                <a:solidFill>
                  <a:schemeClr val="bg1"/>
                </a:solidFill>
              </a:rPr>
              <a:t>Quando listou elementos que poderia ser </a:t>
            </a:r>
            <a:r>
              <a:rPr lang="pt-BR" sz="2200" b="1" dirty="0">
                <a:solidFill>
                  <a:schemeClr val="bg1"/>
                </a:solidFill>
              </a:rPr>
              <a:t>considerados Patrimônio Artísticos </a:t>
            </a:r>
            <a:r>
              <a:rPr lang="pt-BR" sz="2200" b="1" dirty="0" smtClean="0">
                <a:solidFill>
                  <a:schemeClr val="bg1"/>
                </a:solidFill>
              </a:rPr>
              <a:t>Nacionais</a:t>
            </a:r>
            <a:r>
              <a:rPr lang="pt-BR" sz="2200" b="1" dirty="0"/>
              <a:t>.</a:t>
            </a:r>
            <a:r>
              <a:rPr lang="pt-BR" sz="2200" b="1" dirty="0" smtClean="0"/>
              <a:t>  </a:t>
            </a:r>
            <a:endParaRPr lang="pt-BR" sz="2200" b="1" dirty="0"/>
          </a:p>
        </p:txBody>
      </p:sp>
    </p:spTree>
    <p:extLst>
      <p:ext uri="{BB962C8B-B14F-4D97-AF65-F5344CB8AC3E}">
        <p14:creationId xmlns:p14="http://schemas.microsoft.com/office/powerpoint/2010/main" val="2963460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l">
  <a:themeElements>
    <a:clrScheme name="Papel">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l">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l">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1565</TotalTime>
  <Words>3020</Words>
  <Application>Microsoft Office PowerPoint</Application>
  <PresentationFormat>Apresentação na tela (4:3)</PresentationFormat>
  <Paragraphs>525</Paragraphs>
  <Slides>52</Slides>
  <Notes>52</Notes>
  <HiddenSlides>0</HiddenSlides>
  <MMClips>0</MMClips>
  <ScaleCrop>false</ScaleCrop>
  <HeadingPairs>
    <vt:vector size="4" baseType="variant">
      <vt:variant>
        <vt:lpstr>Tema</vt:lpstr>
      </vt:variant>
      <vt:variant>
        <vt:i4>1</vt:i4>
      </vt:variant>
      <vt:variant>
        <vt:lpstr>Títulos de slides</vt:lpstr>
      </vt:variant>
      <vt:variant>
        <vt:i4>52</vt:i4>
      </vt:variant>
    </vt:vector>
  </HeadingPairs>
  <TitlesOfParts>
    <vt:vector size="53" baseType="lpstr">
      <vt:lpstr>Papel</vt:lpstr>
      <vt:lpstr>Universidade Federal do Amapá-UNIFAP Curso de Arquitetura e Urbanismo Trabalho de Conclusão de Curso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UNIVERSIDADE FEDERAL DO AMAPÁ-UNIFAP CURSO DE ARQUITETURA E URBANISMO TRABALHO DE CONCLUSÃO DE CURSO</dc:title>
  <dc:creator>Ana</dc:creator>
  <cp:lastModifiedBy>Ana Maria</cp:lastModifiedBy>
  <cp:revision>215</cp:revision>
  <dcterms:created xsi:type="dcterms:W3CDTF">2011-02-20T18:03:38Z</dcterms:created>
  <dcterms:modified xsi:type="dcterms:W3CDTF">2011-02-22T17:36:04Z</dcterms:modified>
</cp:coreProperties>
</file>