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7" r:id="rId2"/>
  </p:sldIdLst>
  <p:sldSz cx="32404050" cy="36004500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99"/>
    <a:srgbClr val="CCFFFF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2232" y="-78"/>
      </p:cViewPr>
      <p:guideLst>
        <p:guide orient="horz" pos="11340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9CED73-911E-4884-9C9E-7495E3AFED90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1185525"/>
            <a:ext cx="27543125" cy="771683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0402550"/>
            <a:ext cx="22682200" cy="92011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F96EE-7D16-4B48-A79B-10EA3D9CC7C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7CC55-E2CB-4EF2-8AF5-F7B42D0E2FE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3413" y="1441450"/>
            <a:ext cx="7289800" cy="307213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838" y="1441450"/>
            <a:ext cx="21720175" cy="307213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EC55E-89D3-4CB1-811D-9D0AF4CC202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559FB-CD57-4DBE-B20A-7B61481A514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3136225"/>
            <a:ext cx="27544713" cy="71516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5260638"/>
            <a:ext cx="27544713" cy="78755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7F9F6-96F4-4E6F-AEDE-8EDBAA4AFA9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838" y="8401050"/>
            <a:ext cx="14504987" cy="2376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8225" y="8401050"/>
            <a:ext cx="14504988" cy="2376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F7F14-5F45-42AF-ACBB-039766F8451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8059738"/>
            <a:ext cx="14316075" cy="3359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1418888"/>
            <a:ext cx="14316075" cy="20743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8059738"/>
            <a:ext cx="14322425" cy="3359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1418888"/>
            <a:ext cx="14322425" cy="20743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3DB4F-5953-4DF1-964E-9ED53B49596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C2ED2-FDAB-490C-95B9-A225EB503BA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8EB94-8737-4C2D-B8F7-E933EE169C2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433513"/>
            <a:ext cx="10660062" cy="61007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433513"/>
            <a:ext cx="18113375" cy="30729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7534275"/>
            <a:ext cx="10660062" cy="24628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4D1FB-04AE-4FC9-99C4-2147CDDBA1C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25203150"/>
            <a:ext cx="19442112" cy="2974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217863"/>
            <a:ext cx="19442112" cy="21602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28178125"/>
            <a:ext cx="19442112" cy="4225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13030-0413-451F-8057-E27777CC2A4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441450"/>
            <a:ext cx="291623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0906" tIns="195453" rIns="390906" bIns="195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8401050"/>
            <a:ext cx="2916237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0906" tIns="195453" rIns="390906" bIns="195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2786638"/>
            <a:ext cx="755967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0906" tIns="195453" rIns="390906" bIns="195453" numCol="1" anchor="t" anchorCtr="0" compatLnSpc="1">
            <a:prstTxWarp prst="textNoShape">
              <a:avLst/>
            </a:prstTxWarp>
          </a:bodyPr>
          <a:lstStyle>
            <a:lvl1pPr defTabSz="3908425">
              <a:defRPr sz="60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2786638"/>
            <a:ext cx="102616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0906" tIns="195453" rIns="390906" bIns="195453" numCol="1" anchor="t" anchorCtr="0" compatLnSpc="1">
            <a:prstTxWarp prst="textNoShape">
              <a:avLst/>
            </a:prstTxWarp>
          </a:bodyPr>
          <a:lstStyle>
            <a:lvl1pPr algn="ctr" defTabSz="3908425">
              <a:defRPr sz="60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2786638"/>
            <a:ext cx="755967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0906" tIns="195453" rIns="390906" bIns="195453" numCol="1" anchor="t" anchorCtr="0" compatLnSpc="1">
            <a:prstTxWarp prst="textNoShape">
              <a:avLst/>
            </a:prstTxWarp>
          </a:bodyPr>
          <a:lstStyle>
            <a:lvl1pPr algn="r" defTabSz="3908425">
              <a:defRPr sz="6000"/>
            </a:lvl1pPr>
          </a:lstStyle>
          <a:p>
            <a:fld id="{CDE143ED-99CA-4E45-8ED3-7451FA7FA96F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charset="0"/>
        </a:defRPr>
      </a:lvl2pPr>
      <a:lvl3pPr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charset="0"/>
        </a:defRPr>
      </a:lvl3pPr>
      <a:lvl4pPr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charset="0"/>
        </a:defRPr>
      </a:lvl4pPr>
      <a:lvl5pPr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charset="0"/>
        </a:defRPr>
      </a:lvl5pPr>
      <a:lvl6pPr marL="4572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charset="0"/>
        </a:defRPr>
      </a:lvl6pPr>
      <a:lvl7pPr marL="9144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charset="0"/>
        </a:defRPr>
      </a:lvl7pPr>
      <a:lvl8pPr marL="13716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charset="0"/>
        </a:defRPr>
      </a:lvl8pPr>
      <a:lvl9pPr marL="18288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charset="0"/>
        </a:defRPr>
      </a:lvl9pPr>
    </p:titleStyle>
    <p:bodyStyle>
      <a:lvl1pPr marL="1465263" indent="-1465263" algn="l" defTabSz="3908425" rtl="0" fontAlgn="base">
        <a:spcBef>
          <a:spcPct val="20000"/>
        </a:spcBef>
        <a:spcAft>
          <a:spcPct val="0"/>
        </a:spcAft>
        <a:buChar char="•"/>
        <a:defRPr sz="13700">
          <a:solidFill>
            <a:schemeClr val="tx1"/>
          </a:solidFill>
          <a:latin typeface="+mn-lt"/>
          <a:ea typeface="+mn-ea"/>
          <a:cs typeface="+mn-cs"/>
        </a:defRPr>
      </a:lvl1pPr>
      <a:lvl2pPr marL="3176588" indent="-1222375" algn="l" defTabSz="3908425" rtl="0" fontAlgn="base">
        <a:spcBef>
          <a:spcPct val="20000"/>
        </a:spcBef>
        <a:spcAft>
          <a:spcPct val="0"/>
        </a:spcAft>
        <a:buChar char="–"/>
        <a:defRPr sz="12000">
          <a:solidFill>
            <a:schemeClr val="tx1"/>
          </a:solidFill>
          <a:latin typeface="+mn-lt"/>
        </a:defRPr>
      </a:lvl2pPr>
      <a:lvl3pPr marL="4886325" indent="-977900" algn="l" defTabSz="3908425" rtl="0" fontAlgn="base">
        <a:spcBef>
          <a:spcPct val="20000"/>
        </a:spcBef>
        <a:spcAft>
          <a:spcPct val="0"/>
        </a:spcAft>
        <a:buChar char="•"/>
        <a:defRPr sz="10300">
          <a:solidFill>
            <a:schemeClr val="tx1"/>
          </a:solidFill>
          <a:latin typeface="+mn-lt"/>
        </a:defRPr>
      </a:lvl3pPr>
      <a:lvl4pPr marL="6840538" indent="-976313" algn="l" defTabSz="3908425" rtl="0" fontAlgn="base">
        <a:spcBef>
          <a:spcPct val="2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</a:defRPr>
      </a:lvl4pPr>
      <a:lvl5pPr marL="8794750" indent="-976313" algn="l" defTabSz="3908425" rtl="0" fontAlgn="base">
        <a:spcBef>
          <a:spcPct val="20000"/>
        </a:spcBef>
        <a:spcAft>
          <a:spcPct val="0"/>
        </a:spcAft>
        <a:buChar char="»"/>
        <a:defRPr sz="8600">
          <a:solidFill>
            <a:schemeClr val="tx1"/>
          </a:solidFill>
          <a:latin typeface="+mn-lt"/>
        </a:defRPr>
      </a:lvl5pPr>
      <a:lvl6pPr marL="9251950" indent="-976313" algn="l" defTabSz="3908425" rtl="0" fontAlgn="base">
        <a:spcBef>
          <a:spcPct val="20000"/>
        </a:spcBef>
        <a:spcAft>
          <a:spcPct val="0"/>
        </a:spcAft>
        <a:buChar char="»"/>
        <a:defRPr sz="8600">
          <a:solidFill>
            <a:schemeClr val="tx1"/>
          </a:solidFill>
          <a:latin typeface="+mn-lt"/>
        </a:defRPr>
      </a:lvl6pPr>
      <a:lvl7pPr marL="9709150" indent="-976313" algn="l" defTabSz="3908425" rtl="0" fontAlgn="base">
        <a:spcBef>
          <a:spcPct val="20000"/>
        </a:spcBef>
        <a:spcAft>
          <a:spcPct val="0"/>
        </a:spcAft>
        <a:buChar char="»"/>
        <a:defRPr sz="8600">
          <a:solidFill>
            <a:schemeClr val="tx1"/>
          </a:solidFill>
          <a:latin typeface="+mn-lt"/>
        </a:defRPr>
      </a:lvl7pPr>
      <a:lvl8pPr marL="10166350" indent="-976313" algn="l" defTabSz="3908425" rtl="0" fontAlgn="base">
        <a:spcBef>
          <a:spcPct val="20000"/>
        </a:spcBef>
        <a:spcAft>
          <a:spcPct val="0"/>
        </a:spcAft>
        <a:buChar char="»"/>
        <a:defRPr sz="8600">
          <a:solidFill>
            <a:schemeClr val="tx1"/>
          </a:solidFill>
          <a:latin typeface="+mn-lt"/>
        </a:defRPr>
      </a:lvl8pPr>
      <a:lvl9pPr marL="10623550" indent="-976313" algn="l" defTabSz="3908425" rtl="0" fontAlgn="base">
        <a:spcBef>
          <a:spcPct val="20000"/>
        </a:spcBef>
        <a:spcAft>
          <a:spcPct val="0"/>
        </a:spcAft>
        <a:buChar char="»"/>
        <a:defRPr sz="86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6350" y="720725"/>
            <a:ext cx="259953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3908425">
              <a:spcBef>
                <a:spcPct val="50000"/>
              </a:spcBef>
            </a:pPr>
            <a:r>
              <a:rPr lang="pt-BR" sz="4800" b="1"/>
              <a:t>Ocorrência de culicideos (Diptera: Culicidae) em carcaça de suíno (</a:t>
            </a:r>
            <a:r>
              <a:rPr lang="pt-BR" sz="4800" b="1" i="1"/>
              <a:t>Sus scrofa</a:t>
            </a:r>
            <a:r>
              <a:rPr lang="pt-BR" sz="4800" b="1"/>
              <a:t> Linneus ) no campus Marco Zero da Universidade Federal do Amapá, Macapá, Ap.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121400" y="2592388"/>
            <a:ext cx="2232183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3908425">
              <a:lnSpc>
                <a:spcPct val="80000"/>
              </a:lnSpc>
              <a:spcBef>
                <a:spcPct val="50000"/>
              </a:spcBef>
            </a:pPr>
            <a:r>
              <a:rPr lang="pt-BR" sz="2400" b="1" baseline="30000"/>
              <a:t>1</a:t>
            </a:r>
            <a:r>
              <a:rPr lang="pt-BR" sz="2400" b="1"/>
              <a:t>Souto, RN.P.; </a:t>
            </a:r>
            <a:r>
              <a:rPr lang="pt-BR" sz="2400" b="1" baseline="30000"/>
              <a:t>2</a:t>
            </a:r>
            <a:r>
              <a:rPr lang="pt-BR" sz="2400" b="1"/>
              <a:t>Saraiva J.F.; </a:t>
            </a:r>
            <a:r>
              <a:rPr lang="pt-BR" sz="2400" b="1" baseline="30000"/>
              <a:t>3</a:t>
            </a:r>
            <a:r>
              <a:rPr lang="pt-BR" sz="2400" b="1"/>
              <a:t>Monteiro R.A.;</a:t>
            </a:r>
            <a:r>
              <a:rPr lang="pt-BR"/>
              <a:t> </a:t>
            </a:r>
            <a:r>
              <a:rPr lang="pt-BR" sz="2400" baseline="30000"/>
              <a:t>4</a:t>
            </a:r>
            <a:r>
              <a:rPr lang="pt-BR" sz="2400" b="1"/>
              <a:t>Queiroz, M.M.C; </a:t>
            </a:r>
            <a:r>
              <a:rPr lang="pt-BR" sz="2400" b="1" baseline="30000"/>
              <a:t>5</a:t>
            </a:r>
            <a:r>
              <a:rPr lang="pt-BR" sz="2400" b="1"/>
              <a:t>Silva V.D.,</a:t>
            </a:r>
            <a:r>
              <a:rPr lang="pt-BR" sz="2400" b="1" baseline="30000"/>
              <a:t>6</a:t>
            </a:r>
            <a:r>
              <a:rPr lang="pt-BR" sz="2400" b="1"/>
              <a:t> Amanajas M.M.; </a:t>
            </a:r>
            <a:r>
              <a:rPr lang="pt-BR" sz="2400" b="1" baseline="30000"/>
              <a:t>7</a:t>
            </a:r>
            <a:r>
              <a:rPr lang="pt-BR" sz="2400" b="1"/>
              <a:t>Antunes G.V.; </a:t>
            </a:r>
            <a:r>
              <a:rPr lang="pt-BR" sz="2400" b="1" baseline="30000"/>
              <a:t>8</a:t>
            </a:r>
            <a:r>
              <a:rPr lang="pt-BR" sz="2400" b="1"/>
              <a:t>Torres J.D.F.O.; </a:t>
            </a:r>
            <a:r>
              <a:rPr lang="pt-BR" sz="2400" b="1" baseline="30000"/>
              <a:t>9</a:t>
            </a:r>
            <a:r>
              <a:rPr lang="pt-BR" sz="2400" b="1"/>
              <a:t>Silva E.A.; </a:t>
            </a:r>
            <a:r>
              <a:rPr lang="pt-BR" sz="2400" b="1" baseline="30000"/>
              <a:t>10</a:t>
            </a:r>
            <a:r>
              <a:rPr lang="pt-BR" sz="2400" b="1"/>
              <a:t>Coelho A.J.</a:t>
            </a:r>
          </a:p>
          <a:p>
            <a:pPr marL="342900" indent="-342900" algn="ctr" defTabSz="3908425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pt-BR" sz="2400" b="1"/>
              <a:t>Pesquisador e Professor do Laboratório de Arthropoda do Centro de Ciências Biológicas da UNIFAP</a:t>
            </a:r>
          </a:p>
          <a:p>
            <a:pPr marL="342900" indent="-342900" algn="ctr" defTabSz="3908425">
              <a:lnSpc>
                <a:spcPct val="80000"/>
              </a:lnSpc>
              <a:spcBef>
                <a:spcPct val="50000"/>
              </a:spcBef>
            </a:pPr>
            <a:r>
              <a:rPr lang="pt-BR" sz="2400" b="1"/>
              <a:t>2,3,5,6,7,8,9,10. Estagiários do Laboratório de Arthropoda do Centro de Ciências Biológicas da UNIFAP</a:t>
            </a:r>
          </a:p>
          <a:p>
            <a:pPr marL="342900" indent="-342900" algn="ctr" defTabSz="3908425">
              <a:lnSpc>
                <a:spcPct val="80000"/>
              </a:lnSpc>
              <a:spcBef>
                <a:spcPct val="50000"/>
              </a:spcBef>
            </a:pPr>
            <a:r>
              <a:rPr lang="pt-BR" sz="2400" b="1"/>
              <a:t>4. Pesquisadora da FIOCRUZ/RJ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12788" y="7200900"/>
            <a:ext cx="13868400" cy="727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defTabSz="3908425">
              <a:lnSpc>
                <a:spcPct val="120000"/>
              </a:lnSpc>
              <a:spcBef>
                <a:spcPct val="50000"/>
              </a:spcBef>
            </a:pPr>
            <a:r>
              <a:rPr lang="pt-BR" sz="2800" b="1"/>
              <a:t>Os insetos da família Culicidae pertencem à ordem Diptera e subordem Nematocera, conhecidos comumente de mosquitos, pernilongos, carapanãs ou muriçocas e são distinguíveis dos demais da ordem pela presença de escamas nas veias alares (FORATTINI, 2002). Atualmente tem-se o registro de 3.600 espécies descritas, distribuídas em aproximadamente 40 gêneros, sendo a região neotropical detentora do maior nível de endemicidade, com 1.700 espécies (FORATTINI 2002; WARD, 1984). Os culicídeos recebem atenção especial devido ao seu hábito hematófago, através do qual tornam-se importantes vetores de doenças ao homem e outros vertebrados. Existem poucos relatos na literatura sobre a ocorrência deste taxon em carcaças de animais</a:t>
            </a:r>
            <a:r>
              <a:rPr lang="pt-BR" sz="2800"/>
              <a:t>, </a:t>
            </a:r>
            <a:r>
              <a:rPr lang="pt-BR" sz="2800" b="1"/>
              <a:t>Oliveira-Costa (2005) registrou a ocorrência de </a:t>
            </a:r>
            <a:r>
              <a:rPr lang="pt-BR" sz="2800" b="1" i="1"/>
              <a:t>Culex </a:t>
            </a:r>
            <a:r>
              <a:rPr lang="pt-BR" sz="2800" b="1"/>
              <a:t>sp em carcaça de </a:t>
            </a:r>
            <a:r>
              <a:rPr lang="pt-BR" sz="2800" b="1" i="1"/>
              <a:t>S. scrofa. </a:t>
            </a:r>
            <a:r>
              <a:rPr lang="pt-BR" sz="2800" b="1"/>
              <a:t>Este trabalho teve como objetivo divulgar uma lista de espécies de culicideos coletadas em duas carcaças de suínos no campus Marco Zero da UNIFAP, Macapá, Amapá. 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9508788" y="25634950"/>
            <a:ext cx="1231265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908425">
              <a:spcBef>
                <a:spcPct val="50000"/>
              </a:spcBef>
            </a:pPr>
            <a:endParaRPr lang="pt-BR" sz="3200" b="1"/>
          </a:p>
          <a:p>
            <a:pPr defTabSz="3908425">
              <a:spcBef>
                <a:spcPct val="50000"/>
              </a:spcBef>
            </a:pPr>
            <a:r>
              <a:rPr lang="pt-BR" sz="2400"/>
              <a:t>CONSOLI R.A.G.B e OLIVEIRA R.L. Principais mosquitos de importância sanitária no Brasil. Rio de Janeiro: Fiocruz; 1994.</a:t>
            </a:r>
          </a:p>
          <a:p>
            <a:pPr defTabSz="3908425">
              <a:spcBef>
                <a:spcPct val="50000"/>
              </a:spcBef>
            </a:pPr>
            <a:r>
              <a:rPr lang="pt-BR" sz="2400"/>
              <a:t>FORATTINI, OP. Culicidologia médica. São Paulo: Edusp; v. 2, 2002.</a:t>
            </a:r>
          </a:p>
          <a:p>
            <a:pPr defTabSz="3908425">
              <a:spcBef>
                <a:spcPct val="50000"/>
              </a:spcBef>
            </a:pPr>
            <a:r>
              <a:rPr lang="pt-BR" sz="2400"/>
              <a:t>LANE, J. Neotropical Culicidae</a:t>
            </a:r>
            <a:r>
              <a:rPr lang="pt-BR" sz="2400" b="1"/>
              <a:t>. </a:t>
            </a:r>
            <a:r>
              <a:rPr lang="pt-BR" sz="2400"/>
              <a:t>São Paulo, Universidade de São Paulo, v. 2. </a:t>
            </a:r>
            <a:r>
              <a:rPr lang="en-US" sz="2400"/>
              <a:t>1953.</a:t>
            </a:r>
          </a:p>
          <a:p>
            <a:pPr defTabSz="3908425">
              <a:spcBef>
                <a:spcPct val="50000"/>
              </a:spcBef>
            </a:pPr>
            <a:r>
              <a:rPr lang="pt-BR" sz="2400"/>
              <a:t>SALVIANO, R.J.B., MELLO, R.P., BECK, L.C.N.H. &amp; FERREIRA, A. 1996. </a:t>
            </a:r>
            <a:r>
              <a:rPr lang="en-US" sz="2400"/>
              <a:t>Calliphoridae (Diptera) associated with human corpses in Rio de Janeiro, RJ, Brazil. </a:t>
            </a:r>
            <a:r>
              <a:rPr lang="pt-BR" sz="2400" i="1"/>
              <a:t>Entomologia y Vectores, 3</a:t>
            </a:r>
            <a:r>
              <a:rPr lang="pt-BR" sz="2400"/>
              <a:t>(5): 145-146</a:t>
            </a:r>
          </a:p>
          <a:p>
            <a:pPr defTabSz="3908425">
              <a:spcBef>
                <a:spcPct val="50000"/>
              </a:spcBef>
            </a:pPr>
            <a:r>
              <a:rPr lang="en-US" sz="2400"/>
              <a:t>WARD, R. A, Third supplement to “A catalog of the mosquitoes of the world” (Diptera: Culicidae). Mosquitos System</a:t>
            </a:r>
            <a:r>
              <a:rPr lang="en-US" sz="2400" b="1"/>
              <a:t>. </a:t>
            </a:r>
            <a:r>
              <a:rPr lang="en-US" sz="2400"/>
              <a:t>24(3): 177 – 230, 1992.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908050" y="16922750"/>
            <a:ext cx="13673138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defTabSz="3908425">
              <a:lnSpc>
                <a:spcPct val="120000"/>
              </a:lnSpc>
              <a:spcBef>
                <a:spcPct val="50000"/>
              </a:spcBef>
            </a:pPr>
            <a:r>
              <a:rPr lang="pt-BR" sz="2800" b="1"/>
              <a:t>O experimento foi conduzido em dois pontos distando 500 m um do outro, sendo um em uma área aberta de cerrado amazônico (Figura 1) e outro em área fechada de mata seca (Figura 2), próximos às instalações prediais da UNIFAP. Como iscas foram utilizadas duas carcaças de porcos (</a:t>
            </a:r>
            <a:r>
              <a:rPr lang="pt-BR" sz="2800" b="1" i="1"/>
              <a:t>S. scrofa</a:t>
            </a:r>
            <a:r>
              <a:rPr lang="pt-BR" sz="2800" b="1"/>
              <a:t>) de aproximadamente 6,2 Kg (Figura 3), sacrificados mecanicamente por traumatismo craniano e em seguida colocadas uma em cada ambiente. As coletas foram realizadas no período de 31.01 a 23.02.2008 (estação chuvosa), com o auxilio de rede entomológica e armadilha adaptada de Salviano (1995) (Figura 1) com freqüência diária no horário de 12 h. Os mosquitos foram identificados com auxílio de chaves dicotômicas de Lane (1953), Consoli e Lourenço-de-Oliveira (19.94), Sallum (1996) e Forattini (2002)</a:t>
            </a:r>
            <a:r>
              <a:rPr lang="pt-BR" sz="2800"/>
              <a:t>.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8" y="360363"/>
            <a:ext cx="2397125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5841663" y="7777163"/>
            <a:ext cx="15625762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908425">
              <a:spcBef>
                <a:spcPct val="50000"/>
              </a:spcBef>
            </a:pPr>
            <a:endParaRPr lang="pt-BR" sz="2800"/>
          </a:p>
          <a:p>
            <a:pPr algn="just" defTabSz="3908425">
              <a:lnSpc>
                <a:spcPct val="130000"/>
              </a:lnSpc>
              <a:spcBef>
                <a:spcPct val="50000"/>
              </a:spcBef>
            </a:pPr>
            <a:r>
              <a:rPr lang="pt-BR" sz="2800" b="1"/>
              <a:t>Foi registrado a ocorrência de 05 gêneros e 09 espécies de culicideos. O ambiente de mata apresentou a maior riqueza de espécies: Aedes</a:t>
            </a:r>
            <a:r>
              <a:rPr lang="pt-BR" sz="2800" b="1" i="1"/>
              <a:t> scapularis, Ae. serratus, Coquellettidia venezuelensis, Culex portesi, Cx. nigripalpus, Culex (Microculex</a:t>
            </a:r>
            <a:r>
              <a:rPr lang="pt-BR" sz="2800" b="1"/>
              <a:t>) sp., </a:t>
            </a:r>
            <a:r>
              <a:rPr lang="pt-BR" sz="2800" b="1" i="1"/>
              <a:t>Mansonia titillans, Psorophora amazonica </a:t>
            </a:r>
            <a:r>
              <a:rPr lang="pt-BR" sz="2800" b="1"/>
              <a:t>e</a:t>
            </a:r>
            <a:r>
              <a:rPr lang="pt-BR" sz="2800" b="1" i="1"/>
              <a:t> Ps. ferox,</a:t>
            </a:r>
            <a:r>
              <a:rPr lang="pt-BR" sz="2800" b="1"/>
              <a:t> comparado ao cerrado (</a:t>
            </a:r>
            <a:r>
              <a:rPr lang="pt-BR" sz="2800" b="1" i="1"/>
              <a:t>Ma. titillans, Cx. portesi, Cq. venezuelensis </a:t>
            </a:r>
            <a:r>
              <a:rPr lang="pt-BR" sz="2800" b="1"/>
              <a:t>e </a:t>
            </a:r>
            <a:r>
              <a:rPr lang="pt-BR" sz="2800" b="1" i="1"/>
              <a:t>Ae. scapularis</a:t>
            </a:r>
            <a:r>
              <a:rPr lang="pt-BR" sz="2800" b="1"/>
              <a:t>). Logo após a morte do suíno, no ponto do ambiente de mata, indivíduos das espécies </a:t>
            </a:r>
            <a:r>
              <a:rPr lang="pt-BR" sz="2800" b="1" i="1"/>
              <a:t>Ae. scapularis</a:t>
            </a:r>
            <a:r>
              <a:rPr lang="pt-BR" sz="2800" b="1"/>
              <a:t> e </a:t>
            </a:r>
            <a:r>
              <a:rPr lang="pt-BR" sz="2800" b="1" i="1"/>
              <a:t>Ps. ferox</a:t>
            </a:r>
            <a:r>
              <a:rPr lang="pt-BR" sz="2800" b="1"/>
              <a:t> realizaram repasto sangüíneo até o completo ingurgitamento. Este estudo constitui-se no primeiro registro de ocorrência de culicideos em carcaça animal</a:t>
            </a:r>
            <a:r>
              <a:rPr lang="pt-BR" sz="2800" b="1" i="1"/>
              <a:t> </a:t>
            </a:r>
            <a:r>
              <a:rPr lang="pt-BR" sz="2800" b="1"/>
              <a:t>no estado do Amapá. </a:t>
            </a:r>
            <a:endParaRPr lang="pt-BR" b="1"/>
          </a:p>
        </p:txBody>
      </p:sp>
      <p:pic>
        <p:nvPicPr>
          <p:cNvPr id="3084" name="Picture 12" descr="PIC_00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25" y="24266525"/>
            <a:ext cx="7200900" cy="6481763"/>
          </a:xfrm>
          <a:prstGeom prst="rect">
            <a:avLst/>
          </a:prstGeom>
          <a:noFill/>
        </p:spPr>
      </p:pic>
      <p:pic>
        <p:nvPicPr>
          <p:cNvPr id="3085" name="Picture 13" descr="PIC_01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67738" y="24266525"/>
            <a:ext cx="74898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512888" y="5905500"/>
            <a:ext cx="5038725" cy="5794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3908425">
              <a:spcBef>
                <a:spcPct val="50000"/>
              </a:spcBef>
            </a:pPr>
            <a:r>
              <a:rPr lang="pt-BR" sz="3200" b="1"/>
              <a:t>INTRODUÇÃO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728788" y="15554325"/>
            <a:ext cx="5976937" cy="5794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3908425">
              <a:spcBef>
                <a:spcPct val="50000"/>
              </a:spcBef>
            </a:pPr>
            <a:r>
              <a:rPr lang="pt-BR" sz="3200" b="1"/>
              <a:t>MATERIAL E MÉTODO</a:t>
            </a:r>
            <a:endParaRPr lang="pt-BR" sz="3200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863600" y="30891163"/>
            <a:ext cx="6265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908425">
              <a:spcBef>
                <a:spcPct val="50000"/>
              </a:spcBef>
            </a:pPr>
            <a:r>
              <a:rPr lang="pt-BR" sz="2800" b="1"/>
              <a:t>Figura 1. Cerrado amazônico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9361488" y="30891163"/>
            <a:ext cx="5976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908425">
              <a:spcBef>
                <a:spcPct val="50000"/>
              </a:spcBef>
            </a:pPr>
            <a:r>
              <a:rPr lang="pt-BR" sz="2800" b="1"/>
              <a:t>Figura 2. Área de mata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8146713" y="6408738"/>
            <a:ext cx="3959225" cy="5794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3908425">
              <a:spcBef>
                <a:spcPct val="50000"/>
              </a:spcBef>
            </a:pPr>
            <a:r>
              <a:rPr lang="pt-BR" sz="3200" b="1"/>
              <a:t>RESULTADOS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20666075" y="24050625"/>
            <a:ext cx="4465638" cy="5794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3908425">
              <a:spcBef>
                <a:spcPct val="50000"/>
              </a:spcBef>
            </a:pPr>
            <a:r>
              <a:rPr lang="pt-BR" sz="3200" b="1"/>
              <a:t>BIBLIOGRAFIA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15986125" y="13898563"/>
            <a:ext cx="1555432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908425">
              <a:spcBef>
                <a:spcPct val="50000"/>
              </a:spcBef>
            </a:pPr>
            <a:endParaRPr lang="pt-BR"/>
          </a:p>
        </p:txBody>
      </p: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41888" y="15193963"/>
            <a:ext cx="10945812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7930813" y="22610763"/>
            <a:ext cx="10082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908425">
              <a:spcBef>
                <a:spcPct val="50000"/>
              </a:spcBef>
            </a:pPr>
            <a:r>
              <a:rPr lang="pt-BR" sz="2800" b="1"/>
              <a:t>Figura 3. Fases de decomposição da carcaça de </a:t>
            </a:r>
            <a:r>
              <a:rPr lang="pt-BR" sz="2800" b="1" i="1"/>
              <a:t>S. scrofa</a:t>
            </a:r>
            <a:endParaRPr lang="pt-BR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908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908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708</Words>
  <Application>Microsoft Office PowerPoint</Application>
  <PresentationFormat>Personalizar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3" baseType="lpstr">
      <vt:lpstr>Arial</vt:lpstr>
      <vt:lpstr>Design padrão</vt:lpstr>
      <vt:lpstr>Slide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Cliente</dc:creator>
  <cp:lastModifiedBy>unifap</cp:lastModifiedBy>
  <cp:revision>21</cp:revision>
  <dcterms:created xsi:type="dcterms:W3CDTF">2008-08-01T12:20:25Z</dcterms:created>
  <dcterms:modified xsi:type="dcterms:W3CDTF">2015-04-08T15:45:45Z</dcterms:modified>
</cp:coreProperties>
</file>