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404050" cy="43205400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64008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128016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92024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256032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3200400" algn="l" defTabSz="128016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3840480" algn="l" defTabSz="128016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4480560" algn="l" defTabSz="128016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5120640" algn="l" defTabSz="128016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487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9A30A"/>
    <a:srgbClr val="21CE0F"/>
    <a:srgbClr val="0C4A06"/>
    <a:srgbClr val="0E4D07"/>
    <a:srgbClr val="0F5408"/>
    <a:srgbClr val="0E5107"/>
    <a:srgbClr val="0A3905"/>
    <a:srgbClr val="116109"/>
    <a:srgbClr val="000000"/>
    <a:srgbClr val="8B9BD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9828" autoAdjust="0"/>
  </p:normalViewPr>
  <p:slideViewPr>
    <p:cSldViewPr>
      <p:cViewPr>
        <p:scale>
          <a:sx n="30" d="100"/>
          <a:sy n="30" d="100"/>
        </p:scale>
        <p:origin x="-936" y="-72"/>
      </p:cViewPr>
      <p:guideLst>
        <p:guide orient="horz" pos="13487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D9A5F72-978A-4CD2-B203-A6127622974E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65552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4713" y="687388"/>
            <a:ext cx="256857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113CC640-EEBA-417D-B047-56DD01FEBD5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612086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40080"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280160"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920240"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560320"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20040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C50F0C-92A8-417E-8F28-6AE014D7955A}" type="slidenum">
              <a:rPr lang="pt-BR"/>
              <a:pPr/>
              <a:t>1</a:t>
            </a:fld>
            <a:endParaRPr lang="pt-BR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4713" y="687388"/>
            <a:ext cx="2568575" cy="3425825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828213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4" name="Group 66"/>
          <p:cNvGrpSpPr>
            <a:grpSpLocks/>
          </p:cNvGrpSpPr>
          <p:nvPr/>
        </p:nvGrpSpPr>
        <p:grpSpPr bwMode="auto">
          <a:xfrm>
            <a:off x="0" y="0"/>
            <a:ext cx="32404050" cy="43205400"/>
            <a:chOff x="0" y="0"/>
            <a:chExt cx="13608" cy="20412"/>
          </a:xfrm>
        </p:grpSpPr>
        <p:grpSp>
          <p:nvGrpSpPr>
            <p:cNvPr id="2104" name="Group 56"/>
            <p:cNvGrpSpPr>
              <a:grpSpLocks/>
            </p:cNvGrpSpPr>
            <p:nvPr/>
          </p:nvGrpSpPr>
          <p:grpSpPr bwMode="auto">
            <a:xfrm>
              <a:off x="0" y="0"/>
              <a:ext cx="13608" cy="20412"/>
              <a:chOff x="0" y="0"/>
              <a:chExt cx="13608" cy="20412"/>
            </a:xfrm>
          </p:grpSpPr>
          <p:sp>
            <p:nvSpPr>
              <p:cNvPr id="2050" name="Rectangle 2"/>
              <p:cNvSpPr>
                <a:spLocks noChangeArrowheads="1"/>
              </p:cNvSpPr>
              <p:nvPr/>
            </p:nvSpPr>
            <p:spPr bwMode="ltGray">
              <a:xfrm>
                <a:off x="4990" y="0"/>
                <a:ext cx="8618" cy="454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2102" name="Group 54"/>
              <p:cNvGrpSpPr>
                <a:grpSpLocks/>
              </p:cNvGrpSpPr>
              <p:nvPr/>
            </p:nvGrpSpPr>
            <p:grpSpPr bwMode="auto">
              <a:xfrm>
                <a:off x="0" y="0"/>
                <a:ext cx="13608" cy="20412"/>
                <a:chOff x="0" y="0"/>
                <a:chExt cx="13608" cy="20412"/>
              </a:xfrm>
            </p:grpSpPr>
            <p:sp>
              <p:nvSpPr>
                <p:cNvPr id="2051" name="Line 3"/>
                <p:cNvSpPr>
                  <a:spLocks noChangeShapeType="1"/>
                </p:cNvSpPr>
                <p:nvPr/>
              </p:nvSpPr>
              <p:spPr bwMode="white">
                <a:xfrm>
                  <a:off x="0" y="907"/>
                  <a:ext cx="13608" cy="0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52" name="Line 4"/>
                <p:cNvSpPr>
                  <a:spLocks noChangeShapeType="1"/>
                </p:cNvSpPr>
                <p:nvPr/>
              </p:nvSpPr>
              <p:spPr bwMode="white">
                <a:xfrm>
                  <a:off x="0" y="1814"/>
                  <a:ext cx="13608" cy="0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53" name="Line 5"/>
                <p:cNvSpPr>
                  <a:spLocks noChangeShapeType="1"/>
                </p:cNvSpPr>
                <p:nvPr/>
              </p:nvSpPr>
              <p:spPr bwMode="white">
                <a:xfrm>
                  <a:off x="0" y="2722"/>
                  <a:ext cx="13608" cy="0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54" name="Line 6"/>
                <p:cNvSpPr>
                  <a:spLocks noChangeShapeType="1"/>
                </p:cNvSpPr>
                <p:nvPr/>
              </p:nvSpPr>
              <p:spPr bwMode="white">
                <a:xfrm>
                  <a:off x="0" y="3629"/>
                  <a:ext cx="13608" cy="0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55" name="Line 7"/>
                <p:cNvSpPr>
                  <a:spLocks noChangeShapeType="1"/>
                </p:cNvSpPr>
                <p:nvPr/>
              </p:nvSpPr>
              <p:spPr bwMode="white">
                <a:xfrm>
                  <a:off x="0" y="4536"/>
                  <a:ext cx="13608" cy="0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56" name="Line 8"/>
                <p:cNvSpPr>
                  <a:spLocks noChangeShapeType="1"/>
                </p:cNvSpPr>
                <p:nvPr/>
              </p:nvSpPr>
              <p:spPr bwMode="white">
                <a:xfrm>
                  <a:off x="0" y="5443"/>
                  <a:ext cx="13608" cy="0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57" name="Line 9"/>
                <p:cNvSpPr>
                  <a:spLocks noChangeShapeType="1"/>
                </p:cNvSpPr>
                <p:nvPr/>
              </p:nvSpPr>
              <p:spPr bwMode="white">
                <a:xfrm>
                  <a:off x="0" y="6350"/>
                  <a:ext cx="13608" cy="0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58" name="Line 10"/>
                <p:cNvSpPr>
                  <a:spLocks noChangeShapeType="1"/>
                </p:cNvSpPr>
                <p:nvPr/>
              </p:nvSpPr>
              <p:spPr bwMode="white">
                <a:xfrm>
                  <a:off x="0" y="7258"/>
                  <a:ext cx="13608" cy="0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59" name="Line 11"/>
                <p:cNvSpPr>
                  <a:spLocks noChangeShapeType="1"/>
                </p:cNvSpPr>
                <p:nvPr/>
              </p:nvSpPr>
              <p:spPr bwMode="white">
                <a:xfrm>
                  <a:off x="0" y="8165"/>
                  <a:ext cx="13608" cy="0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60" name="Line 12"/>
                <p:cNvSpPr>
                  <a:spLocks noChangeShapeType="1"/>
                </p:cNvSpPr>
                <p:nvPr/>
              </p:nvSpPr>
              <p:spPr bwMode="white">
                <a:xfrm>
                  <a:off x="0" y="9072"/>
                  <a:ext cx="13608" cy="0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61" name="Line 13"/>
                <p:cNvSpPr>
                  <a:spLocks noChangeShapeType="1"/>
                </p:cNvSpPr>
                <p:nvPr/>
              </p:nvSpPr>
              <p:spPr bwMode="white">
                <a:xfrm>
                  <a:off x="0" y="9979"/>
                  <a:ext cx="13608" cy="0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62" name="Line 14"/>
                <p:cNvSpPr>
                  <a:spLocks noChangeShapeType="1"/>
                </p:cNvSpPr>
                <p:nvPr/>
              </p:nvSpPr>
              <p:spPr bwMode="white">
                <a:xfrm>
                  <a:off x="0" y="10886"/>
                  <a:ext cx="13608" cy="0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63" name="Line 15"/>
                <p:cNvSpPr>
                  <a:spLocks noChangeShapeType="1"/>
                </p:cNvSpPr>
                <p:nvPr/>
              </p:nvSpPr>
              <p:spPr bwMode="white">
                <a:xfrm>
                  <a:off x="0" y="11794"/>
                  <a:ext cx="13608" cy="0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64" name="Line 16"/>
                <p:cNvSpPr>
                  <a:spLocks noChangeShapeType="1"/>
                </p:cNvSpPr>
                <p:nvPr/>
              </p:nvSpPr>
              <p:spPr bwMode="white">
                <a:xfrm>
                  <a:off x="0" y="12701"/>
                  <a:ext cx="13608" cy="0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65" name="Line 17"/>
                <p:cNvSpPr>
                  <a:spLocks noChangeShapeType="1"/>
                </p:cNvSpPr>
                <p:nvPr/>
              </p:nvSpPr>
              <p:spPr bwMode="white">
                <a:xfrm>
                  <a:off x="0" y="13608"/>
                  <a:ext cx="13608" cy="0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66" name="Line 18"/>
                <p:cNvSpPr>
                  <a:spLocks noChangeShapeType="1"/>
                </p:cNvSpPr>
                <p:nvPr/>
              </p:nvSpPr>
              <p:spPr bwMode="white">
                <a:xfrm>
                  <a:off x="0" y="14515"/>
                  <a:ext cx="13608" cy="0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67" name="Line 19"/>
                <p:cNvSpPr>
                  <a:spLocks noChangeShapeType="1"/>
                </p:cNvSpPr>
                <p:nvPr/>
              </p:nvSpPr>
              <p:spPr bwMode="white">
                <a:xfrm>
                  <a:off x="0" y="15422"/>
                  <a:ext cx="13608" cy="0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68" name="Line 20"/>
                <p:cNvSpPr>
                  <a:spLocks noChangeShapeType="1"/>
                </p:cNvSpPr>
                <p:nvPr/>
              </p:nvSpPr>
              <p:spPr bwMode="white">
                <a:xfrm>
                  <a:off x="0" y="16330"/>
                  <a:ext cx="13608" cy="0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69" name="Line 21"/>
                <p:cNvSpPr>
                  <a:spLocks noChangeShapeType="1"/>
                </p:cNvSpPr>
                <p:nvPr/>
              </p:nvSpPr>
              <p:spPr bwMode="white">
                <a:xfrm>
                  <a:off x="0" y="17237"/>
                  <a:ext cx="13608" cy="0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70" name="Line 22"/>
                <p:cNvSpPr>
                  <a:spLocks noChangeShapeType="1"/>
                </p:cNvSpPr>
                <p:nvPr/>
              </p:nvSpPr>
              <p:spPr bwMode="white">
                <a:xfrm>
                  <a:off x="0" y="18144"/>
                  <a:ext cx="13608" cy="0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71" name="Line 23"/>
                <p:cNvSpPr>
                  <a:spLocks noChangeShapeType="1"/>
                </p:cNvSpPr>
                <p:nvPr/>
              </p:nvSpPr>
              <p:spPr bwMode="white">
                <a:xfrm>
                  <a:off x="0" y="19051"/>
                  <a:ext cx="13608" cy="0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72" name="Line 24"/>
                <p:cNvSpPr>
                  <a:spLocks noChangeShapeType="1"/>
                </p:cNvSpPr>
                <p:nvPr/>
              </p:nvSpPr>
              <p:spPr bwMode="white">
                <a:xfrm>
                  <a:off x="0" y="19958"/>
                  <a:ext cx="13608" cy="0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73" name="Line 25"/>
                <p:cNvSpPr>
                  <a:spLocks noChangeShapeType="1"/>
                </p:cNvSpPr>
                <p:nvPr/>
              </p:nvSpPr>
              <p:spPr bwMode="white">
                <a:xfrm>
                  <a:off x="454" y="0"/>
                  <a:ext cx="0" cy="20412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74" name="Line 26"/>
                <p:cNvSpPr>
                  <a:spLocks noChangeShapeType="1"/>
                </p:cNvSpPr>
                <p:nvPr/>
              </p:nvSpPr>
              <p:spPr bwMode="white">
                <a:xfrm>
                  <a:off x="907" y="0"/>
                  <a:ext cx="0" cy="20412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75" name="Line 27"/>
                <p:cNvSpPr>
                  <a:spLocks noChangeShapeType="1"/>
                </p:cNvSpPr>
                <p:nvPr/>
              </p:nvSpPr>
              <p:spPr bwMode="white">
                <a:xfrm>
                  <a:off x="1361" y="0"/>
                  <a:ext cx="0" cy="20412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76" name="Line 28"/>
                <p:cNvSpPr>
                  <a:spLocks noChangeShapeType="1"/>
                </p:cNvSpPr>
                <p:nvPr/>
              </p:nvSpPr>
              <p:spPr bwMode="white">
                <a:xfrm>
                  <a:off x="1814" y="0"/>
                  <a:ext cx="0" cy="20412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77" name="Line 29"/>
                <p:cNvSpPr>
                  <a:spLocks noChangeShapeType="1"/>
                </p:cNvSpPr>
                <p:nvPr/>
              </p:nvSpPr>
              <p:spPr bwMode="white">
                <a:xfrm>
                  <a:off x="2268" y="0"/>
                  <a:ext cx="0" cy="20412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78" name="Line 30"/>
                <p:cNvSpPr>
                  <a:spLocks noChangeShapeType="1"/>
                </p:cNvSpPr>
                <p:nvPr/>
              </p:nvSpPr>
              <p:spPr bwMode="white">
                <a:xfrm>
                  <a:off x="2722" y="0"/>
                  <a:ext cx="0" cy="20412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79" name="Line 31"/>
                <p:cNvSpPr>
                  <a:spLocks noChangeShapeType="1"/>
                </p:cNvSpPr>
                <p:nvPr/>
              </p:nvSpPr>
              <p:spPr bwMode="white">
                <a:xfrm>
                  <a:off x="3175" y="0"/>
                  <a:ext cx="0" cy="20412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80" name="Line 32"/>
                <p:cNvSpPr>
                  <a:spLocks noChangeShapeType="1"/>
                </p:cNvSpPr>
                <p:nvPr/>
              </p:nvSpPr>
              <p:spPr bwMode="white">
                <a:xfrm>
                  <a:off x="3629" y="0"/>
                  <a:ext cx="0" cy="20412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81" name="Line 33"/>
                <p:cNvSpPr>
                  <a:spLocks noChangeShapeType="1"/>
                </p:cNvSpPr>
                <p:nvPr/>
              </p:nvSpPr>
              <p:spPr bwMode="white">
                <a:xfrm>
                  <a:off x="4082" y="0"/>
                  <a:ext cx="0" cy="20412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82" name="Line 34"/>
                <p:cNvSpPr>
                  <a:spLocks noChangeShapeType="1"/>
                </p:cNvSpPr>
                <p:nvPr/>
              </p:nvSpPr>
              <p:spPr bwMode="white">
                <a:xfrm>
                  <a:off x="4536" y="0"/>
                  <a:ext cx="0" cy="20412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83" name="Line 35"/>
                <p:cNvSpPr>
                  <a:spLocks noChangeShapeType="1"/>
                </p:cNvSpPr>
                <p:nvPr/>
              </p:nvSpPr>
              <p:spPr bwMode="white">
                <a:xfrm>
                  <a:off x="4990" y="0"/>
                  <a:ext cx="0" cy="20412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84" name="Line 36"/>
                <p:cNvSpPr>
                  <a:spLocks noChangeShapeType="1"/>
                </p:cNvSpPr>
                <p:nvPr/>
              </p:nvSpPr>
              <p:spPr bwMode="white">
                <a:xfrm>
                  <a:off x="5443" y="0"/>
                  <a:ext cx="0" cy="20412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85" name="Line 37"/>
                <p:cNvSpPr>
                  <a:spLocks noChangeShapeType="1"/>
                </p:cNvSpPr>
                <p:nvPr/>
              </p:nvSpPr>
              <p:spPr bwMode="white">
                <a:xfrm>
                  <a:off x="5897" y="0"/>
                  <a:ext cx="0" cy="20412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86" name="Line 38"/>
                <p:cNvSpPr>
                  <a:spLocks noChangeShapeType="1"/>
                </p:cNvSpPr>
                <p:nvPr/>
              </p:nvSpPr>
              <p:spPr bwMode="white">
                <a:xfrm>
                  <a:off x="6350" y="0"/>
                  <a:ext cx="0" cy="20412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87" name="Line 39"/>
                <p:cNvSpPr>
                  <a:spLocks noChangeShapeType="1"/>
                </p:cNvSpPr>
                <p:nvPr/>
              </p:nvSpPr>
              <p:spPr bwMode="white">
                <a:xfrm>
                  <a:off x="6804" y="0"/>
                  <a:ext cx="0" cy="20412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88" name="Line 40"/>
                <p:cNvSpPr>
                  <a:spLocks noChangeShapeType="1"/>
                </p:cNvSpPr>
                <p:nvPr/>
              </p:nvSpPr>
              <p:spPr bwMode="white">
                <a:xfrm>
                  <a:off x="7258" y="0"/>
                  <a:ext cx="0" cy="20412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89" name="Line 41"/>
                <p:cNvSpPr>
                  <a:spLocks noChangeShapeType="1"/>
                </p:cNvSpPr>
                <p:nvPr/>
              </p:nvSpPr>
              <p:spPr bwMode="white">
                <a:xfrm>
                  <a:off x="7711" y="0"/>
                  <a:ext cx="0" cy="20412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90" name="Line 42"/>
                <p:cNvSpPr>
                  <a:spLocks noChangeShapeType="1"/>
                </p:cNvSpPr>
                <p:nvPr/>
              </p:nvSpPr>
              <p:spPr bwMode="white">
                <a:xfrm>
                  <a:off x="8165" y="0"/>
                  <a:ext cx="0" cy="20412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91" name="Line 43"/>
                <p:cNvSpPr>
                  <a:spLocks noChangeShapeType="1"/>
                </p:cNvSpPr>
                <p:nvPr/>
              </p:nvSpPr>
              <p:spPr bwMode="white">
                <a:xfrm>
                  <a:off x="8618" y="0"/>
                  <a:ext cx="0" cy="20412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92" name="Line 44"/>
                <p:cNvSpPr>
                  <a:spLocks noChangeShapeType="1"/>
                </p:cNvSpPr>
                <p:nvPr/>
              </p:nvSpPr>
              <p:spPr bwMode="white">
                <a:xfrm>
                  <a:off x="9072" y="0"/>
                  <a:ext cx="0" cy="20412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93" name="Line 45"/>
                <p:cNvSpPr>
                  <a:spLocks noChangeShapeType="1"/>
                </p:cNvSpPr>
                <p:nvPr/>
              </p:nvSpPr>
              <p:spPr bwMode="white">
                <a:xfrm>
                  <a:off x="9526" y="0"/>
                  <a:ext cx="0" cy="20412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94" name="Line 46"/>
                <p:cNvSpPr>
                  <a:spLocks noChangeShapeType="1"/>
                </p:cNvSpPr>
                <p:nvPr/>
              </p:nvSpPr>
              <p:spPr bwMode="white">
                <a:xfrm>
                  <a:off x="9979" y="0"/>
                  <a:ext cx="0" cy="20412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95" name="Line 47"/>
                <p:cNvSpPr>
                  <a:spLocks noChangeShapeType="1"/>
                </p:cNvSpPr>
                <p:nvPr/>
              </p:nvSpPr>
              <p:spPr bwMode="white">
                <a:xfrm>
                  <a:off x="10433" y="0"/>
                  <a:ext cx="0" cy="20412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96" name="Line 48"/>
                <p:cNvSpPr>
                  <a:spLocks noChangeShapeType="1"/>
                </p:cNvSpPr>
                <p:nvPr/>
              </p:nvSpPr>
              <p:spPr bwMode="white">
                <a:xfrm>
                  <a:off x="10886" y="0"/>
                  <a:ext cx="0" cy="20412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97" name="Line 49"/>
                <p:cNvSpPr>
                  <a:spLocks noChangeShapeType="1"/>
                </p:cNvSpPr>
                <p:nvPr/>
              </p:nvSpPr>
              <p:spPr bwMode="white">
                <a:xfrm>
                  <a:off x="11340" y="0"/>
                  <a:ext cx="0" cy="20412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98" name="Line 50"/>
                <p:cNvSpPr>
                  <a:spLocks noChangeShapeType="1"/>
                </p:cNvSpPr>
                <p:nvPr/>
              </p:nvSpPr>
              <p:spPr bwMode="white">
                <a:xfrm>
                  <a:off x="11794" y="0"/>
                  <a:ext cx="0" cy="20412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99" name="Line 51"/>
                <p:cNvSpPr>
                  <a:spLocks noChangeShapeType="1"/>
                </p:cNvSpPr>
                <p:nvPr/>
              </p:nvSpPr>
              <p:spPr bwMode="white">
                <a:xfrm>
                  <a:off x="12247" y="0"/>
                  <a:ext cx="0" cy="20412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00" name="Line 52"/>
                <p:cNvSpPr>
                  <a:spLocks noChangeShapeType="1"/>
                </p:cNvSpPr>
                <p:nvPr/>
              </p:nvSpPr>
              <p:spPr bwMode="white">
                <a:xfrm>
                  <a:off x="12701" y="0"/>
                  <a:ext cx="0" cy="20412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101" name="Line 53"/>
                <p:cNvSpPr>
                  <a:spLocks noChangeShapeType="1"/>
                </p:cNvSpPr>
                <p:nvPr/>
              </p:nvSpPr>
              <p:spPr bwMode="white">
                <a:xfrm>
                  <a:off x="13154" y="0"/>
                  <a:ext cx="0" cy="20412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2103" name="Line 55"/>
              <p:cNvSpPr>
                <a:spLocks noChangeShapeType="1"/>
              </p:cNvSpPr>
              <p:nvPr/>
            </p:nvSpPr>
            <p:spPr bwMode="ltGray">
              <a:xfrm>
                <a:off x="13154" y="0"/>
                <a:ext cx="0" cy="7031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109" name="Group 61"/>
            <p:cNvGrpSpPr>
              <a:grpSpLocks/>
            </p:cNvGrpSpPr>
            <p:nvPr/>
          </p:nvGrpSpPr>
          <p:grpSpPr bwMode="auto">
            <a:xfrm>
              <a:off x="7" y="2641"/>
              <a:ext cx="9904" cy="8486"/>
              <a:chOff x="7" y="2641"/>
              <a:chExt cx="9904" cy="8486"/>
            </a:xfrm>
          </p:grpSpPr>
          <p:sp>
            <p:nvSpPr>
              <p:cNvPr id="2105" name="Line 57"/>
              <p:cNvSpPr>
                <a:spLocks noChangeShapeType="1"/>
              </p:cNvSpPr>
              <p:nvPr/>
            </p:nvSpPr>
            <p:spPr bwMode="ltGray">
              <a:xfrm>
                <a:off x="1195" y="2641"/>
                <a:ext cx="0" cy="8486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6" name="Line 58"/>
              <p:cNvSpPr>
                <a:spLocks noChangeShapeType="1"/>
              </p:cNvSpPr>
              <p:nvPr/>
            </p:nvSpPr>
            <p:spPr bwMode="ltGray">
              <a:xfrm flipH="1" flipV="1">
                <a:off x="7" y="9091"/>
                <a:ext cx="7586" cy="4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7" name="Line 59"/>
              <p:cNvSpPr>
                <a:spLocks noChangeShapeType="1"/>
              </p:cNvSpPr>
              <p:nvPr/>
            </p:nvSpPr>
            <p:spPr bwMode="ltGray">
              <a:xfrm flipH="1" flipV="1">
                <a:off x="907" y="4432"/>
                <a:ext cx="9004" cy="4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8" name="Arc 60"/>
              <p:cNvSpPr>
                <a:spLocks/>
              </p:cNvSpPr>
              <p:nvPr/>
            </p:nvSpPr>
            <p:spPr bwMode="ltGray">
              <a:xfrm rot="16200000">
                <a:off x="823" y="4255"/>
                <a:ext cx="737" cy="371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43197 w 43197"/>
                  <a:gd name="T1" fmla="*/ 21951 h 43200"/>
                  <a:gd name="T2" fmla="*/ 21951 w 43197"/>
                  <a:gd name="T3" fmla="*/ 3 h 43200"/>
                  <a:gd name="T4" fmla="*/ 21600 w 43197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7" h="43200" fill="none" extrusionOk="0">
                    <a:moveTo>
                      <a:pt x="43197" y="21951"/>
                    </a:moveTo>
                    <a:cubicBezTo>
                      <a:pt x="43005" y="33741"/>
                      <a:pt x="3339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717" y="-1"/>
                      <a:pt x="21834" y="0"/>
                      <a:pt x="21951" y="2"/>
                    </a:cubicBezTo>
                  </a:path>
                  <a:path w="43197" h="43200" stroke="0" extrusionOk="0">
                    <a:moveTo>
                      <a:pt x="43197" y="21951"/>
                    </a:moveTo>
                    <a:cubicBezTo>
                      <a:pt x="43005" y="33741"/>
                      <a:pt x="3339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717" y="-1"/>
                      <a:pt x="21834" y="0"/>
                      <a:pt x="21951" y="2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113" name="Group 65"/>
            <p:cNvGrpSpPr>
              <a:grpSpLocks/>
            </p:cNvGrpSpPr>
            <p:nvPr/>
          </p:nvGrpSpPr>
          <p:grpSpPr bwMode="auto">
            <a:xfrm>
              <a:off x="3497" y="9223"/>
              <a:ext cx="8996" cy="8562"/>
              <a:chOff x="3497" y="9223"/>
              <a:chExt cx="8996" cy="8562"/>
            </a:xfrm>
          </p:grpSpPr>
          <p:sp>
            <p:nvSpPr>
              <p:cNvPr id="2110" name="Line 62"/>
              <p:cNvSpPr>
                <a:spLocks noChangeShapeType="1"/>
              </p:cNvSpPr>
              <p:nvPr/>
            </p:nvSpPr>
            <p:spPr bwMode="ltGray">
              <a:xfrm>
                <a:off x="3497" y="16263"/>
                <a:ext cx="8996" cy="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1" name="Line 63"/>
              <p:cNvSpPr>
                <a:spLocks noChangeShapeType="1"/>
              </p:cNvSpPr>
              <p:nvPr/>
            </p:nvSpPr>
            <p:spPr bwMode="ltGray">
              <a:xfrm>
                <a:off x="12219" y="9223"/>
                <a:ext cx="0" cy="8562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2" name="Arc 64"/>
              <p:cNvSpPr>
                <a:spLocks/>
              </p:cNvSpPr>
              <p:nvPr/>
            </p:nvSpPr>
            <p:spPr bwMode="ltGray">
              <a:xfrm rot="5400000">
                <a:off x="11860" y="16002"/>
                <a:ext cx="737" cy="371"/>
              </a:xfrm>
              <a:custGeom>
                <a:avLst/>
                <a:gdLst>
                  <a:gd name="G0" fmla="+- 21599 0 0"/>
                  <a:gd name="G1" fmla="+- 21600 0 0"/>
                  <a:gd name="G2" fmla="+- 21600 0 0"/>
                  <a:gd name="T0" fmla="*/ 21131 w 43199"/>
                  <a:gd name="T1" fmla="*/ 5 h 43200"/>
                  <a:gd name="T2" fmla="*/ 0 w 43199"/>
                  <a:gd name="T3" fmla="*/ 21833 h 43200"/>
                  <a:gd name="T4" fmla="*/ 21599 w 43199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9" h="43200" fill="none" extrusionOk="0">
                    <a:moveTo>
                      <a:pt x="21131" y="5"/>
                    </a:moveTo>
                    <a:cubicBezTo>
                      <a:pt x="21286" y="1"/>
                      <a:pt x="21442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33529"/>
                      <a:pt x="33528" y="43200"/>
                      <a:pt x="21599" y="43200"/>
                    </a:cubicBezTo>
                    <a:cubicBezTo>
                      <a:pt x="9760" y="43200"/>
                      <a:pt x="127" y="33670"/>
                      <a:pt x="0" y="21832"/>
                    </a:cubicBezTo>
                  </a:path>
                  <a:path w="43199" h="43200" stroke="0" extrusionOk="0">
                    <a:moveTo>
                      <a:pt x="21131" y="5"/>
                    </a:moveTo>
                    <a:cubicBezTo>
                      <a:pt x="21286" y="1"/>
                      <a:pt x="21442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33529"/>
                      <a:pt x="33528" y="43200"/>
                      <a:pt x="21599" y="43200"/>
                    </a:cubicBezTo>
                    <a:cubicBezTo>
                      <a:pt x="9760" y="43200"/>
                      <a:pt x="127" y="33670"/>
                      <a:pt x="0" y="21832"/>
                    </a:cubicBezTo>
                    <a:lnTo>
                      <a:pt x="21599" y="21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2115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3509963" y="11040534"/>
            <a:ext cx="27543920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116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509963" y="20853400"/>
            <a:ext cx="22683788" cy="110405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2117" name="Rectangle 6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2118" name="Rectangle 7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2119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A0615E8-4AF8-418B-8AD2-EC7466B176A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DD7AF-0BC5-4A59-9B7E-3EB391B843A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26738" y="1919818"/>
            <a:ext cx="7086600" cy="360045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159795" y="1919818"/>
            <a:ext cx="21038343" cy="360045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B26A8-DC9C-4D0B-9715-1717190FFD6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1B55E-72B5-4868-B671-683D925F3B8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845" y="27764318"/>
            <a:ext cx="27543918" cy="8580967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845" y="18311285"/>
            <a:ext cx="27543918" cy="9453033"/>
          </a:xfrm>
        </p:spPr>
        <p:txBody>
          <a:bodyPr anchor="b"/>
          <a:lstStyle>
            <a:lvl1pPr marL="0" indent="0">
              <a:buNone/>
              <a:defRPr sz="2800"/>
            </a:lvl1pPr>
            <a:lvl2pPr marL="640080" indent="0">
              <a:buNone/>
              <a:defRPr sz="2500"/>
            </a:lvl2pPr>
            <a:lvl3pPr marL="1280160" indent="0">
              <a:buNone/>
              <a:defRPr sz="2200"/>
            </a:lvl3pPr>
            <a:lvl4pPr marL="1920240" indent="0">
              <a:buNone/>
              <a:defRPr sz="2000"/>
            </a:lvl4pPr>
            <a:lvl5pPr marL="2560320" indent="0">
              <a:buNone/>
              <a:defRPr sz="2000"/>
            </a:lvl5pPr>
            <a:lvl6pPr marL="3200400" indent="0">
              <a:buNone/>
              <a:defRPr sz="2000"/>
            </a:lvl6pPr>
            <a:lvl7pPr marL="3840480" indent="0">
              <a:buNone/>
              <a:defRPr sz="2000"/>
            </a:lvl7pPr>
            <a:lvl8pPr marL="4480560" indent="0">
              <a:buNone/>
              <a:defRPr sz="2000"/>
            </a:lvl8pPr>
            <a:lvl9pPr marL="5120640" indent="0">
              <a:buNone/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14D6A-B16B-49C9-A17C-164BEA77E96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969420" y="12001501"/>
            <a:ext cx="13656468" cy="25922817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854488" y="12001501"/>
            <a:ext cx="13658850" cy="25922817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BC7A2-7978-433F-A4DC-102CF63B823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250" y="1729318"/>
            <a:ext cx="29165550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19250" y="9671051"/>
            <a:ext cx="14318457" cy="4030133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19250" y="13701185"/>
            <a:ext cx="14318457" cy="24894116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1582" y="9671051"/>
            <a:ext cx="14323218" cy="4030133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1582" y="13701185"/>
            <a:ext cx="14323218" cy="24894116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A488D-B284-458E-93E3-ED63BA83BA2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4C8DE-ED58-4B7B-950B-630C05543AE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2A6232-1B3C-4E57-9D51-CAAAC92FDAA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250" y="1720852"/>
            <a:ext cx="10660857" cy="7319433"/>
          </a:xfrm>
        </p:spPr>
        <p:txBody>
          <a:bodyPr/>
          <a:lstStyle>
            <a:lvl1pPr algn="l">
              <a:defRPr sz="2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8250" y="1720852"/>
            <a:ext cx="18116550" cy="36874449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19250" y="9040284"/>
            <a:ext cx="10660857" cy="29555016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9A93C-7004-49D4-BBC6-917385ABC8A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0795" y="30242934"/>
            <a:ext cx="19442906" cy="3570817"/>
          </a:xfrm>
        </p:spPr>
        <p:txBody>
          <a:bodyPr/>
          <a:lstStyle>
            <a:lvl1pPr algn="l">
              <a:defRPr sz="2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0795" y="3860801"/>
            <a:ext cx="19442906" cy="25922817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0795" y="33813751"/>
            <a:ext cx="19442906" cy="5071533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BC005-B09C-4AF9-94D3-020EB7CAE42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6" name="Group 62"/>
          <p:cNvGrpSpPr>
            <a:grpSpLocks/>
          </p:cNvGrpSpPr>
          <p:nvPr/>
        </p:nvGrpSpPr>
        <p:grpSpPr bwMode="auto">
          <a:xfrm>
            <a:off x="0" y="0"/>
            <a:ext cx="32404050" cy="43205400"/>
            <a:chOff x="0" y="0"/>
            <a:chExt cx="13608" cy="20412"/>
          </a:xfrm>
        </p:grpSpPr>
        <p:grpSp>
          <p:nvGrpSpPr>
            <p:cNvPr id="1079" name="Group 55"/>
            <p:cNvGrpSpPr>
              <a:grpSpLocks/>
            </p:cNvGrpSpPr>
            <p:nvPr/>
          </p:nvGrpSpPr>
          <p:grpSpPr bwMode="auto">
            <a:xfrm>
              <a:off x="0" y="0"/>
              <a:ext cx="13608" cy="20412"/>
              <a:chOff x="0" y="0"/>
              <a:chExt cx="13608" cy="20412"/>
            </a:xfrm>
          </p:grpSpPr>
          <p:grpSp>
            <p:nvGrpSpPr>
              <p:cNvPr id="1048" name="Group 24"/>
              <p:cNvGrpSpPr>
                <a:grpSpLocks/>
              </p:cNvGrpSpPr>
              <p:nvPr/>
            </p:nvGrpSpPr>
            <p:grpSpPr bwMode="auto">
              <a:xfrm>
                <a:off x="0" y="907"/>
                <a:ext cx="13608" cy="19051"/>
                <a:chOff x="0" y="907"/>
                <a:chExt cx="13608" cy="19051"/>
              </a:xfrm>
            </p:grpSpPr>
            <p:sp>
              <p:nvSpPr>
                <p:cNvPr id="1026" name="Line 2"/>
                <p:cNvSpPr>
                  <a:spLocks noChangeShapeType="1"/>
                </p:cNvSpPr>
                <p:nvPr/>
              </p:nvSpPr>
              <p:spPr bwMode="white">
                <a:xfrm>
                  <a:off x="0" y="907"/>
                  <a:ext cx="13608" cy="0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27" name="Line 3"/>
                <p:cNvSpPr>
                  <a:spLocks noChangeShapeType="1"/>
                </p:cNvSpPr>
                <p:nvPr/>
              </p:nvSpPr>
              <p:spPr bwMode="white">
                <a:xfrm>
                  <a:off x="0" y="1814"/>
                  <a:ext cx="13608" cy="0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28" name="Line 4"/>
                <p:cNvSpPr>
                  <a:spLocks noChangeShapeType="1"/>
                </p:cNvSpPr>
                <p:nvPr/>
              </p:nvSpPr>
              <p:spPr bwMode="white">
                <a:xfrm>
                  <a:off x="0" y="2721"/>
                  <a:ext cx="13608" cy="0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29" name="Line 5"/>
                <p:cNvSpPr>
                  <a:spLocks noChangeShapeType="1"/>
                </p:cNvSpPr>
                <p:nvPr/>
              </p:nvSpPr>
              <p:spPr bwMode="white">
                <a:xfrm>
                  <a:off x="0" y="3629"/>
                  <a:ext cx="13608" cy="0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30" name="Line 6"/>
                <p:cNvSpPr>
                  <a:spLocks noChangeShapeType="1"/>
                </p:cNvSpPr>
                <p:nvPr/>
              </p:nvSpPr>
              <p:spPr bwMode="white">
                <a:xfrm>
                  <a:off x="0" y="4536"/>
                  <a:ext cx="13608" cy="0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31" name="Line 7"/>
                <p:cNvSpPr>
                  <a:spLocks noChangeShapeType="1"/>
                </p:cNvSpPr>
                <p:nvPr/>
              </p:nvSpPr>
              <p:spPr bwMode="white">
                <a:xfrm>
                  <a:off x="0" y="5443"/>
                  <a:ext cx="13608" cy="0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32" name="Line 8"/>
                <p:cNvSpPr>
                  <a:spLocks noChangeShapeType="1"/>
                </p:cNvSpPr>
                <p:nvPr/>
              </p:nvSpPr>
              <p:spPr bwMode="white">
                <a:xfrm>
                  <a:off x="0" y="6350"/>
                  <a:ext cx="13608" cy="0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33" name="Line 9"/>
                <p:cNvSpPr>
                  <a:spLocks noChangeShapeType="1"/>
                </p:cNvSpPr>
                <p:nvPr/>
              </p:nvSpPr>
              <p:spPr bwMode="white">
                <a:xfrm>
                  <a:off x="0" y="7257"/>
                  <a:ext cx="13608" cy="0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34" name="Line 10"/>
                <p:cNvSpPr>
                  <a:spLocks noChangeShapeType="1"/>
                </p:cNvSpPr>
                <p:nvPr/>
              </p:nvSpPr>
              <p:spPr bwMode="white">
                <a:xfrm>
                  <a:off x="0" y="8165"/>
                  <a:ext cx="13608" cy="0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35" name="Line 11"/>
                <p:cNvSpPr>
                  <a:spLocks noChangeShapeType="1"/>
                </p:cNvSpPr>
                <p:nvPr/>
              </p:nvSpPr>
              <p:spPr bwMode="white">
                <a:xfrm>
                  <a:off x="0" y="9072"/>
                  <a:ext cx="13608" cy="0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36" name="Line 12"/>
                <p:cNvSpPr>
                  <a:spLocks noChangeShapeType="1"/>
                </p:cNvSpPr>
                <p:nvPr/>
              </p:nvSpPr>
              <p:spPr bwMode="white">
                <a:xfrm>
                  <a:off x="0" y="9979"/>
                  <a:ext cx="13608" cy="0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37" name="Line 13"/>
                <p:cNvSpPr>
                  <a:spLocks noChangeShapeType="1"/>
                </p:cNvSpPr>
                <p:nvPr/>
              </p:nvSpPr>
              <p:spPr bwMode="white">
                <a:xfrm>
                  <a:off x="0" y="10886"/>
                  <a:ext cx="13608" cy="0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38" name="Line 14"/>
                <p:cNvSpPr>
                  <a:spLocks noChangeShapeType="1"/>
                </p:cNvSpPr>
                <p:nvPr/>
              </p:nvSpPr>
              <p:spPr bwMode="white">
                <a:xfrm>
                  <a:off x="0" y="11793"/>
                  <a:ext cx="13608" cy="0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39" name="Line 15"/>
                <p:cNvSpPr>
                  <a:spLocks noChangeShapeType="1"/>
                </p:cNvSpPr>
                <p:nvPr/>
              </p:nvSpPr>
              <p:spPr bwMode="white">
                <a:xfrm>
                  <a:off x="0" y="12700"/>
                  <a:ext cx="13608" cy="0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40" name="Line 16"/>
                <p:cNvSpPr>
                  <a:spLocks noChangeShapeType="1"/>
                </p:cNvSpPr>
                <p:nvPr/>
              </p:nvSpPr>
              <p:spPr bwMode="white">
                <a:xfrm>
                  <a:off x="0" y="13608"/>
                  <a:ext cx="13608" cy="0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41" name="Line 17"/>
                <p:cNvSpPr>
                  <a:spLocks noChangeShapeType="1"/>
                </p:cNvSpPr>
                <p:nvPr/>
              </p:nvSpPr>
              <p:spPr bwMode="white">
                <a:xfrm>
                  <a:off x="0" y="14515"/>
                  <a:ext cx="13608" cy="0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42" name="Line 18"/>
                <p:cNvSpPr>
                  <a:spLocks noChangeShapeType="1"/>
                </p:cNvSpPr>
                <p:nvPr/>
              </p:nvSpPr>
              <p:spPr bwMode="white">
                <a:xfrm>
                  <a:off x="0" y="15422"/>
                  <a:ext cx="13608" cy="0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43" name="Line 19"/>
                <p:cNvSpPr>
                  <a:spLocks noChangeShapeType="1"/>
                </p:cNvSpPr>
                <p:nvPr/>
              </p:nvSpPr>
              <p:spPr bwMode="white">
                <a:xfrm>
                  <a:off x="0" y="16329"/>
                  <a:ext cx="13608" cy="0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44" name="Line 20"/>
                <p:cNvSpPr>
                  <a:spLocks noChangeShapeType="1"/>
                </p:cNvSpPr>
                <p:nvPr/>
              </p:nvSpPr>
              <p:spPr bwMode="white">
                <a:xfrm>
                  <a:off x="0" y="17236"/>
                  <a:ext cx="13608" cy="0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45" name="Line 21"/>
                <p:cNvSpPr>
                  <a:spLocks noChangeShapeType="1"/>
                </p:cNvSpPr>
                <p:nvPr/>
              </p:nvSpPr>
              <p:spPr bwMode="white">
                <a:xfrm>
                  <a:off x="0" y="18144"/>
                  <a:ext cx="13608" cy="0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46" name="Line 22"/>
                <p:cNvSpPr>
                  <a:spLocks noChangeShapeType="1"/>
                </p:cNvSpPr>
                <p:nvPr/>
              </p:nvSpPr>
              <p:spPr bwMode="white">
                <a:xfrm>
                  <a:off x="0" y="19051"/>
                  <a:ext cx="13608" cy="0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47" name="Line 23"/>
                <p:cNvSpPr>
                  <a:spLocks noChangeShapeType="1"/>
                </p:cNvSpPr>
                <p:nvPr/>
              </p:nvSpPr>
              <p:spPr bwMode="white">
                <a:xfrm>
                  <a:off x="0" y="19958"/>
                  <a:ext cx="13608" cy="0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078" name="Group 54"/>
              <p:cNvGrpSpPr>
                <a:grpSpLocks/>
              </p:cNvGrpSpPr>
              <p:nvPr/>
            </p:nvGrpSpPr>
            <p:grpSpPr bwMode="auto">
              <a:xfrm>
                <a:off x="454" y="0"/>
                <a:ext cx="12700" cy="20412"/>
                <a:chOff x="454" y="0"/>
                <a:chExt cx="12700" cy="20412"/>
              </a:xfrm>
            </p:grpSpPr>
            <p:sp>
              <p:nvSpPr>
                <p:cNvPr id="1049" name="Line 25"/>
                <p:cNvSpPr>
                  <a:spLocks noChangeShapeType="1"/>
                </p:cNvSpPr>
                <p:nvPr/>
              </p:nvSpPr>
              <p:spPr bwMode="white">
                <a:xfrm>
                  <a:off x="454" y="0"/>
                  <a:ext cx="0" cy="20412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0" name="Line 26"/>
                <p:cNvSpPr>
                  <a:spLocks noChangeShapeType="1"/>
                </p:cNvSpPr>
                <p:nvPr/>
              </p:nvSpPr>
              <p:spPr bwMode="white">
                <a:xfrm>
                  <a:off x="908" y="0"/>
                  <a:ext cx="0" cy="20412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1" name="Line 27"/>
                <p:cNvSpPr>
                  <a:spLocks noChangeShapeType="1"/>
                </p:cNvSpPr>
                <p:nvPr/>
              </p:nvSpPr>
              <p:spPr bwMode="white">
                <a:xfrm>
                  <a:off x="1361" y="0"/>
                  <a:ext cx="0" cy="20412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2" name="Line 28"/>
                <p:cNvSpPr>
                  <a:spLocks noChangeShapeType="1"/>
                </p:cNvSpPr>
                <p:nvPr/>
              </p:nvSpPr>
              <p:spPr bwMode="white">
                <a:xfrm>
                  <a:off x="1815" y="0"/>
                  <a:ext cx="0" cy="20412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3" name="Line 29"/>
                <p:cNvSpPr>
                  <a:spLocks noChangeShapeType="1"/>
                </p:cNvSpPr>
                <p:nvPr/>
              </p:nvSpPr>
              <p:spPr bwMode="white">
                <a:xfrm>
                  <a:off x="2268" y="0"/>
                  <a:ext cx="0" cy="20412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4" name="Line 30"/>
                <p:cNvSpPr>
                  <a:spLocks noChangeShapeType="1"/>
                </p:cNvSpPr>
                <p:nvPr/>
              </p:nvSpPr>
              <p:spPr bwMode="white">
                <a:xfrm>
                  <a:off x="2722" y="0"/>
                  <a:ext cx="0" cy="20412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5" name="Line 31"/>
                <p:cNvSpPr>
                  <a:spLocks noChangeShapeType="1"/>
                </p:cNvSpPr>
                <p:nvPr/>
              </p:nvSpPr>
              <p:spPr bwMode="white">
                <a:xfrm>
                  <a:off x="3175" y="0"/>
                  <a:ext cx="0" cy="20412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6" name="Line 32"/>
                <p:cNvSpPr>
                  <a:spLocks noChangeShapeType="1"/>
                </p:cNvSpPr>
                <p:nvPr/>
              </p:nvSpPr>
              <p:spPr bwMode="white">
                <a:xfrm>
                  <a:off x="3629" y="0"/>
                  <a:ext cx="0" cy="20412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7" name="Line 33"/>
                <p:cNvSpPr>
                  <a:spLocks noChangeShapeType="1"/>
                </p:cNvSpPr>
                <p:nvPr/>
              </p:nvSpPr>
              <p:spPr bwMode="white">
                <a:xfrm>
                  <a:off x="4083" y="0"/>
                  <a:ext cx="0" cy="20412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8" name="Line 34"/>
                <p:cNvSpPr>
                  <a:spLocks noChangeShapeType="1"/>
                </p:cNvSpPr>
                <p:nvPr/>
              </p:nvSpPr>
              <p:spPr bwMode="white">
                <a:xfrm>
                  <a:off x="4536" y="0"/>
                  <a:ext cx="0" cy="20412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9" name="Line 35"/>
                <p:cNvSpPr>
                  <a:spLocks noChangeShapeType="1"/>
                </p:cNvSpPr>
                <p:nvPr/>
              </p:nvSpPr>
              <p:spPr bwMode="white">
                <a:xfrm>
                  <a:off x="4990" y="0"/>
                  <a:ext cx="0" cy="20412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60" name="Line 36"/>
                <p:cNvSpPr>
                  <a:spLocks noChangeShapeType="1"/>
                </p:cNvSpPr>
                <p:nvPr/>
              </p:nvSpPr>
              <p:spPr bwMode="white">
                <a:xfrm>
                  <a:off x="5443" y="0"/>
                  <a:ext cx="0" cy="20412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61" name="Line 37"/>
                <p:cNvSpPr>
                  <a:spLocks noChangeShapeType="1"/>
                </p:cNvSpPr>
                <p:nvPr/>
              </p:nvSpPr>
              <p:spPr bwMode="white">
                <a:xfrm>
                  <a:off x="5897" y="0"/>
                  <a:ext cx="0" cy="20412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62" name="Line 38"/>
                <p:cNvSpPr>
                  <a:spLocks noChangeShapeType="1"/>
                </p:cNvSpPr>
                <p:nvPr/>
              </p:nvSpPr>
              <p:spPr bwMode="white">
                <a:xfrm>
                  <a:off x="6350" y="0"/>
                  <a:ext cx="0" cy="20412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63" name="Line 39"/>
                <p:cNvSpPr>
                  <a:spLocks noChangeShapeType="1"/>
                </p:cNvSpPr>
                <p:nvPr/>
              </p:nvSpPr>
              <p:spPr bwMode="white">
                <a:xfrm>
                  <a:off x="6804" y="0"/>
                  <a:ext cx="0" cy="20412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64" name="Line 40"/>
                <p:cNvSpPr>
                  <a:spLocks noChangeShapeType="1"/>
                </p:cNvSpPr>
                <p:nvPr/>
              </p:nvSpPr>
              <p:spPr bwMode="white">
                <a:xfrm>
                  <a:off x="7258" y="0"/>
                  <a:ext cx="0" cy="20412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65" name="Line 41"/>
                <p:cNvSpPr>
                  <a:spLocks noChangeShapeType="1"/>
                </p:cNvSpPr>
                <p:nvPr/>
              </p:nvSpPr>
              <p:spPr bwMode="white">
                <a:xfrm>
                  <a:off x="7711" y="0"/>
                  <a:ext cx="0" cy="20412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66" name="Line 42"/>
                <p:cNvSpPr>
                  <a:spLocks noChangeShapeType="1"/>
                </p:cNvSpPr>
                <p:nvPr/>
              </p:nvSpPr>
              <p:spPr bwMode="white">
                <a:xfrm>
                  <a:off x="8165" y="0"/>
                  <a:ext cx="0" cy="20412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67" name="Line 43"/>
                <p:cNvSpPr>
                  <a:spLocks noChangeShapeType="1"/>
                </p:cNvSpPr>
                <p:nvPr/>
              </p:nvSpPr>
              <p:spPr bwMode="white">
                <a:xfrm>
                  <a:off x="8618" y="0"/>
                  <a:ext cx="0" cy="20412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68" name="Line 44"/>
                <p:cNvSpPr>
                  <a:spLocks noChangeShapeType="1"/>
                </p:cNvSpPr>
                <p:nvPr/>
              </p:nvSpPr>
              <p:spPr bwMode="white">
                <a:xfrm>
                  <a:off x="9072" y="0"/>
                  <a:ext cx="0" cy="20412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69" name="Line 45"/>
                <p:cNvSpPr>
                  <a:spLocks noChangeShapeType="1"/>
                </p:cNvSpPr>
                <p:nvPr/>
              </p:nvSpPr>
              <p:spPr bwMode="white">
                <a:xfrm>
                  <a:off x="9525" y="0"/>
                  <a:ext cx="0" cy="20412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70" name="Line 46"/>
                <p:cNvSpPr>
                  <a:spLocks noChangeShapeType="1"/>
                </p:cNvSpPr>
                <p:nvPr/>
              </p:nvSpPr>
              <p:spPr bwMode="white">
                <a:xfrm>
                  <a:off x="9979" y="0"/>
                  <a:ext cx="0" cy="20412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71" name="Line 47"/>
                <p:cNvSpPr>
                  <a:spLocks noChangeShapeType="1"/>
                </p:cNvSpPr>
                <p:nvPr/>
              </p:nvSpPr>
              <p:spPr bwMode="white">
                <a:xfrm>
                  <a:off x="10433" y="0"/>
                  <a:ext cx="0" cy="20412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72" name="Line 48"/>
                <p:cNvSpPr>
                  <a:spLocks noChangeShapeType="1"/>
                </p:cNvSpPr>
                <p:nvPr/>
              </p:nvSpPr>
              <p:spPr bwMode="white">
                <a:xfrm>
                  <a:off x="10886" y="0"/>
                  <a:ext cx="0" cy="20412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73" name="Line 49"/>
                <p:cNvSpPr>
                  <a:spLocks noChangeShapeType="1"/>
                </p:cNvSpPr>
                <p:nvPr/>
              </p:nvSpPr>
              <p:spPr bwMode="white">
                <a:xfrm>
                  <a:off x="11340" y="0"/>
                  <a:ext cx="0" cy="20412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74" name="Line 50"/>
                <p:cNvSpPr>
                  <a:spLocks noChangeShapeType="1"/>
                </p:cNvSpPr>
                <p:nvPr/>
              </p:nvSpPr>
              <p:spPr bwMode="white">
                <a:xfrm>
                  <a:off x="11793" y="0"/>
                  <a:ext cx="0" cy="20412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75" name="Line 51"/>
                <p:cNvSpPr>
                  <a:spLocks noChangeShapeType="1"/>
                </p:cNvSpPr>
                <p:nvPr/>
              </p:nvSpPr>
              <p:spPr bwMode="white">
                <a:xfrm>
                  <a:off x="12247" y="0"/>
                  <a:ext cx="0" cy="20412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76" name="Line 52"/>
                <p:cNvSpPr>
                  <a:spLocks noChangeShapeType="1"/>
                </p:cNvSpPr>
                <p:nvPr/>
              </p:nvSpPr>
              <p:spPr bwMode="white">
                <a:xfrm>
                  <a:off x="12700" y="0"/>
                  <a:ext cx="0" cy="20412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77" name="Line 53"/>
                <p:cNvSpPr>
                  <a:spLocks noChangeShapeType="1"/>
                </p:cNvSpPr>
                <p:nvPr/>
              </p:nvSpPr>
              <p:spPr bwMode="white">
                <a:xfrm>
                  <a:off x="13154" y="0"/>
                  <a:ext cx="0" cy="20412"/>
                </a:xfrm>
                <a:prstGeom prst="line">
                  <a:avLst/>
                </a:prstGeom>
                <a:noFill/>
                <a:ln w="57150" cmpd="tri">
                  <a:solidFill>
                    <a:schemeClr val="folHlink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sp>
          <p:nvSpPr>
            <p:cNvPr id="1080" name="Rectangle 56"/>
            <p:cNvSpPr>
              <a:spLocks noChangeArrowheads="1"/>
            </p:cNvSpPr>
            <p:nvPr/>
          </p:nvSpPr>
          <p:spPr bwMode="ltGray">
            <a:xfrm>
              <a:off x="4990" y="0"/>
              <a:ext cx="8618" cy="454"/>
            </a:xfrm>
            <a:prstGeom prst="rect">
              <a:avLst/>
            </a:prstGeom>
            <a:pattFill prst="pct7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81" name="Line 57"/>
            <p:cNvSpPr>
              <a:spLocks noChangeShapeType="1"/>
            </p:cNvSpPr>
            <p:nvPr/>
          </p:nvSpPr>
          <p:spPr bwMode="ltGray">
            <a:xfrm>
              <a:off x="13154" y="0"/>
              <a:ext cx="0" cy="7031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grpSp>
          <p:nvGrpSpPr>
            <p:cNvPr id="1085" name="Group 61"/>
            <p:cNvGrpSpPr>
              <a:grpSpLocks/>
            </p:cNvGrpSpPr>
            <p:nvPr/>
          </p:nvGrpSpPr>
          <p:grpSpPr bwMode="auto">
            <a:xfrm>
              <a:off x="617" y="4217"/>
              <a:ext cx="2655" cy="6915"/>
              <a:chOff x="617" y="4217"/>
              <a:chExt cx="2655" cy="6915"/>
            </a:xfrm>
          </p:grpSpPr>
          <p:sp>
            <p:nvSpPr>
              <p:cNvPr id="1082" name="Line 58"/>
              <p:cNvSpPr>
                <a:spLocks noChangeShapeType="1"/>
              </p:cNvSpPr>
              <p:nvPr/>
            </p:nvSpPr>
            <p:spPr bwMode="ltGray">
              <a:xfrm flipH="1">
                <a:off x="617" y="4506"/>
                <a:ext cx="2655" cy="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83" name="Line 59"/>
              <p:cNvSpPr>
                <a:spLocks noChangeShapeType="1"/>
              </p:cNvSpPr>
              <p:nvPr/>
            </p:nvSpPr>
            <p:spPr bwMode="ltGray">
              <a:xfrm>
                <a:off x="906" y="4225"/>
                <a:ext cx="0" cy="690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84" name="Arc 60"/>
              <p:cNvSpPr>
                <a:spLocks/>
              </p:cNvSpPr>
              <p:nvPr/>
            </p:nvSpPr>
            <p:spPr bwMode="ltGray">
              <a:xfrm>
                <a:off x="762" y="4217"/>
                <a:ext cx="288" cy="575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43195 w 43195"/>
                  <a:gd name="T1" fmla="*/ 22054 h 43200"/>
                  <a:gd name="T2" fmla="*/ 21899 w 43195"/>
                  <a:gd name="T3" fmla="*/ 2 h 43200"/>
                  <a:gd name="T4" fmla="*/ 21600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43195" y="22054"/>
                    </a:moveTo>
                    <a:cubicBezTo>
                      <a:pt x="42948" y="33803"/>
                      <a:pt x="3335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699" y="-1"/>
                      <a:pt x="21799" y="0"/>
                      <a:pt x="21898" y="2"/>
                    </a:cubicBezTo>
                  </a:path>
                  <a:path w="43195" h="43200" stroke="0" extrusionOk="0">
                    <a:moveTo>
                      <a:pt x="43195" y="22054"/>
                    </a:moveTo>
                    <a:cubicBezTo>
                      <a:pt x="42948" y="33803"/>
                      <a:pt x="3335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699" y="-1"/>
                      <a:pt x="21799" y="0"/>
                      <a:pt x="21898" y="2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108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2159795" y="1919818"/>
            <a:ext cx="27543918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1165" tIns="215583" rIns="431165" bIns="21558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88" name="Rectangle 6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9420" y="12001501"/>
            <a:ext cx="27543918" cy="2592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1165" tIns="215583" rIns="431165" bIns="215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89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1257" y="39365767"/>
            <a:ext cx="6750843" cy="287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1165" tIns="215583" rIns="431165" bIns="215583" numCol="1" anchor="b" anchorCtr="0" compatLnSpc="1">
            <a:prstTxWarp prst="textNoShape">
              <a:avLst/>
            </a:prstTxWarp>
          </a:bodyPr>
          <a:lstStyle>
            <a:lvl1pPr defTabSz="4320540">
              <a:defRPr sz="6600"/>
            </a:lvl1pPr>
          </a:lstStyle>
          <a:p>
            <a:endParaRPr lang="pt-BR"/>
          </a:p>
        </p:txBody>
      </p:sp>
      <p:sp>
        <p:nvSpPr>
          <p:cNvPr id="1090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0433" y="39365767"/>
            <a:ext cx="10263188" cy="287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1165" tIns="215583" rIns="431165" bIns="215583" numCol="1" anchor="b" anchorCtr="0" compatLnSpc="1">
            <a:prstTxWarp prst="textNoShape">
              <a:avLst/>
            </a:prstTxWarp>
          </a:bodyPr>
          <a:lstStyle>
            <a:lvl1pPr algn="ctr" defTabSz="4320540">
              <a:defRPr sz="6600"/>
            </a:lvl1pPr>
          </a:lstStyle>
          <a:p>
            <a:endParaRPr lang="pt-BR"/>
          </a:p>
        </p:txBody>
      </p:sp>
      <p:sp>
        <p:nvSpPr>
          <p:cNvPr id="1091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1951" y="39365767"/>
            <a:ext cx="6750845" cy="287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1165" tIns="215583" rIns="431165" bIns="215583" numCol="1" anchor="b" anchorCtr="0" compatLnSpc="1">
            <a:prstTxWarp prst="textNoShape">
              <a:avLst/>
            </a:prstTxWarp>
          </a:bodyPr>
          <a:lstStyle>
            <a:lvl1pPr algn="r" defTabSz="4320540">
              <a:defRPr sz="6600"/>
            </a:lvl1pPr>
          </a:lstStyle>
          <a:p>
            <a:fld id="{0EBF3B17-BC55-40F7-AC98-7A41E019AF34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320540" rtl="0" fontAlgn="base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+mj-lt"/>
          <a:ea typeface="+mj-ea"/>
          <a:cs typeface="+mj-cs"/>
        </a:defRPr>
      </a:lvl1pPr>
      <a:lvl2pPr algn="l" defTabSz="4320540" rtl="0" fontAlgn="base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Tahoma" pitchFamily="34" charset="0"/>
        </a:defRPr>
      </a:lvl2pPr>
      <a:lvl3pPr algn="l" defTabSz="4320540" rtl="0" fontAlgn="base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Tahoma" pitchFamily="34" charset="0"/>
        </a:defRPr>
      </a:lvl3pPr>
      <a:lvl4pPr algn="l" defTabSz="4320540" rtl="0" fontAlgn="base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Tahoma" pitchFamily="34" charset="0"/>
        </a:defRPr>
      </a:lvl4pPr>
      <a:lvl5pPr algn="l" defTabSz="4320540" rtl="0" fontAlgn="base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Tahoma" pitchFamily="34" charset="0"/>
        </a:defRPr>
      </a:lvl5pPr>
      <a:lvl6pPr marL="640080" algn="l" defTabSz="4320540" rtl="0" fontAlgn="base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Tahoma" pitchFamily="34" charset="0"/>
        </a:defRPr>
      </a:lvl6pPr>
      <a:lvl7pPr marL="1280160" algn="l" defTabSz="4320540" rtl="0" fontAlgn="base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Tahoma" pitchFamily="34" charset="0"/>
        </a:defRPr>
      </a:lvl7pPr>
      <a:lvl8pPr marL="1920240" algn="l" defTabSz="4320540" rtl="0" fontAlgn="base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Tahoma" pitchFamily="34" charset="0"/>
        </a:defRPr>
      </a:lvl8pPr>
      <a:lvl9pPr marL="2560320" algn="l" defTabSz="4320540" rtl="0" fontAlgn="base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Tahoma" pitchFamily="34" charset="0"/>
        </a:defRPr>
      </a:lvl9pPr>
    </p:titleStyle>
    <p:bodyStyle>
      <a:lvl1pPr marL="1620203" indent="-1620203" algn="l" defTabSz="4320540" rtl="0" fontAlgn="base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Char char="w"/>
        <a:defRPr sz="15100">
          <a:solidFill>
            <a:schemeClr val="tx1"/>
          </a:solidFill>
          <a:latin typeface="+mn-lt"/>
          <a:ea typeface="+mn-ea"/>
          <a:cs typeface="+mn-cs"/>
        </a:defRPr>
      </a:lvl1pPr>
      <a:lvl2pPr marL="3509328" indent="-1349058" algn="l" defTabSz="4320540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13300">
          <a:solidFill>
            <a:schemeClr val="tx1"/>
          </a:solidFill>
          <a:latin typeface="+mn-lt"/>
        </a:defRPr>
      </a:lvl2pPr>
      <a:lvl3pPr marL="5400675" indent="-1080135" algn="l" defTabSz="4320540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11300">
          <a:solidFill>
            <a:schemeClr val="tx1"/>
          </a:solidFill>
          <a:latin typeface="+mn-lt"/>
        </a:defRPr>
      </a:lvl3pPr>
      <a:lvl4pPr marL="7560945" indent="-1080135" algn="l" defTabSz="4320540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9400">
          <a:solidFill>
            <a:schemeClr val="tx1"/>
          </a:solidFill>
          <a:latin typeface="+mn-lt"/>
        </a:defRPr>
      </a:lvl4pPr>
      <a:lvl5pPr marL="9721215" indent="-1080135" algn="l" defTabSz="4320540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9400">
          <a:solidFill>
            <a:schemeClr val="tx1"/>
          </a:solidFill>
          <a:latin typeface="+mn-lt"/>
        </a:defRPr>
      </a:lvl5pPr>
      <a:lvl6pPr marL="10361295" indent="-1080135" algn="l" defTabSz="4320540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9400">
          <a:solidFill>
            <a:schemeClr val="tx1"/>
          </a:solidFill>
          <a:latin typeface="+mn-lt"/>
        </a:defRPr>
      </a:lvl6pPr>
      <a:lvl7pPr marL="11001375" indent="-1080135" algn="l" defTabSz="4320540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9400">
          <a:solidFill>
            <a:schemeClr val="tx1"/>
          </a:solidFill>
          <a:latin typeface="+mn-lt"/>
        </a:defRPr>
      </a:lvl7pPr>
      <a:lvl8pPr marL="11641455" indent="-1080135" algn="l" defTabSz="4320540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9400">
          <a:solidFill>
            <a:schemeClr val="tx1"/>
          </a:solidFill>
          <a:latin typeface="+mn-lt"/>
        </a:defRPr>
      </a:lvl8pPr>
      <a:lvl9pPr marL="12281535" indent="-1080135" algn="l" defTabSz="4320540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94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>
            <a:spLocks noChangeArrowheads="1"/>
          </p:cNvSpPr>
          <p:nvPr/>
        </p:nvSpPr>
        <p:spPr bwMode="auto">
          <a:xfrm flipV="1">
            <a:off x="225" y="1"/>
            <a:ext cx="32399288" cy="3816724"/>
          </a:xfrm>
          <a:prstGeom prst="rect">
            <a:avLst/>
          </a:prstGeom>
          <a:solidFill>
            <a:srgbClr val="0C4A06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128016" tIns="64008" rIns="128016" bIns="64008" anchor="ctr"/>
          <a:lstStyle/>
          <a:p>
            <a:r>
              <a:rPr lang="pt-BR" dirty="0" err="1" smtClean="0"/>
              <a:t>vv</a:t>
            </a:r>
            <a:endParaRPr lang="pt-BR" dirty="0"/>
          </a:p>
        </p:txBody>
      </p:sp>
      <p:sp>
        <p:nvSpPr>
          <p:cNvPr id="5296" name="Rectangle 176"/>
          <p:cNvSpPr>
            <a:spLocks noChangeArrowheads="1"/>
          </p:cNvSpPr>
          <p:nvPr/>
        </p:nvSpPr>
        <p:spPr bwMode="auto">
          <a:xfrm>
            <a:off x="21495545" y="11713634"/>
            <a:ext cx="10506075" cy="158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0015" tIns="60008" rIns="120015" bIns="60008"/>
          <a:lstStyle/>
          <a:p>
            <a:pPr algn="just" defTabSz="1209040">
              <a:lnSpc>
                <a:spcPct val="85000"/>
              </a:lnSpc>
              <a:spcBef>
                <a:spcPct val="10000"/>
              </a:spcBef>
            </a:pPr>
            <a:endParaRPr lang="pt-BR" sz="2800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5303" name="Rectangle 183"/>
          <p:cNvSpPr>
            <a:spLocks noChangeArrowheads="1"/>
          </p:cNvSpPr>
          <p:nvPr/>
        </p:nvSpPr>
        <p:spPr bwMode="auto">
          <a:xfrm>
            <a:off x="1" y="40980681"/>
            <a:ext cx="32399288" cy="338907"/>
          </a:xfrm>
          <a:prstGeom prst="rect">
            <a:avLst/>
          </a:prstGeom>
          <a:solidFill>
            <a:srgbClr val="0C4A06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128016" tIns="64008" rIns="128016" bIns="64008" anchor="ctr"/>
          <a:lstStyle/>
          <a:p>
            <a:endParaRPr lang="pt-BR"/>
          </a:p>
        </p:txBody>
      </p:sp>
      <p:sp>
        <p:nvSpPr>
          <p:cNvPr id="5308" name="Rectangle 188"/>
          <p:cNvSpPr>
            <a:spLocks noChangeArrowheads="1"/>
          </p:cNvSpPr>
          <p:nvPr/>
        </p:nvSpPr>
        <p:spPr bwMode="auto">
          <a:xfrm>
            <a:off x="10584657" y="5276851"/>
            <a:ext cx="2807493" cy="33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28016" tIns="64008" rIns="128016" bIns="64008" anchor="ctr"/>
          <a:lstStyle/>
          <a:p>
            <a:endParaRPr lang="pt-BR"/>
          </a:p>
        </p:txBody>
      </p:sp>
      <p:sp>
        <p:nvSpPr>
          <p:cNvPr id="5562" name="Rectangle 442"/>
          <p:cNvSpPr>
            <a:spLocks noChangeArrowheads="1"/>
          </p:cNvSpPr>
          <p:nvPr/>
        </p:nvSpPr>
        <p:spPr bwMode="auto">
          <a:xfrm>
            <a:off x="16309182" y="16802100"/>
            <a:ext cx="15494793" cy="81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0015" tIns="60008" rIns="120015" bIns="60008"/>
          <a:lstStyle/>
          <a:p>
            <a:pPr algn="just" defTabSz="1209040" eaLnBrk="0" hangingPunct="0">
              <a:spcBef>
                <a:spcPct val="50000"/>
              </a:spcBef>
            </a:pPr>
            <a:endParaRPr lang="pt-BR" sz="28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5564" name="Text Box 444"/>
          <p:cNvSpPr txBox="1">
            <a:spLocks noChangeArrowheads="1"/>
          </p:cNvSpPr>
          <p:nvPr/>
        </p:nvSpPr>
        <p:spPr bwMode="auto">
          <a:xfrm>
            <a:off x="16959263" y="31011284"/>
            <a:ext cx="7127082" cy="56015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128016" tIns="64008" rIns="128016" bIns="64008">
            <a:spAutoFit/>
          </a:bodyPr>
          <a:lstStyle/>
          <a:p>
            <a:pPr algn="just"/>
            <a:r>
              <a:rPr lang="pt-BR" sz="2800" dirty="0">
                <a:solidFill>
                  <a:srgbClr val="000000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57" name="Caixa de texto 4"/>
          <p:cNvSpPr txBox="1">
            <a:spLocks noChangeArrowheads="1"/>
          </p:cNvSpPr>
          <p:nvPr/>
        </p:nvSpPr>
        <p:spPr bwMode="auto">
          <a:xfrm>
            <a:off x="19757015" y="33392959"/>
            <a:ext cx="4752528" cy="82214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marR="0" lvl="0" indent="0" algn="ctr" defTabSz="914400" eaLnBrk="1" latinLnBrk="0" hangingPunct="1">
              <a:lnSpc>
                <a:spcPct val="100000"/>
              </a:lnSpc>
              <a:spcAft>
                <a:spcPts val="1000"/>
              </a:spcAft>
              <a:buClrTx/>
              <a:buSzTx/>
              <a:buFontTx/>
              <a:buNone/>
              <a:tabLst/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/>
              <a:t>Reservatório de gás (arenito)</a:t>
            </a:r>
          </a:p>
        </p:txBody>
      </p:sp>
      <p:sp>
        <p:nvSpPr>
          <p:cNvPr id="71" name="Caixa de texto 4"/>
          <p:cNvSpPr txBox="1">
            <a:spLocks noChangeArrowheads="1"/>
          </p:cNvSpPr>
          <p:nvPr/>
        </p:nvSpPr>
        <p:spPr bwMode="auto">
          <a:xfrm>
            <a:off x="21494613" y="34887177"/>
            <a:ext cx="4968552" cy="6720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algn="ctr" defTabSz="1280160">
              <a:spcAft>
                <a:spcPts val="1400"/>
              </a:spcAft>
            </a:pPr>
            <a:r>
              <a:rPr lang="pt-BR" sz="2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Rocha geradora (xisto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lang="pt-BR" sz="6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-21663" y="7833536"/>
            <a:ext cx="32399288" cy="296333"/>
          </a:xfrm>
          <a:prstGeom prst="rect">
            <a:avLst/>
          </a:prstGeom>
          <a:solidFill>
            <a:srgbClr val="0C4A06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128016" tIns="64008" rIns="128016" bIns="64008" anchor="ctr"/>
          <a:lstStyle/>
          <a:p>
            <a:endParaRPr lang="pt-BR"/>
          </a:p>
        </p:txBody>
      </p:sp>
      <p:pic>
        <p:nvPicPr>
          <p:cNvPr id="6" name="Picture 5" descr="logoPPGBIO0001JPE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47748" y="144316"/>
            <a:ext cx="2339973" cy="21973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74976" y="2376564"/>
            <a:ext cx="401282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accent3"/>
                </a:solidFill>
              </a:rPr>
              <a:t>I International Symposium</a:t>
            </a:r>
          </a:p>
          <a:p>
            <a:pPr algn="ctr"/>
            <a:r>
              <a:rPr lang="en-US" sz="2200" b="1" dirty="0" smtClean="0">
                <a:solidFill>
                  <a:schemeClr val="accent3"/>
                </a:solidFill>
              </a:rPr>
              <a:t>V PPGBIO Meeting</a:t>
            </a:r>
          </a:p>
          <a:p>
            <a:pPr algn="ctr"/>
            <a:r>
              <a:rPr lang="en-US" sz="2200" b="1" dirty="0" smtClean="0">
                <a:solidFill>
                  <a:schemeClr val="accent3"/>
                </a:solidFill>
              </a:rPr>
              <a:t>07-09 October 2014</a:t>
            </a:r>
          </a:p>
          <a:p>
            <a:pPr algn="ctr"/>
            <a:r>
              <a:rPr lang="en-US" sz="2200" b="1" dirty="0" err="1" smtClean="0">
                <a:solidFill>
                  <a:schemeClr val="accent3"/>
                </a:solidFill>
              </a:rPr>
              <a:t>Macapa</a:t>
            </a:r>
            <a:r>
              <a:rPr lang="en-US" sz="2200" b="1" dirty="0" smtClean="0">
                <a:solidFill>
                  <a:schemeClr val="accent3"/>
                </a:solidFill>
              </a:rPr>
              <a:t>-AP</a:t>
            </a:r>
            <a:endParaRPr lang="en-US" sz="2200" b="1" dirty="0">
              <a:solidFill>
                <a:schemeClr val="accent3"/>
              </a:solidFill>
            </a:endParaRPr>
          </a:p>
        </p:txBody>
      </p:sp>
      <p:cxnSp>
        <p:nvCxnSpPr>
          <p:cNvPr id="16" name="Conector reto 15"/>
          <p:cNvCxnSpPr/>
          <p:nvPr/>
        </p:nvCxnSpPr>
        <p:spPr>
          <a:xfrm>
            <a:off x="-73025" y="7416800"/>
            <a:ext cx="32404050" cy="0"/>
          </a:xfrm>
          <a:prstGeom prst="line">
            <a:avLst/>
          </a:prstGeom>
          <a:ln>
            <a:solidFill>
              <a:srgbClr val="008A3E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CaixaDeTexto 29"/>
          <p:cNvSpPr txBox="1">
            <a:spLocks noChangeArrowheads="1"/>
          </p:cNvSpPr>
          <p:nvPr/>
        </p:nvSpPr>
        <p:spPr bwMode="auto">
          <a:xfrm>
            <a:off x="287338" y="9204325"/>
            <a:ext cx="15540037" cy="872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3300" dirty="0">
                <a:latin typeface="Arial" charset="0"/>
                <a:cs typeface="Arial" charset="0"/>
              </a:rPr>
              <a:t>        </a:t>
            </a:r>
            <a:r>
              <a:rPr lang="pt-BR" sz="3300" dirty="0">
                <a:solidFill>
                  <a:schemeClr val="bg2">
                    <a:lumMod val="10000"/>
                  </a:schemeClr>
                </a:solidFill>
                <a:latin typeface="Arial" charset="0"/>
                <a:cs typeface="Arial" charset="0"/>
              </a:rPr>
              <a:t>As formigas podem estar presentes durante todos os estágios de decomposição de carcaças, desde </a:t>
            </a:r>
            <a:r>
              <a:rPr lang="pt-BR" sz="3300" i="1" dirty="0" err="1">
                <a:solidFill>
                  <a:schemeClr val="bg2">
                    <a:lumMod val="10000"/>
                  </a:schemeClr>
                </a:solidFill>
                <a:latin typeface="Arial" charset="0"/>
                <a:cs typeface="Arial" charset="0"/>
              </a:rPr>
              <a:t>posmortem</a:t>
            </a:r>
            <a:r>
              <a:rPr lang="pt-BR" sz="3300" dirty="0">
                <a:solidFill>
                  <a:schemeClr val="bg2">
                    <a:lumMod val="10000"/>
                  </a:schemeClr>
                </a:solidFill>
                <a:latin typeface="Arial" charset="0"/>
                <a:cs typeface="Arial" charset="0"/>
              </a:rPr>
              <a:t> até os estágios finais, quando ocorre o abandono do corpo por parte das larvas de último estagio, para pulpar no solo. A posição ecológica da família </a:t>
            </a:r>
            <a:r>
              <a:rPr lang="pt-BR" sz="3300" dirty="0" err="1">
                <a:solidFill>
                  <a:schemeClr val="bg2">
                    <a:lumMod val="10000"/>
                  </a:schemeClr>
                </a:solidFill>
                <a:latin typeface="Arial" charset="0"/>
                <a:cs typeface="Arial" charset="0"/>
              </a:rPr>
              <a:t>Formicidae</a:t>
            </a:r>
            <a:r>
              <a:rPr lang="pt-BR" sz="3300" dirty="0">
                <a:solidFill>
                  <a:schemeClr val="bg2">
                    <a:lumMod val="10000"/>
                  </a:schemeClr>
                </a:solidFill>
                <a:latin typeface="Arial" charset="0"/>
                <a:cs typeface="Arial" charset="0"/>
              </a:rPr>
              <a:t> em carcaças de animais vertebrados varia de predadora, ao se alimentar de ovos, larvas, pupas e adultos de alguns insetos, a necrófaga, quando se alimentam dos tecidos em decomposição ou </a:t>
            </a:r>
            <a:r>
              <a:rPr lang="pt-BR" sz="3300" dirty="0" err="1">
                <a:solidFill>
                  <a:schemeClr val="bg2">
                    <a:lumMod val="10000"/>
                  </a:schemeClr>
                </a:solidFill>
                <a:latin typeface="Arial" charset="0"/>
                <a:cs typeface="Arial" charset="0"/>
              </a:rPr>
              <a:t>exsudatos</a:t>
            </a:r>
            <a:r>
              <a:rPr lang="pt-BR" sz="3300" dirty="0">
                <a:solidFill>
                  <a:schemeClr val="bg2">
                    <a:lumMod val="10000"/>
                  </a:schemeClr>
                </a:solidFill>
                <a:latin typeface="Arial" charset="0"/>
                <a:cs typeface="Arial" charset="0"/>
              </a:rPr>
              <a:t>  (EARLY; GOFF,1986). Quando necrófagas, as formigas podem produzir artefatos que podem ser tomados por mutilações ou ferimentos (PATEL, 1994), induzindo a erros em investigações forenses. Quando predadoras, podem exercer  papel significativo no processo de decomposição, retardando-o ao diminuírem a população de larvas de dípteros colonizadores, principalmente das famílias </a:t>
            </a:r>
            <a:r>
              <a:rPr lang="pt-BR" sz="3300" dirty="0" err="1">
                <a:solidFill>
                  <a:schemeClr val="bg2">
                    <a:lumMod val="10000"/>
                  </a:schemeClr>
                </a:solidFill>
                <a:latin typeface="Arial" charset="0"/>
                <a:cs typeface="Arial" charset="0"/>
              </a:rPr>
              <a:t>Calliphoridae</a:t>
            </a:r>
            <a:r>
              <a:rPr lang="pt-BR" sz="3300" dirty="0">
                <a:solidFill>
                  <a:schemeClr val="bg2">
                    <a:lumMod val="10000"/>
                  </a:schemeClr>
                </a:solidFill>
                <a:latin typeface="Arial" charset="0"/>
                <a:cs typeface="Arial" charset="0"/>
              </a:rPr>
              <a:t> e </a:t>
            </a:r>
            <a:r>
              <a:rPr lang="pt-BR" sz="3300" dirty="0" err="1">
                <a:solidFill>
                  <a:schemeClr val="bg2">
                    <a:lumMod val="10000"/>
                  </a:schemeClr>
                </a:solidFill>
                <a:latin typeface="Arial" charset="0"/>
                <a:cs typeface="Arial" charset="0"/>
              </a:rPr>
              <a:t>Sarcophagidae</a:t>
            </a:r>
            <a:r>
              <a:rPr lang="pt-BR" sz="3300" dirty="0">
                <a:solidFill>
                  <a:schemeClr val="bg2">
                    <a:lumMod val="1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nl-NL" sz="3300" dirty="0">
                <a:solidFill>
                  <a:schemeClr val="bg2">
                    <a:lumMod val="10000"/>
                  </a:schemeClr>
                </a:solidFill>
                <a:latin typeface="Arial" charset="0"/>
                <a:cs typeface="Arial" charset="0"/>
              </a:rPr>
              <a:t>(WELLS;  GREENBERG, 1994; CARVALHO </a:t>
            </a:r>
            <a:r>
              <a:rPr lang="nl-NL" sz="3300" i="1" dirty="0">
                <a:solidFill>
                  <a:schemeClr val="bg2">
                    <a:lumMod val="10000"/>
                  </a:schemeClr>
                </a:solidFill>
                <a:latin typeface="Arial" charset="0"/>
                <a:cs typeface="Arial" charset="0"/>
              </a:rPr>
              <a:t>et al., 2004; </a:t>
            </a:r>
            <a:r>
              <a:rPr lang="pt-BR" sz="3300" dirty="0">
                <a:solidFill>
                  <a:schemeClr val="bg2">
                    <a:lumMod val="10000"/>
                  </a:schemeClr>
                </a:solidFill>
                <a:latin typeface="Arial" charset="0"/>
                <a:cs typeface="Arial" charset="0"/>
              </a:rPr>
              <a:t>MORETTI; RIBEIRO, 2006).</a:t>
            </a:r>
          </a:p>
          <a:p>
            <a:pPr indent="1074738" algn="just" eaLnBrk="1" hangingPunct="1">
              <a:defRPr/>
            </a:pPr>
            <a:endParaRPr lang="pt-BR" sz="3300" dirty="0">
              <a:solidFill>
                <a:schemeClr val="bg2">
                  <a:lumMod val="10000"/>
                </a:schemeClr>
              </a:solidFill>
              <a:latin typeface="Arial" charset="0"/>
              <a:cs typeface="Arial" charset="0"/>
            </a:endParaRPr>
          </a:p>
          <a:p>
            <a:pPr indent="1074738" algn="just" eaLnBrk="1" hangingPunct="1">
              <a:defRPr/>
            </a:pPr>
            <a:endParaRPr lang="pt-BR" sz="3300" dirty="0">
              <a:latin typeface="Arial" charset="0"/>
              <a:cs typeface="Arial" charset="0"/>
            </a:endParaRPr>
          </a:p>
          <a:p>
            <a:pPr indent="1074738" algn="just" eaLnBrk="1" hangingPunct="1">
              <a:defRPr/>
            </a:pPr>
            <a:endParaRPr lang="pt-BR" sz="3300" dirty="0">
              <a:latin typeface="Arial" charset="0"/>
              <a:cs typeface="Arial" charset="0"/>
            </a:endParaRPr>
          </a:p>
          <a:p>
            <a:pPr indent="1074738" algn="just" eaLnBrk="1" hangingPunct="1">
              <a:defRPr/>
            </a:pPr>
            <a:endParaRPr lang="pt-BR" sz="3300" dirty="0">
              <a:latin typeface="Arial" charset="0"/>
              <a:cs typeface="Arial" charset="0"/>
            </a:endParaRPr>
          </a:p>
        </p:txBody>
      </p:sp>
      <p:sp>
        <p:nvSpPr>
          <p:cNvPr id="19" name="CaixaDeTexto 30"/>
          <p:cNvSpPr txBox="1">
            <a:spLocks noChangeArrowheads="1"/>
          </p:cNvSpPr>
          <p:nvPr/>
        </p:nvSpPr>
        <p:spPr bwMode="auto">
          <a:xfrm>
            <a:off x="288925" y="17246600"/>
            <a:ext cx="155384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892175"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sz="3300" dirty="0">
                <a:solidFill>
                  <a:schemeClr val="bg2">
                    <a:lumMod val="10000"/>
                  </a:schemeClr>
                </a:solidFill>
              </a:rPr>
              <a:t>Este estudo visa conhecer a composição e a sucessão de assembleias de </a:t>
            </a:r>
            <a:r>
              <a:rPr lang="pt-BR" sz="3300" dirty="0" err="1">
                <a:solidFill>
                  <a:schemeClr val="bg2">
                    <a:lumMod val="10000"/>
                  </a:schemeClr>
                </a:solidFill>
              </a:rPr>
              <a:t>Formicidae</a:t>
            </a:r>
            <a:r>
              <a:rPr lang="pt-BR" sz="3300" dirty="0">
                <a:solidFill>
                  <a:schemeClr val="bg2">
                    <a:lumMod val="10000"/>
                  </a:schemeClr>
                </a:solidFill>
              </a:rPr>
              <a:t> em carcaça de </a:t>
            </a:r>
            <a:r>
              <a:rPr lang="pt-BR" sz="3300" i="1" dirty="0">
                <a:solidFill>
                  <a:schemeClr val="bg2">
                    <a:lumMod val="10000"/>
                  </a:schemeClr>
                </a:solidFill>
              </a:rPr>
              <a:t>Sus </a:t>
            </a:r>
            <a:r>
              <a:rPr lang="pt-BR" sz="3300" i="1" dirty="0" err="1">
                <a:solidFill>
                  <a:schemeClr val="bg2">
                    <a:lumMod val="10000"/>
                  </a:schemeClr>
                </a:solidFill>
              </a:rPr>
              <a:t>scrofa</a:t>
            </a:r>
            <a:r>
              <a:rPr lang="pt-BR" sz="3300" dirty="0">
                <a:solidFill>
                  <a:schemeClr val="bg2">
                    <a:lumMod val="10000"/>
                  </a:schemeClr>
                </a:solidFill>
              </a:rPr>
              <a:t>, em ambiente de mata de várzea na margem esquerda do rio Pedreira, no Distrito do Abacate da Pedreira, Amazônia oriental.</a:t>
            </a:r>
          </a:p>
        </p:txBody>
      </p:sp>
      <p:sp>
        <p:nvSpPr>
          <p:cNvPr id="20" name="CaixaDeTexto 36"/>
          <p:cNvSpPr txBox="1">
            <a:spLocks noChangeArrowheads="1"/>
          </p:cNvSpPr>
          <p:nvPr/>
        </p:nvSpPr>
        <p:spPr bwMode="auto">
          <a:xfrm>
            <a:off x="287338" y="20529550"/>
            <a:ext cx="15540037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074738"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sz="3300" dirty="0">
                <a:solidFill>
                  <a:schemeClr val="bg2">
                    <a:lumMod val="10000"/>
                  </a:schemeClr>
                </a:solidFill>
              </a:rPr>
              <a:t>Foi realizado um experimento no período mais chuvoso de 01 a 30.03 de 2014, em um ambiente de Várzea amazônica. Como unidade amostral utilizou-se uma carcaça de </a:t>
            </a:r>
            <a:r>
              <a:rPr lang="pt-BR" sz="3300" i="1" dirty="0">
                <a:solidFill>
                  <a:schemeClr val="bg2">
                    <a:lumMod val="10000"/>
                  </a:schemeClr>
                </a:solidFill>
              </a:rPr>
              <a:t>S. </a:t>
            </a:r>
            <a:r>
              <a:rPr lang="pt-BR" sz="3300" i="1" dirty="0" err="1">
                <a:solidFill>
                  <a:schemeClr val="bg2">
                    <a:lumMod val="10000"/>
                  </a:schemeClr>
                </a:solidFill>
              </a:rPr>
              <a:t>scrofa</a:t>
            </a:r>
            <a:r>
              <a:rPr lang="pt-BR" sz="3300" dirty="0">
                <a:solidFill>
                  <a:schemeClr val="bg2">
                    <a:lumMod val="10000"/>
                  </a:schemeClr>
                </a:solidFill>
              </a:rPr>
              <a:t> de aproximadamente 12kg, adquirida já morta em um frigorifico. As coletas de formigas foram realizadas no entorno e sobre a carcaça, diariamente com um esforço de 1 hora/dia, com o uso de pinças entomológicas e pincéis pequenos, ou mesmo com as mãos devido a agilidade que esses insetos possuem. Os espécimes coletados foram armazenados em um recipiente com álcool a 70% e transportados ao laboratório de </a:t>
            </a:r>
            <a:r>
              <a:rPr lang="pt-BR" sz="3300" dirty="0" err="1">
                <a:solidFill>
                  <a:schemeClr val="bg2">
                    <a:lumMod val="10000"/>
                  </a:schemeClr>
                </a:solidFill>
              </a:rPr>
              <a:t>Arthropoda</a:t>
            </a:r>
            <a:r>
              <a:rPr lang="pt-BR" sz="3300" dirty="0">
                <a:solidFill>
                  <a:schemeClr val="bg2">
                    <a:lumMod val="10000"/>
                  </a:schemeClr>
                </a:solidFill>
              </a:rPr>
              <a:t> do Curso de Ciências Biológicas da UNIFAP, para os procedimentos de identificação taxonômica seguindo as chaves de Fernández (2003), Bolton (1994).Todo material identificado fora armazenado na coleção científica do </a:t>
            </a:r>
            <a:r>
              <a:rPr lang="pt-BR" sz="3300" dirty="0" err="1">
                <a:solidFill>
                  <a:schemeClr val="bg2">
                    <a:lumMod val="10000"/>
                  </a:schemeClr>
                </a:solidFill>
              </a:rPr>
              <a:t>Arthrolab</a:t>
            </a:r>
            <a:r>
              <a:rPr lang="pt-BR" sz="3300" dirty="0">
                <a:solidFill>
                  <a:schemeClr val="bg2">
                    <a:lumMod val="10000"/>
                  </a:schemeClr>
                </a:solidFill>
              </a:rPr>
              <a:t> da Coordenação de Ciências Biológicas da Universidade Federal do Amapá. A identificação das fases de decomposição da carcaça (Figura 01) seguiram as recomendações de Gomes (1997).</a:t>
            </a:r>
          </a:p>
        </p:txBody>
      </p:sp>
      <p:sp>
        <p:nvSpPr>
          <p:cNvPr id="21" name="CaixaDeTexto 49"/>
          <p:cNvSpPr txBox="1">
            <a:spLocks noChangeArrowheads="1"/>
          </p:cNvSpPr>
          <p:nvPr/>
        </p:nvSpPr>
        <p:spPr bwMode="auto">
          <a:xfrm>
            <a:off x="16705263" y="27437851"/>
            <a:ext cx="15482887" cy="163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sz="3300" dirty="0">
                <a:solidFill>
                  <a:schemeClr val="bg2">
                    <a:lumMod val="10000"/>
                  </a:schemeClr>
                </a:solidFill>
              </a:rPr>
              <a:t>BOLTON, B. </a:t>
            </a:r>
            <a:r>
              <a:rPr lang="pt-BR" sz="3300" b="1" dirty="0" err="1">
                <a:solidFill>
                  <a:schemeClr val="bg2">
                    <a:lumMod val="10000"/>
                  </a:schemeClr>
                </a:solidFill>
              </a:rPr>
              <a:t>Identification</a:t>
            </a:r>
            <a:r>
              <a:rPr lang="pt-BR" sz="33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t-BR" sz="3300" b="1" dirty="0" err="1">
                <a:solidFill>
                  <a:schemeClr val="bg2">
                    <a:lumMod val="10000"/>
                  </a:schemeClr>
                </a:solidFill>
              </a:rPr>
              <a:t>guide</a:t>
            </a:r>
            <a:r>
              <a:rPr lang="pt-BR" sz="33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t-BR" sz="3300" b="1" dirty="0" err="1">
                <a:solidFill>
                  <a:schemeClr val="bg2">
                    <a:lumMod val="10000"/>
                  </a:schemeClr>
                </a:solidFill>
              </a:rPr>
              <a:t>to</a:t>
            </a:r>
            <a:r>
              <a:rPr lang="pt-BR" sz="33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t-BR" sz="3300" b="1" dirty="0" err="1">
                <a:solidFill>
                  <a:schemeClr val="bg2">
                    <a:lumMod val="10000"/>
                  </a:schemeClr>
                </a:solidFill>
              </a:rPr>
              <a:t>the</a:t>
            </a:r>
            <a:r>
              <a:rPr lang="pt-BR" sz="33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t-BR" sz="3300" b="1" dirty="0" err="1">
                <a:solidFill>
                  <a:schemeClr val="bg2">
                    <a:lumMod val="10000"/>
                  </a:schemeClr>
                </a:solidFill>
              </a:rPr>
              <a:t>ant</a:t>
            </a:r>
            <a:r>
              <a:rPr lang="pt-BR" sz="33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t-BR" sz="3300" b="1" dirty="0" err="1">
                <a:solidFill>
                  <a:schemeClr val="bg2">
                    <a:lumMod val="10000"/>
                  </a:schemeClr>
                </a:solidFill>
              </a:rPr>
              <a:t>genera</a:t>
            </a:r>
            <a:r>
              <a:rPr lang="pt-BR" sz="33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t-BR" sz="3300" b="1" dirty="0" err="1">
                <a:solidFill>
                  <a:schemeClr val="bg2">
                    <a:lumMod val="10000"/>
                  </a:schemeClr>
                </a:solidFill>
              </a:rPr>
              <a:t>of</a:t>
            </a:r>
            <a:r>
              <a:rPr lang="pt-BR" sz="33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t-BR" sz="3300" b="1" dirty="0" err="1">
                <a:solidFill>
                  <a:schemeClr val="bg2">
                    <a:lumMod val="10000"/>
                  </a:schemeClr>
                </a:solidFill>
              </a:rPr>
              <a:t>the</a:t>
            </a:r>
            <a:r>
              <a:rPr lang="pt-BR" sz="3300" b="1" dirty="0">
                <a:solidFill>
                  <a:schemeClr val="bg2">
                    <a:lumMod val="10000"/>
                  </a:schemeClr>
                </a:solidFill>
              </a:rPr>
              <a:t> world. </a:t>
            </a:r>
            <a:r>
              <a:rPr lang="pt-BR" sz="3300" dirty="0" err="1">
                <a:solidFill>
                  <a:schemeClr val="bg2">
                    <a:lumMod val="10000"/>
                  </a:schemeClr>
                </a:solidFill>
              </a:rPr>
              <a:t>Cambrigde</a:t>
            </a:r>
            <a:r>
              <a:rPr lang="pt-BR" sz="3300" dirty="0">
                <a:solidFill>
                  <a:schemeClr val="bg2">
                    <a:lumMod val="10000"/>
                  </a:schemeClr>
                </a:solidFill>
              </a:rPr>
              <a:t>: </a:t>
            </a:r>
            <a:r>
              <a:rPr lang="pt-BR" sz="3300" dirty="0" err="1">
                <a:solidFill>
                  <a:schemeClr val="bg2">
                    <a:lumMod val="10000"/>
                  </a:schemeClr>
                </a:solidFill>
              </a:rPr>
              <a:t>Havard</a:t>
            </a:r>
            <a:r>
              <a:rPr lang="pt-BR" sz="33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t-BR" sz="3300" dirty="0" err="1">
                <a:solidFill>
                  <a:schemeClr val="bg2">
                    <a:lumMod val="10000"/>
                  </a:schemeClr>
                </a:solidFill>
              </a:rPr>
              <a:t>University</a:t>
            </a:r>
            <a:r>
              <a:rPr lang="pt-BR" sz="3300" dirty="0">
                <a:solidFill>
                  <a:schemeClr val="bg2">
                    <a:lumMod val="10000"/>
                  </a:schemeClr>
                </a:solidFill>
              </a:rPr>
              <a:t>. 222p, 1994.</a:t>
            </a:r>
          </a:p>
          <a:p>
            <a:pPr algn="just"/>
            <a:r>
              <a:rPr lang="pt-BR" sz="3300" dirty="0">
                <a:solidFill>
                  <a:schemeClr val="bg2">
                    <a:lumMod val="10000"/>
                  </a:schemeClr>
                </a:solidFill>
              </a:rPr>
              <a:t>CARVALHO, L.M.L.; THYSSEN, P.J.; GOFF, M.L.; LINHARES, A.X. </a:t>
            </a:r>
            <a:r>
              <a:rPr lang="en-US" sz="3300" b="1" dirty="0">
                <a:solidFill>
                  <a:schemeClr val="bg2">
                    <a:lumMod val="10000"/>
                  </a:schemeClr>
                </a:solidFill>
              </a:rPr>
              <a:t>Observations on the succession patterns of </a:t>
            </a:r>
            <a:r>
              <a:rPr lang="en-US" sz="3300" b="1" dirty="0" err="1">
                <a:solidFill>
                  <a:schemeClr val="bg2">
                    <a:lumMod val="10000"/>
                  </a:schemeClr>
                </a:solidFill>
              </a:rPr>
              <a:t>necrophagous</a:t>
            </a:r>
            <a:r>
              <a:rPr lang="en-US" sz="3300" b="1" dirty="0">
                <a:solidFill>
                  <a:schemeClr val="bg2">
                    <a:lumMod val="10000"/>
                  </a:schemeClr>
                </a:solidFill>
              </a:rPr>
              <a:t> insects on a pig carcass in an urban area of Southeastern Brazil</a:t>
            </a:r>
            <a:r>
              <a:rPr lang="en-US" sz="3300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bg2">
                    <a:lumMod val="10000"/>
                  </a:schemeClr>
                </a:solidFill>
              </a:rPr>
              <a:t>Aggrawal´s</a:t>
            </a:r>
            <a:r>
              <a:rPr lang="en-US" sz="3300" dirty="0">
                <a:solidFill>
                  <a:schemeClr val="bg2">
                    <a:lumMod val="10000"/>
                  </a:schemeClr>
                </a:solidFill>
              </a:rPr>
              <a:t> Internet Journal of Forensic Medicine and Toxicology, v.5, p.33-39, 2004.</a:t>
            </a:r>
          </a:p>
          <a:p>
            <a:pPr algn="just"/>
            <a:r>
              <a:rPr lang="en-US" sz="3300" dirty="0">
                <a:solidFill>
                  <a:schemeClr val="bg2">
                    <a:lumMod val="10000"/>
                  </a:schemeClr>
                </a:solidFill>
              </a:rPr>
              <a:t>EARLY, M. &amp; GOFF, M.L. </a:t>
            </a:r>
            <a:r>
              <a:rPr lang="en-US" sz="3300" b="1" dirty="0">
                <a:solidFill>
                  <a:schemeClr val="bg2">
                    <a:lumMod val="10000"/>
                  </a:schemeClr>
                </a:solidFill>
              </a:rPr>
              <a:t>Arthropod succession patterns in exposed carrion on the island of Oahu, Hawaiian Islands, USA</a:t>
            </a:r>
            <a:r>
              <a:rPr lang="en-US" sz="3300" dirty="0">
                <a:solidFill>
                  <a:schemeClr val="bg2">
                    <a:lumMod val="10000"/>
                  </a:schemeClr>
                </a:solidFill>
              </a:rPr>
              <a:t>. Journal of Medical Entomology, v.23, p.520-</a:t>
            </a:r>
            <a:r>
              <a:rPr lang="pt-BR" sz="3300" dirty="0">
                <a:solidFill>
                  <a:schemeClr val="bg2">
                    <a:lumMod val="10000"/>
                  </a:schemeClr>
                </a:solidFill>
              </a:rPr>
              <a:t>531, 1986.</a:t>
            </a:r>
          </a:p>
          <a:p>
            <a:pPr algn="just"/>
            <a:r>
              <a:rPr lang="pt-BR" sz="3300" dirty="0">
                <a:solidFill>
                  <a:schemeClr val="bg2">
                    <a:lumMod val="10000"/>
                  </a:schemeClr>
                </a:solidFill>
              </a:rPr>
              <a:t>FERNÁNDEZ, F. </a:t>
            </a:r>
            <a:r>
              <a:rPr lang="pt-BR" sz="33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t-BR" sz="3300" b="1" dirty="0" err="1">
                <a:solidFill>
                  <a:schemeClr val="bg2">
                    <a:lumMod val="10000"/>
                  </a:schemeClr>
                </a:solidFill>
              </a:rPr>
              <a:t>Introducción</a:t>
            </a:r>
            <a:r>
              <a:rPr lang="pt-BR" sz="3300" b="1" dirty="0">
                <a:solidFill>
                  <a:schemeClr val="bg2">
                    <a:lumMod val="10000"/>
                  </a:schemeClr>
                </a:solidFill>
              </a:rPr>
              <a:t> a </a:t>
            </a:r>
            <a:r>
              <a:rPr lang="pt-BR" sz="3300" b="1" dirty="0" err="1">
                <a:solidFill>
                  <a:schemeClr val="bg2">
                    <a:lumMod val="10000"/>
                  </a:schemeClr>
                </a:solidFill>
              </a:rPr>
              <a:t>las</a:t>
            </a:r>
            <a:r>
              <a:rPr lang="pt-BR" sz="33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t-BR" sz="3300" b="1" dirty="0" err="1">
                <a:solidFill>
                  <a:schemeClr val="bg2">
                    <a:lumMod val="10000"/>
                  </a:schemeClr>
                </a:solidFill>
              </a:rPr>
              <a:t>Hormigas</a:t>
            </a:r>
            <a:r>
              <a:rPr lang="pt-BR" sz="3300" b="1" dirty="0">
                <a:solidFill>
                  <a:schemeClr val="bg2">
                    <a:lumMod val="10000"/>
                  </a:schemeClr>
                </a:solidFill>
              </a:rPr>
              <a:t> de </a:t>
            </a:r>
            <a:r>
              <a:rPr lang="pt-BR" sz="3300" b="1" dirty="0" err="1">
                <a:solidFill>
                  <a:schemeClr val="bg2">
                    <a:lumMod val="10000"/>
                  </a:schemeClr>
                </a:solidFill>
              </a:rPr>
              <a:t>la</a:t>
            </a:r>
            <a:r>
              <a:rPr lang="pt-BR" sz="33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t-BR" sz="3300" b="1" dirty="0" err="1">
                <a:solidFill>
                  <a:schemeClr val="bg2">
                    <a:lumMod val="10000"/>
                  </a:schemeClr>
                </a:solidFill>
              </a:rPr>
              <a:t>région</a:t>
            </a:r>
            <a:r>
              <a:rPr lang="pt-BR" sz="3300" b="1" dirty="0">
                <a:solidFill>
                  <a:schemeClr val="bg2">
                    <a:lumMod val="10000"/>
                  </a:schemeClr>
                </a:solidFill>
              </a:rPr>
              <a:t> Neotropical. </a:t>
            </a:r>
            <a:r>
              <a:rPr lang="pt-BR" sz="3300" dirty="0">
                <a:solidFill>
                  <a:schemeClr val="bg2">
                    <a:lumMod val="10000"/>
                  </a:schemeClr>
                </a:solidFill>
              </a:rPr>
              <a:t>Instituto de </a:t>
            </a:r>
            <a:r>
              <a:rPr lang="pt-BR" sz="3300" dirty="0" err="1">
                <a:solidFill>
                  <a:schemeClr val="bg2">
                    <a:lumMod val="10000"/>
                  </a:schemeClr>
                </a:solidFill>
              </a:rPr>
              <a:t>Investigación</a:t>
            </a:r>
            <a:r>
              <a:rPr lang="pt-BR" sz="3300" dirty="0">
                <a:solidFill>
                  <a:schemeClr val="bg2">
                    <a:lumMod val="10000"/>
                  </a:schemeClr>
                </a:solidFill>
              </a:rPr>
              <a:t> de Recursos Biológicos Alexander von Humboldt. 424p. Bogotá, </a:t>
            </a:r>
            <a:r>
              <a:rPr lang="pt-BR" sz="3300" dirty="0" err="1">
                <a:solidFill>
                  <a:schemeClr val="bg2">
                    <a:lumMod val="10000"/>
                  </a:schemeClr>
                </a:solidFill>
              </a:rPr>
              <a:t>Colombia</a:t>
            </a:r>
            <a:r>
              <a:rPr lang="pt-BR" sz="3300" dirty="0">
                <a:solidFill>
                  <a:schemeClr val="bg2">
                    <a:lumMod val="10000"/>
                  </a:schemeClr>
                </a:solidFill>
              </a:rPr>
              <a:t>, 2003.</a:t>
            </a:r>
          </a:p>
          <a:p>
            <a:pPr algn="just"/>
            <a:r>
              <a:rPr lang="pt-BR" sz="3300" dirty="0">
                <a:solidFill>
                  <a:schemeClr val="bg2">
                    <a:lumMod val="10000"/>
                  </a:schemeClr>
                </a:solidFill>
              </a:rPr>
              <a:t>GOMES, H. </a:t>
            </a:r>
            <a:r>
              <a:rPr lang="pt-BR" sz="3300" b="1" dirty="0">
                <a:solidFill>
                  <a:schemeClr val="bg2">
                    <a:lumMod val="10000"/>
                  </a:schemeClr>
                </a:solidFill>
              </a:rPr>
              <a:t>Medicina Legal. </a:t>
            </a:r>
            <a:r>
              <a:rPr lang="pt-BR" sz="3300" dirty="0">
                <a:solidFill>
                  <a:schemeClr val="bg2">
                    <a:lumMod val="10000"/>
                  </a:schemeClr>
                </a:solidFill>
              </a:rPr>
              <a:t>Atualizador </a:t>
            </a:r>
            <a:r>
              <a:rPr lang="pt-BR" sz="3300" dirty="0" err="1">
                <a:solidFill>
                  <a:schemeClr val="bg2">
                    <a:lumMod val="10000"/>
                  </a:schemeClr>
                </a:solidFill>
              </a:rPr>
              <a:t>Hygino</a:t>
            </a:r>
            <a:r>
              <a:rPr lang="pt-BR" sz="3300" dirty="0">
                <a:solidFill>
                  <a:schemeClr val="bg2">
                    <a:lumMod val="10000"/>
                  </a:schemeClr>
                </a:solidFill>
              </a:rPr>
              <a:t> Hércules. 32 ed. Rio de Janeiro: Freitas Bastos; 1997.</a:t>
            </a:r>
          </a:p>
          <a:p>
            <a:pPr algn="just"/>
            <a:r>
              <a:rPr lang="pt-BR" sz="3300" dirty="0">
                <a:solidFill>
                  <a:schemeClr val="bg2">
                    <a:lumMod val="10000"/>
                  </a:schemeClr>
                </a:solidFill>
              </a:rPr>
              <a:t>GOMES, L.; GOMES, G.; OLIVEIRA, H. G.; MORLIN JUNIOR, J. J.; DESUO, I. C.; QUEIROZ, M. M.C; GIANOTTI, E.; VON ZUBEN, C.J. 2007. </a:t>
            </a:r>
            <a:r>
              <a:rPr lang="pt-BR" sz="3300" b="1" dirty="0" err="1">
                <a:solidFill>
                  <a:schemeClr val="bg2">
                    <a:lumMod val="10000"/>
                  </a:schemeClr>
                </a:solidFill>
              </a:rPr>
              <a:t>Occurrence</a:t>
            </a:r>
            <a:r>
              <a:rPr lang="pt-BR" sz="3300" b="1" dirty="0">
                <a:solidFill>
                  <a:schemeClr val="bg2">
                    <a:lumMod val="10000"/>
                  </a:schemeClr>
                </a:solidFill>
              </a:rPr>
              <a:t> oh </a:t>
            </a:r>
            <a:r>
              <a:rPr lang="pt-BR" sz="3300" b="1" dirty="0" err="1">
                <a:solidFill>
                  <a:schemeClr val="bg2">
                    <a:lumMod val="10000"/>
                  </a:schemeClr>
                </a:solidFill>
              </a:rPr>
              <a:t>Hymenoptera</a:t>
            </a:r>
            <a:r>
              <a:rPr lang="pt-BR" sz="33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t-BR" sz="3300" b="1" dirty="0" err="1">
                <a:solidFill>
                  <a:schemeClr val="bg2">
                    <a:lumMod val="10000"/>
                  </a:schemeClr>
                </a:solidFill>
              </a:rPr>
              <a:t>on</a:t>
            </a:r>
            <a:r>
              <a:rPr lang="pt-BR" sz="33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t-BR" sz="3300" b="1" i="1" dirty="0">
                <a:solidFill>
                  <a:schemeClr val="bg2">
                    <a:lumMod val="10000"/>
                  </a:schemeClr>
                </a:solidFill>
              </a:rPr>
              <a:t>Sus </a:t>
            </a:r>
            <a:r>
              <a:rPr lang="pt-BR" sz="3300" b="1" i="1" dirty="0" err="1">
                <a:solidFill>
                  <a:schemeClr val="bg2">
                    <a:lumMod val="10000"/>
                  </a:schemeClr>
                </a:solidFill>
              </a:rPr>
              <a:t>scrofa</a:t>
            </a:r>
            <a:r>
              <a:rPr lang="pt-BR" sz="3300" b="1" dirty="0">
                <a:solidFill>
                  <a:schemeClr val="bg2">
                    <a:lumMod val="10000"/>
                  </a:schemeClr>
                </a:solidFill>
              </a:rPr>
              <a:t> carcasses </a:t>
            </a:r>
            <a:r>
              <a:rPr lang="pt-BR" sz="3300" b="1" dirty="0" err="1">
                <a:solidFill>
                  <a:schemeClr val="bg2">
                    <a:lumMod val="10000"/>
                  </a:schemeClr>
                </a:solidFill>
              </a:rPr>
              <a:t>during</a:t>
            </a:r>
            <a:r>
              <a:rPr lang="pt-BR" sz="3300" b="1" dirty="0">
                <a:solidFill>
                  <a:schemeClr val="bg2">
                    <a:lumMod val="10000"/>
                  </a:schemeClr>
                </a:solidFill>
              </a:rPr>
              <a:t> Summer </a:t>
            </a:r>
            <a:r>
              <a:rPr lang="pt-BR" sz="3300" b="1" dirty="0" err="1">
                <a:solidFill>
                  <a:schemeClr val="bg2">
                    <a:lumMod val="10000"/>
                  </a:schemeClr>
                </a:solidFill>
              </a:rPr>
              <a:t>and</a:t>
            </a:r>
            <a:r>
              <a:rPr lang="pt-BR" sz="33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t-BR" sz="3300" b="1" dirty="0" err="1">
                <a:solidFill>
                  <a:schemeClr val="bg2">
                    <a:lumMod val="10000"/>
                  </a:schemeClr>
                </a:solidFill>
              </a:rPr>
              <a:t>winter</a:t>
            </a:r>
            <a:r>
              <a:rPr lang="pt-BR" sz="33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t-BR" sz="3300" b="1" dirty="0" err="1">
                <a:solidFill>
                  <a:schemeClr val="bg2">
                    <a:lumMod val="10000"/>
                  </a:schemeClr>
                </a:solidFill>
              </a:rPr>
              <a:t>season</a:t>
            </a:r>
            <a:r>
              <a:rPr lang="pt-BR" sz="3300" b="1" dirty="0">
                <a:solidFill>
                  <a:schemeClr val="bg2">
                    <a:lumMod val="10000"/>
                  </a:schemeClr>
                </a:solidFill>
              </a:rPr>
              <a:t> in </a:t>
            </a:r>
            <a:r>
              <a:rPr lang="pt-BR" sz="3300" b="1" dirty="0" err="1">
                <a:solidFill>
                  <a:schemeClr val="bg2">
                    <a:lumMod val="10000"/>
                  </a:schemeClr>
                </a:solidFill>
              </a:rPr>
              <a:t>southwestern</a:t>
            </a:r>
            <a:r>
              <a:rPr lang="pt-BR" sz="33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t-BR" sz="3300" b="1" dirty="0" err="1">
                <a:solidFill>
                  <a:schemeClr val="bg2">
                    <a:lumMod val="10000"/>
                  </a:schemeClr>
                </a:solidFill>
              </a:rPr>
              <a:t>Brazil</a:t>
            </a:r>
            <a:r>
              <a:rPr lang="pt-BR" sz="3300" b="1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pt-BR" sz="3300" dirty="0">
                <a:solidFill>
                  <a:schemeClr val="bg2">
                    <a:lumMod val="10000"/>
                  </a:schemeClr>
                </a:solidFill>
              </a:rPr>
              <a:t>Revista Brasileira de Entomologia. 51: 394-396.</a:t>
            </a:r>
          </a:p>
          <a:p>
            <a:pPr algn="just"/>
            <a:r>
              <a:rPr lang="pt-BR" sz="3300" dirty="0">
                <a:solidFill>
                  <a:schemeClr val="bg2">
                    <a:lumMod val="10000"/>
                  </a:schemeClr>
                </a:solidFill>
              </a:rPr>
              <a:t>MORETTI, T.C.; RIBEIRO, O.B. </a:t>
            </a:r>
            <a:r>
              <a:rPr lang="pt-BR" sz="3300" b="1" dirty="0" err="1">
                <a:solidFill>
                  <a:schemeClr val="bg2">
                    <a:lumMod val="10000"/>
                  </a:schemeClr>
                </a:solidFill>
              </a:rPr>
              <a:t>Cephalotes</a:t>
            </a:r>
            <a:r>
              <a:rPr lang="pt-BR" sz="33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t-BR" sz="3300" b="1" dirty="0" err="1">
                <a:solidFill>
                  <a:schemeClr val="bg2">
                    <a:lumMod val="10000"/>
                  </a:schemeClr>
                </a:solidFill>
              </a:rPr>
              <a:t>clypeatus</a:t>
            </a:r>
            <a:r>
              <a:rPr lang="pt-BR" sz="33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t-BR" sz="3300" b="1" dirty="0" err="1">
                <a:solidFill>
                  <a:schemeClr val="bg2">
                    <a:lumMod val="10000"/>
                  </a:schemeClr>
                </a:solidFill>
              </a:rPr>
              <a:t>Fabricius</a:t>
            </a:r>
            <a:r>
              <a:rPr lang="pt-BR" sz="3300" b="1" dirty="0">
                <a:solidFill>
                  <a:schemeClr val="bg2">
                    <a:lumMod val="10000"/>
                  </a:schemeClr>
                </a:solidFill>
              </a:rPr>
              <a:t> (</a:t>
            </a:r>
            <a:r>
              <a:rPr lang="pt-BR" sz="3300" b="1" dirty="0" err="1">
                <a:solidFill>
                  <a:schemeClr val="bg2">
                    <a:lumMod val="10000"/>
                  </a:schemeClr>
                </a:solidFill>
              </a:rPr>
              <a:t>Hymenoptera</a:t>
            </a:r>
            <a:r>
              <a:rPr lang="pt-BR" sz="3300" b="1" dirty="0">
                <a:solidFill>
                  <a:schemeClr val="bg2">
                    <a:lumMod val="10000"/>
                  </a:schemeClr>
                </a:solidFill>
              </a:rPr>
              <a:t>: </a:t>
            </a:r>
            <a:r>
              <a:rPr lang="pt-BR" sz="3300" b="1" dirty="0" err="1">
                <a:solidFill>
                  <a:schemeClr val="bg2">
                    <a:lumMod val="10000"/>
                  </a:schemeClr>
                </a:solidFill>
              </a:rPr>
              <a:t>Formicidae</a:t>
            </a:r>
            <a:r>
              <a:rPr lang="pt-BR" sz="3300" b="1" dirty="0">
                <a:solidFill>
                  <a:schemeClr val="bg2">
                    <a:lumMod val="10000"/>
                  </a:schemeClr>
                </a:solidFill>
              </a:rPr>
              <a:t>): </a:t>
            </a:r>
            <a:r>
              <a:rPr lang="pt-BR" sz="3300" b="1" dirty="0" err="1">
                <a:solidFill>
                  <a:schemeClr val="bg2">
                    <a:lumMod val="10000"/>
                  </a:schemeClr>
                </a:solidFill>
              </a:rPr>
              <a:t>nesting</a:t>
            </a:r>
            <a:r>
              <a:rPr lang="pt-BR" sz="33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t-BR" sz="3300" b="1" dirty="0" err="1">
                <a:solidFill>
                  <a:schemeClr val="bg2">
                    <a:lumMod val="10000"/>
                  </a:schemeClr>
                </a:solidFill>
              </a:rPr>
              <a:t>habits</a:t>
            </a:r>
            <a:r>
              <a:rPr lang="pt-BR" sz="33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t-BR" sz="3300" b="1" dirty="0" err="1">
                <a:solidFill>
                  <a:schemeClr val="bg2">
                    <a:lumMod val="10000"/>
                  </a:schemeClr>
                </a:solidFill>
              </a:rPr>
              <a:t>and</a:t>
            </a:r>
            <a:r>
              <a:rPr lang="pt-BR" sz="33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t-BR" sz="3300" b="1" dirty="0" err="1">
                <a:solidFill>
                  <a:schemeClr val="bg2">
                    <a:lumMod val="10000"/>
                  </a:schemeClr>
                </a:solidFill>
              </a:rPr>
              <a:t>occurrence</a:t>
            </a:r>
            <a:r>
              <a:rPr lang="pt-BR" sz="3300" b="1" dirty="0">
                <a:solidFill>
                  <a:schemeClr val="bg2">
                    <a:lumMod val="10000"/>
                  </a:schemeClr>
                </a:solidFill>
              </a:rPr>
              <a:t> in animal </a:t>
            </a:r>
            <a:r>
              <a:rPr lang="pt-BR" sz="3300" b="1" dirty="0" err="1">
                <a:solidFill>
                  <a:schemeClr val="bg2">
                    <a:lumMod val="10000"/>
                  </a:schemeClr>
                </a:solidFill>
              </a:rPr>
              <a:t>carcass</a:t>
            </a:r>
            <a:r>
              <a:rPr lang="pt-BR" sz="3300" dirty="0">
                <a:solidFill>
                  <a:schemeClr val="bg2">
                    <a:lumMod val="10000"/>
                  </a:schemeClr>
                </a:solidFill>
              </a:rPr>
              <a:t>. Neotropical </a:t>
            </a:r>
            <a:r>
              <a:rPr lang="pt-BR" sz="3300" dirty="0" err="1">
                <a:solidFill>
                  <a:schemeClr val="bg2">
                    <a:lumMod val="10000"/>
                  </a:schemeClr>
                </a:solidFill>
              </a:rPr>
              <a:t>Entomology</a:t>
            </a:r>
            <a:r>
              <a:rPr lang="pt-BR" sz="3300" dirty="0">
                <a:solidFill>
                  <a:schemeClr val="bg2">
                    <a:lumMod val="10000"/>
                  </a:schemeClr>
                </a:solidFill>
              </a:rPr>
              <a:t>, v.35, p.412-415, 2006.</a:t>
            </a:r>
          </a:p>
          <a:p>
            <a:pPr algn="just"/>
            <a:r>
              <a:rPr lang="en-US" sz="3300" dirty="0">
                <a:solidFill>
                  <a:schemeClr val="bg2">
                    <a:lumMod val="10000"/>
                  </a:schemeClr>
                </a:solidFill>
              </a:rPr>
              <a:t>PATEL, F</a:t>
            </a:r>
            <a:r>
              <a:rPr lang="en-US" sz="3300" b="1" dirty="0">
                <a:solidFill>
                  <a:schemeClr val="bg2">
                    <a:lumMod val="10000"/>
                  </a:schemeClr>
                </a:solidFill>
              </a:rPr>
              <a:t>. Artifact in forensic medicine: postmortem rodent activity</a:t>
            </a:r>
            <a:r>
              <a:rPr lang="en-US" sz="3300" dirty="0">
                <a:solidFill>
                  <a:schemeClr val="bg2">
                    <a:lumMod val="10000"/>
                  </a:schemeClr>
                </a:solidFill>
              </a:rPr>
              <a:t>. Journal of </a:t>
            </a:r>
            <a:r>
              <a:rPr lang="en-US" sz="3300" dirty="0" err="1">
                <a:solidFill>
                  <a:schemeClr val="bg2">
                    <a:lumMod val="10000"/>
                  </a:schemeClr>
                </a:solidFill>
              </a:rPr>
              <a:t>orensic</a:t>
            </a:r>
            <a:r>
              <a:rPr lang="en-US" sz="3300" dirty="0">
                <a:solidFill>
                  <a:schemeClr val="bg2">
                    <a:lumMod val="10000"/>
                  </a:schemeClr>
                </a:solidFill>
              </a:rPr>
              <a:t> Sciences, v.39, p.257-260,</a:t>
            </a:r>
            <a:r>
              <a:rPr lang="pt-BR" sz="3300" dirty="0">
                <a:solidFill>
                  <a:schemeClr val="bg2">
                    <a:lumMod val="10000"/>
                  </a:schemeClr>
                </a:solidFill>
              </a:rPr>
              <a:t>1994.</a:t>
            </a:r>
          </a:p>
          <a:p>
            <a:pPr algn="just"/>
            <a:r>
              <a:rPr lang="en-US" sz="3300" dirty="0">
                <a:solidFill>
                  <a:schemeClr val="bg2">
                    <a:lumMod val="10000"/>
                  </a:schemeClr>
                </a:solidFill>
              </a:rPr>
              <a:t>WELLS, J.D. &amp; GREENBERG, B. </a:t>
            </a:r>
            <a:r>
              <a:rPr lang="en-US" sz="3300" b="1" dirty="0">
                <a:solidFill>
                  <a:schemeClr val="bg2">
                    <a:lumMod val="10000"/>
                  </a:schemeClr>
                </a:solidFill>
              </a:rPr>
              <a:t>Effect of the red imported fire ant (Hymenoptera: </a:t>
            </a:r>
            <a:r>
              <a:rPr lang="en-US" sz="3300" b="1" dirty="0" err="1">
                <a:solidFill>
                  <a:schemeClr val="bg2">
                    <a:lumMod val="10000"/>
                  </a:schemeClr>
                </a:solidFill>
              </a:rPr>
              <a:t>Formicidae</a:t>
            </a:r>
            <a:r>
              <a:rPr lang="en-US" sz="3300" b="1" dirty="0">
                <a:solidFill>
                  <a:schemeClr val="bg2">
                    <a:lumMod val="10000"/>
                  </a:schemeClr>
                </a:solidFill>
              </a:rPr>
              <a:t>) and carcass type on the daily occurrence of post feeding carrion-fly larvae (</a:t>
            </a:r>
            <a:r>
              <a:rPr lang="en-US" sz="3300" b="1" dirty="0" err="1">
                <a:solidFill>
                  <a:schemeClr val="bg2">
                    <a:lumMod val="10000"/>
                  </a:schemeClr>
                </a:solidFill>
              </a:rPr>
              <a:t>Diptera</a:t>
            </a:r>
            <a:r>
              <a:rPr lang="en-US" sz="3300" b="1" dirty="0">
                <a:solidFill>
                  <a:schemeClr val="bg2">
                    <a:lumMod val="10000"/>
                  </a:schemeClr>
                </a:solidFill>
              </a:rPr>
              <a:t>: </a:t>
            </a:r>
            <a:r>
              <a:rPr lang="en-US" sz="3300" b="1" dirty="0" err="1">
                <a:solidFill>
                  <a:schemeClr val="bg2">
                    <a:lumMod val="10000"/>
                  </a:schemeClr>
                </a:solidFill>
              </a:rPr>
              <a:t>Calliphoridae</a:t>
            </a:r>
            <a:r>
              <a:rPr lang="en-US" sz="3300" b="1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sz="3300" b="1" dirty="0" err="1">
                <a:solidFill>
                  <a:schemeClr val="bg2">
                    <a:lumMod val="10000"/>
                  </a:schemeClr>
                </a:solidFill>
              </a:rPr>
              <a:t>Sarcophagidae</a:t>
            </a:r>
            <a:r>
              <a:rPr lang="en-US" sz="3300" b="1" dirty="0">
                <a:solidFill>
                  <a:schemeClr val="bg2">
                    <a:lumMod val="10000"/>
                  </a:schemeClr>
                </a:solidFill>
              </a:rPr>
              <a:t>). </a:t>
            </a:r>
            <a:r>
              <a:rPr lang="en-US" sz="3300" dirty="0">
                <a:solidFill>
                  <a:schemeClr val="bg2">
                    <a:lumMod val="10000"/>
                  </a:schemeClr>
                </a:solidFill>
              </a:rPr>
              <a:t>Journal of </a:t>
            </a:r>
            <a:r>
              <a:rPr lang="pt-BR" sz="3300" dirty="0">
                <a:solidFill>
                  <a:schemeClr val="bg2">
                    <a:lumMod val="10000"/>
                  </a:schemeClr>
                </a:solidFill>
              </a:rPr>
              <a:t>Medical </a:t>
            </a:r>
            <a:r>
              <a:rPr lang="pt-BR" sz="3300" dirty="0" err="1">
                <a:solidFill>
                  <a:schemeClr val="bg2">
                    <a:lumMod val="10000"/>
                  </a:schemeClr>
                </a:solidFill>
              </a:rPr>
              <a:t>Entomology</a:t>
            </a:r>
            <a:r>
              <a:rPr lang="pt-BR" sz="3300" dirty="0">
                <a:solidFill>
                  <a:schemeClr val="bg2">
                    <a:lumMod val="10000"/>
                  </a:schemeClr>
                </a:solidFill>
              </a:rPr>
              <a:t>, v.31, p.171-174, 1994.</a:t>
            </a:r>
          </a:p>
          <a:p>
            <a:pPr algn="just"/>
            <a:endParaRPr lang="pt-BR" sz="3300" dirty="0"/>
          </a:p>
          <a:p>
            <a:pPr algn="just"/>
            <a:endParaRPr lang="pt-BR" sz="3300" dirty="0"/>
          </a:p>
          <a:p>
            <a:pPr algn="just"/>
            <a:endParaRPr lang="pt-BR" sz="3300" dirty="0"/>
          </a:p>
          <a:p>
            <a:pPr algn="just"/>
            <a:endParaRPr lang="pt-BR" sz="3300" dirty="0"/>
          </a:p>
          <a:p>
            <a:pPr algn="just"/>
            <a:endParaRPr lang="pt-BR" sz="3300" dirty="0"/>
          </a:p>
        </p:txBody>
      </p:sp>
      <p:cxnSp>
        <p:nvCxnSpPr>
          <p:cNvPr id="22" name="Conector reto 21"/>
          <p:cNvCxnSpPr/>
          <p:nvPr/>
        </p:nvCxnSpPr>
        <p:spPr>
          <a:xfrm>
            <a:off x="0" y="43205400"/>
            <a:ext cx="32404050" cy="0"/>
          </a:xfrm>
          <a:prstGeom prst="line">
            <a:avLst/>
          </a:prstGeom>
          <a:ln w="79375">
            <a:solidFill>
              <a:srgbClr val="008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o 51"/>
          <p:cNvGrpSpPr>
            <a:grpSpLocks/>
          </p:cNvGrpSpPr>
          <p:nvPr/>
        </p:nvGrpSpPr>
        <p:grpSpPr bwMode="auto">
          <a:xfrm>
            <a:off x="16659225" y="26643260"/>
            <a:ext cx="15744825" cy="708025"/>
            <a:chOff x="-71438" y="10009188"/>
            <a:chExt cx="15744826" cy="707886"/>
          </a:xfrm>
        </p:grpSpPr>
        <p:cxnSp>
          <p:nvCxnSpPr>
            <p:cNvPr id="24" name="Conector reto 23"/>
            <p:cNvCxnSpPr/>
            <p:nvPr/>
          </p:nvCxnSpPr>
          <p:spPr>
            <a:xfrm>
              <a:off x="-71438" y="10363131"/>
              <a:ext cx="5472113" cy="0"/>
            </a:xfrm>
            <a:prstGeom prst="line">
              <a:avLst/>
            </a:prstGeom>
            <a:ln>
              <a:solidFill>
                <a:srgbClr val="008A3E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5" name="CaixaDeTexto 23"/>
            <p:cNvSpPr txBox="1">
              <a:spLocks noChangeArrowheads="1"/>
            </p:cNvSpPr>
            <p:nvPr/>
          </p:nvSpPr>
          <p:spPr bwMode="auto">
            <a:xfrm>
              <a:off x="5595969" y="10009188"/>
              <a:ext cx="4232249" cy="707886"/>
            </a:xfrm>
            <a:prstGeom prst="rect">
              <a:avLst/>
            </a:prstGeom>
            <a:solidFill>
              <a:srgbClr val="008A3E"/>
            </a:solidFill>
            <a:ln>
              <a:solidFill>
                <a:srgbClr val="008A3E"/>
              </a:solidFill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r" eaLnBrk="1" hangingPunct="1">
                <a:defRPr/>
              </a:pPr>
              <a:r>
                <a:rPr lang="pt-BR" sz="4000" b="1" dirty="0">
                  <a:solidFill>
                    <a:schemeClr val="bg1"/>
                  </a:solidFill>
                  <a:latin typeface="Arial Black" pitchFamily="34" charset="0"/>
                </a:rPr>
                <a:t>REFERÊNCIAS</a:t>
              </a:r>
              <a:endParaRPr lang="pt-BR" sz="36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6" name="Conector reto 25"/>
            <p:cNvCxnSpPr/>
            <p:nvPr/>
          </p:nvCxnSpPr>
          <p:spPr>
            <a:xfrm>
              <a:off x="10201276" y="10363131"/>
              <a:ext cx="5472112" cy="0"/>
            </a:xfrm>
            <a:prstGeom prst="line">
              <a:avLst/>
            </a:prstGeom>
            <a:ln>
              <a:solidFill>
                <a:srgbClr val="008A3E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7" name="Grupo 53"/>
          <p:cNvGrpSpPr>
            <a:grpSpLocks/>
          </p:cNvGrpSpPr>
          <p:nvPr/>
        </p:nvGrpSpPr>
        <p:grpSpPr bwMode="auto">
          <a:xfrm>
            <a:off x="0" y="16209963"/>
            <a:ext cx="15744825" cy="708025"/>
            <a:chOff x="-71438" y="10009188"/>
            <a:chExt cx="15744826" cy="707886"/>
          </a:xfrm>
        </p:grpSpPr>
        <p:cxnSp>
          <p:nvCxnSpPr>
            <p:cNvPr id="28" name="Conector reto 27"/>
            <p:cNvCxnSpPr/>
            <p:nvPr/>
          </p:nvCxnSpPr>
          <p:spPr>
            <a:xfrm>
              <a:off x="-71438" y="10363131"/>
              <a:ext cx="5472113" cy="0"/>
            </a:xfrm>
            <a:prstGeom prst="line">
              <a:avLst/>
            </a:prstGeom>
            <a:ln>
              <a:solidFill>
                <a:srgbClr val="008A3E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9" name="CaixaDeTexto 23"/>
            <p:cNvSpPr txBox="1">
              <a:spLocks noChangeArrowheads="1"/>
            </p:cNvSpPr>
            <p:nvPr/>
          </p:nvSpPr>
          <p:spPr bwMode="auto">
            <a:xfrm>
              <a:off x="6200705" y="10009188"/>
              <a:ext cx="3103863" cy="707886"/>
            </a:xfrm>
            <a:prstGeom prst="rect">
              <a:avLst/>
            </a:prstGeom>
            <a:solidFill>
              <a:srgbClr val="008A3E"/>
            </a:solidFill>
            <a:ln>
              <a:solidFill>
                <a:srgbClr val="008A3E"/>
              </a:solidFill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r" eaLnBrk="1" hangingPunct="1">
                <a:defRPr/>
              </a:pPr>
              <a:r>
                <a:rPr lang="pt-BR" sz="4000" b="1" dirty="0">
                  <a:solidFill>
                    <a:schemeClr val="bg1"/>
                  </a:solidFill>
                  <a:latin typeface="Arial Black" pitchFamily="34" charset="0"/>
                </a:rPr>
                <a:t>OBJETIVO</a:t>
              </a:r>
              <a:endParaRPr lang="pt-BR" sz="36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0" name="Conector reto 29"/>
            <p:cNvCxnSpPr/>
            <p:nvPr/>
          </p:nvCxnSpPr>
          <p:spPr>
            <a:xfrm>
              <a:off x="10201276" y="10363131"/>
              <a:ext cx="5472112" cy="0"/>
            </a:xfrm>
            <a:prstGeom prst="line">
              <a:avLst/>
            </a:prstGeom>
            <a:ln>
              <a:solidFill>
                <a:srgbClr val="008A3E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1" name="Grupo 69"/>
          <p:cNvGrpSpPr>
            <a:grpSpLocks/>
          </p:cNvGrpSpPr>
          <p:nvPr/>
        </p:nvGrpSpPr>
        <p:grpSpPr bwMode="auto">
          <a:xfrm>
            <a:off x="0" y="19454813"/>
            <a:ext cx="15744825" cy="708025"/>
            <a:chOff x="0" y="21674138"/>
            <a:chExt cx="15744826" cy="707886"/>
          </a:xfrm>
        </p:grpSpPr>
        <p:cxnSp>
          <p:nvCxnSpPr>
            <p:cNvPr id="32" name="Conector reto 31"/>
            <p:cNvCxnSpPr/>
            <p:nvPr/>
          </p:nvCxnSpPr>
          <p:spPr>
            <a:xfrm>
              <a:off x="0" y="22028081"/>
              <a:ext cx="4271963" cy="3174"/>
            </a:xfrm>
            <a:prstGeom prst="line">
              <a:avLst/>
            </a:prstGeom>
            <a:ln>
              <a:solidFill>
                <a:srgbClr val="008A3E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3" name="CaixaDeTexto 23"/>
            <p:cNvSpPr txBox="1">
              <a:spLocks noChangeArrowheads="1"/>
            </p:cNvSpPr>
            <p:nvPr/>
          </p:nvSpPr>
          <p:spPr bwMode="auto">
            <a:xfrm>
              <a:off x="4613544" y="21674138"/>
              <a:ext cx="6659259" cy="707886"/>
            </a:xfrm>
            <a:prstGeom prst="rect">
              <a:avLst/>
            </a:prstGeom>
            <a:solidFill>
              <a:srgbClr val="008A3E"/>
            </a:solidFill>
            <a:ln>
              <a:solidFill>
                <a:srgbClr val="008A3E"/>
              </a:solidFill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r" eaLnBrk="1" hangingPunct="1">
                <a:defRPr/>
              </a:pPr>
              <a:r>
                <a:rPr lang="pt-BR" sz="4000" b="1" dirty="0">
                  <a:solidFill>
                    <a:schemeClr val="bg1"/>
                  </a:solidFill>
                  <a:latin typeface="Arial Black" pitchFamily="34" charset="0"/>
                </a:rPr>
                <a:t>MATERIAL E MÉTODOS</a:t>
              </a:r>
              <a:endParaRPr lang="pt-BR" sz="36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4" name="Conector reto 33"/>
            <p:cNvCxnSpPr/>
            <p:nvPr/>
          </p:nvCxnSpPr>
          <p:spPr>
            <a:xfrm flipV="1">
              <a:off x="11772901" y="22028081"/>
              <a:ext cx="3971925" cy="3174"/>
            </a:xfrm>
            <a:prstGeom prst="line">
              <a:avLst/>
            </a:prstGeom>
            <a:ln>
              <a:solidFill>
                <a:srgbClr val="008A3E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5" name="Grupo 74"/>
          <p:cNvGrpSpPr>
            <a:grpSpLocks/>
          </p:cNvGrpSpPr>
          <p:nvPr/>
        </p:nvGrpSpPr>
        <p:grpSpPr bwMode="auto">
          <a:xfrm>
            <a:off x="16850592" y="24075714"/>
            <a:ext cx="15553458" cy="708025"/>
            <a:chOff x="119929" y="9805717"/>
            <a:chExt cx="15553459" cy="707886"/>
          </a:xfrm>
        </p:grpSpPr>
        <p:cxnSp>
          <p:nvCxnSpPr>
            <p:cNvPr id="36" name="Conector reto 35"/>
            <p:cNvCxnSpPr/>
            <p:nvPr/>
          </p:nvCxnSpPr>
          <p:spPr>
            <a:xfrm>
              <a:off x="119929" y="10140949"/>
              <a:ext cx="5472113" cy="0"/>
            </a:xfrm>
            <a:prstGeom prst="line">
              <a:avLst/>
            </a:prstGeom>
            <a:ln>
              <a:solidFill>
                <a:srgbClr val="008A3E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7" name="CaixaDeTexto 23"/>
            <p:cNvSpPr txBox="1">
              <a:spLocks noChangeArrowheads="1"/>
            </p:cNvSpPr>
            <p:nvPr/>
          </p:nvSpPr>
          <p:spPr bwMode="auto">
            <a:xfrm>
              <a:off x="5815804" y="9805717"/>
              <a:ext cx="3792577" cy="707886"/>
            </a:xfrm>
            <a:prstGeom prst="rect">
              <a:avLst/>
            </a:prstGeom>
            <a:solidFill>
              <a:srgbClr val="008A3E"/>
            </a:solidFill>
            <a:ln>
              <a:solidFill>
                <a:srgbClr val="008A3E"/>
              </a:solidFill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r" eaLnBrk="1" hangingPunct="1">
                <a:defRPr/>
              </a:pPr>
              <a:r>
                <a:rPr lang="pt-BR" sz="4000" b="1" dirty="0">
                  <a:solidFill>
                    <a:schemeClr val="bg1"/>
                  </a:solidFill>
                  <a:latin typeface="Arial Black" pitchFamily="34" charset="0"/>
                </a:rPr>
                <a:t>CONCLUSÃO</a:t>
              </a:r>
              <a:endParaRPr lang="pt-BR" sz="36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8" name="Conector reto 37"/>
            <p:cNvCxnSpPr/>
            <p:nvPr/>
          </p:nvCxnSpPr>
          <p:spPr>
            <a:xfrm>
              <a:off x="10201276" y="10212943"/>
              <a:ext cx="5472112" cy="0"/>
            </a:xfrm>
            <a:prstGeom prst="line">
              <a:avLst/>
            </a:prstGeom>
            <a:ln>
              <a:solidFill>
                <a:srgbClr val="008A3E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39" name="Conector reto 38"/>
          <p:cNvCxnSpPr/>
          <p:nvPr/>
        </p:nvCxnSpPr>
        <p:spPr>
          <a:xfrm>
            <a:off x="0" y="8489950"/>
            <a:ext cx="5472113" cy="0"/>
          </a:xfrm>
          <a:prstGeom prst="line">
            <a:avLst/>
          </a:prstGeom>
          <a:ln>
            <a:solidFill>
              <a:srgbClr val="008A3E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0" name="CaixaDeTexto 23"/>
          <p:cNvSpPr txBox="1">
            <a:spLocks noChangeArrowheads="1"/>
          </p:cNvSpPr>
          <p:nvPr/>
        </p:nvSpPr>
        <p:spPr bwMode="auto">
          <a:xfrm>
            <a:off x="5845176" y="8137204"/>
            <a:ext cx="4054475" cy="708025"/>
          </a:xfrm>
          <a:prstGeom prst="rect">
            <a:avLst/>
          </a:prstGeom>
          <a:solidFill>
            <a:srgbClr val="008A3E"/>
          </a:solidFill>
          <a:ln>
            <a:solidFill>
              <a:srgbClr val="008A3E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4000" b="1" dirty="0">
                <a:solidFill>
                  <a:schemeClr val="bg1"/>
                </a:solidFill>
                <a:latin typeface="Arial Black" pitchFamily="34" charset="0"/>
              </a:rPr>
              <a:t>INTRODUÇÃO</a:t>
            </a:r>
            <a:endParaRPr lang="pt-BR" sz="3600" b="1" dirty="0">
              <a:solidFill>
                <a:schemeClr val="bg1"/>
              </a:solidFill>
            </a:endParaRPr>
          </a:p>
        </p:txBody>
      </p:sp>
      <p:cxnSp>
        <p:nvCxnSpPr>
          <p:cNvPr id="41" name="Conector reto 40"/>
          <p:cNvCxnSpPr/>
          <p:nvPr/>
        </p:nvCxnSpPr>
        <p:spPr>
          <a:xfrm>
            <a:off x="10272713" y="8489950"/>
            <a:ext cx="5472112" cy="0"/>
          </a:xfrm>
          <a:prstGeom prst="line">
            <a:avLst/>
          </a:prstGeom>
          <a:ln>
            <a:solidFill>
              <a:srgbClr val="008A3E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2" name="CaixaDeTexto 49"/>
          <p:cNvSpPr txBox="1">
            <a:spLocks noChangeArrowheads="1"/>
          </p:cNvSpPr>
          <p:nvPr/>
        </p:nvSpPr>
        <p:spPr bwMode="auto">
          <a:xfrm>
            <a:off x="16705263" y="24987076"/>
            <a:ext cx="15267780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sz="3300" dirty="0" smtClean="0">
                <a:solidFill>
                  <a:schemeClr val="bg2">
                    <a:lumMod val="10000"/>
                  </a:schemeClr>
                </a:solidFill>
              </a:rPr>
              <a:t>     O conhecimento da composição de espécies de </a:t>
            </a:r>
            <a:r>
              <a:rPr lang="pt-BR" sz="3300" dirty="0" err="1" smtClean="0">
                <a:solidFill>
                  <a:schemeClr val="bg2">
                    <a:lumMod val="10000"/>
                  </a:schemeClr>
                </a:solidFill>
              </a:rPr>
              <a:t>Formicidae</a:t>
            </a:r>
            <a:r>
              <a:rPr lang="pt-BR" sz="3300" dirty="0" smtClean="0">
                <a:solidFill>
                  <a:schemeClr val="bg2">
                    <a:lumMod val="10000"/>
                  </a:schemeClr>
                </a:solidFill>
              </a:rPr>
              <a:t> que ocorrem em carcaças e de suma importância para as analises de pericias forenses, haja vista, suas atividades tróficas que variam de necrófagas a predadoras .</a:t>
            </a:r>
            <a:r>
              <a:rPr lang="pt-BR" sz="3600" dirty="0" smtClean="0">
                <a:solidFill>
                  <a:schemeClr val="bg2">
                    <a:lumMod val="10000"/>
                  </a:schemeClr>
                </a:solidFill>
              </a:rPr>
              <a:t>	</a:t>
            </a:r>
          </a:p>
          <a:p>
            <a:pPr algn="just"/>
            <a:endParaRPr lang="pt-BR" sz="33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pt-BR" sz="3600" dirty="0" smtClean="0"/>
          </a:p>
          <a:p>
            <a:r>
              <a:rPr lang="pt-BR" sz="3600" dirty="0" smtClean="0"/>
              <a:t> </a:t>
            </a:r>
            <a:endParaRPr lang="pt-BR" sz="3300" dirty="0"/>
          </a:p>
        </p:txBody>
      </p:sp>
      <p:cxnSp>
        <p:nvCxnSpPr>
          <p:cNvPr id="43" name="Conector reto 42"/>
          <p:cNvCxnSpPr/>
          <p:nvPr/>
        </p:nvCxnSpPr>
        <p:spPr>
          <a:xfrm>
            <a:off x="0" y="41116250"/>
            <a:ext cx="32404050" cy="0"/>
          </a:xfrm>
          <a:prstGeom prst="line">
            <a:avLst/>
          </a:prstGeom>
          <a:ln w="79375">
            <a:solidFill>
              <a:srgbClr val="008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56" descr="E:\IJML,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0588" y="28227338"/>
            <a:ext cx="11985625" cy="885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CaixaDeTexto 58"/>
          <p:cNvSpPr txBox="1">
            <a:spLocks noChangeArrowheads="1"/>
          </p:cNvSpPr>
          <p:nvPr/>
        </p:nvSpPr>
        <p:spPr bwMode="auto">
          <a:xfrm>
            <a:off x="2160588" y="27724100"/>
            <a:ext cx="11737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2800" b="1" dirty="0">
                <a:solidFill>
                  <a:schemeClr val="bg2">
                    <a:lumMod val="10000"/>
                  </a:schemeClr>
                </a:solidFill>
              </a:rPr>
              <a:t>Figura 01: </a:t>
            </a:r>
            <a:r>
              <a:rPr lang="pt-BR" sz="2800" dirty="0">
                <a:solidFill>
                  <a:schemeClr val="bg2">
                    <a:lumMod val="10000"/>
                  </a:schemeClr>
                </a:solidFill>
              </a:rPr>
              <a:t>Fases de decomposição da carcaça </a:t>
            </a:r>
            <a:r>
              <a:rPr lang="pt-BR" sz="2800" i="1" dirty="0">
                <a:solidFill>
                  <a:schemeClr val="bg2">
                    <a:lumMod val="10000"/>
                  </a:schemeClr>
                </a:solidFill>
              </a:rPr>
              <a:t>Sus </a:t>
            </a:r>
            <a:r>
              <a:rPr lang="pt-BR" sz="2800" i="1" dirty="0" err="1">
                <a:solidFill>
                  <a:schemeClr val="bg2">
                    <a:lumMod val="10000"/>
                  </a:schemeClr>
                </a:solidFill>
              </a:rPr>
              <a:t>scrofa</a:t>
            </a:r>
            <a:r>
              <a:rPr lang="pt-BR" sz="2800" dirty="0">
                <a:solidFill>
                  <a:schemeClr val="bg2">
                    <a:lumMod val="10000"/>
                  </a:schemeClr>
                </a:solidFill>
              </a:rPr>
              <a:t>, observadas</a:t>
            </a:r>
            <a:r>
              <a:rPr lang="pt-BR" sz="2800" dirty="0"/>
              <a:t>.</a:t>
            </a:r>
            <a:endParaRPr lang="pt-BR" sz="2800" b="1" dirty="0"/>
          </a:p>
        </p:txBody>
      </p:sp>
      <p:sp>
        <p:nvSpPr>
          <p:cNvPr id="46" name="CaixaDeTexto 59"/>
          <p:cNvSpPr txBox="1">
            <a:spLocks noChangeArrowheads="1"/>
          </p:cNvSpPr>
          <p:nvPr/>
        </p:nvSpPr>
        <p:spPr bwMode="auto">
          <a:xfrm>
            <a:off x="2376488" y="37228463"/>
            <a:ext cx="11088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2800" dirty="0">
                <a:solidFill>
                  <a:schemeClr val="bg2">
                    <a:lumMod val="10000"/>
                  </a:schemeClr>
                </a:solidFill>
              </a:rPr>
              <a:t>A= fase fresca; B= gasosa; C= </a:t>
            </a:r>
            <a:r>
              <a:rPr lang="pt-BR" sz="2800" dirty="0" err="1">
                <a:solidFill>
                  <a:schemeClr val="bg2">
                    <a:lumMod val="10000"/>
                  </a:schemeClr>
                </a:solidFill>
              </a:rPr>
              <a:t>coliquativa</a:t>
            </a:r>
            <a:r>
              <a:rPr lang="pt-BR" sz="2800" dirty="0">
                <a:solidFill>
                  <a:schemeClr val="bg2">
                    <a:lumMod val="10000"/>
                  </a:schemeClr>
                </a:solidFill>
              </a:rPr>
              <a:t>; D= </a:t>
            </a:r>
            <a:r>
              <a:rPr lang="pt-BR" sz="2800" dirty="0" err="1">
                <a:solidFill>
                  <a:schemeClr val="bg2">
                    <a:lumMod val="10000"/>
                  </a:schemeClr>
                </a:solidFill>
              </a:rPr>
              <a:t>esqueletização</a:t>
            </a:r>
            <a:r>
              <a:rPr lang="pt-BR" sz="2800" dirty="0">
                <a:solidFill>
                  <a:schemeClr val="bg2">
                    <a:lumMod val="10000"/>
                  </a:schemeClr>
                </a:solidFill>
              </a:rPr>
              <a:t> inicial</a:t>
            </a:r>
            <a:r>
              <a:rPr lang="pt-BR" sz="2800" dirty="0"/>
              <a:t>.</a:t>
            </a:r>
          </a:p>
        </p:txBody>
      </p:sp>
      <p:sp>
        <p:nvSpPr>
          <p:cNvPr id="47" name="CaixaDeTexto 44"/>
          <p:cNvSpPr txBox="1">
            <a:spLocks noChangeArrowheads="1"/>
          </p:cNvSpPr>
          <p:nvPr/>
        </p:nvSpPr>
        <p:spPr bwMode="auto">
          <a:xfrm>
            <a:off x="16346488" y="9266238"/>
            <a:ext cx="15266987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074738"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sz="3300" dirty="0">
                <a:solidFill>
                  <a:schemeClr val="bg2">
                    <a:lumMod val="10000"/>
                  </a:schemeClr>
                </a:solidFill>
              </a:rPr>
              <a:t>Foram coletados 349 indivíduos da família </a:t>
            </a:r>
            <a:r>
              <a:rPr lang="pt-BR" sz="3300" dirty="0" err="1">
                <a:solidFill>
                  <a:schemeClr val="bg2">
                    <a:lumMod val="10000"/>
                  </a:schemeClr>
                </a:solidFill>
              </a:rPr>
              <a:t>Formicidae</a:t>
            </a:r>
            <a:r>
              <a:rPr lang="pt-BR" sz="3300" dirty="0">
                <a:solidFill>
                  <a:schemeClr val="bg2">
                    <a:lumMod val="10000"/>
                  </a:schemeClr>
                </a:solidFill>
              </a:rPr>
              <a:t>, classificados nas subfamílias </a:t>
            </a:r>
            <a:r>
              <a:rPr lang="pt-BR" sz="3300" dirty="0" err="1">
                <a:solidFill>
                  <a:schemeClr val="bg2">
                    <a:lumMod val="10000"/>
                  </a:schemeClr>
                </a:solidFill>
              </a:rPr>
              <a:t>Myrmicinae</a:t>
            </a:r>
            <a:r>
              <a:rPr lang="pt-BR" sz="3300" dirty="0">
                <a:solidFill>
                  <a:schemeClr val="bg2">
                    <a:lumMod val="10000"/>
                  </a:schemeClr>
                </a:solidFill>
              </a:rPr>
              <a:t> (106), </a:t>
            </a:r>
            <a:r>
              <a:rPr lang="pt-BR" sz="3300" dirty="0" err="1">
                <a:solidFill>
                  <a:schemeClr val="bg2">
                    <a:lumMod val="10000"/>
                  </a:schemeClr>
                </a:solidFill>
              </a:rPr>
              <a:t>Dolichoderinae</a:t>
            </a:r>
            <a:r>
              <a:rPr lang="pt-BR" sz="3300" dirty="0">
                <a:solidFill>
                  <a:schemeClr val="bg2">
                    <a:lumMod val="10000"/>
                  </a:schemeClr>
                </a:solidFill>
              </a:rPr>
              <a:t> (172), </a:t>
            </a:r>
            <a:r>
              <a:rPr lang="pt-BR" sz="3300" dirty="0" err="1">
                <a:solidFill>
                  <a:schemeClr val="bg2">
                    <a:lumMod val="10000"/>
                  </a:schemeClr>
                </a:solidFill>
              </a:rPr>
              <a:t>Ponerinae</a:t>
            </a:r>
            <a:r>
              <a:rPr lang="pt-BR" sz="3300" dirty="0">
                <a:solidFill>
                  <a:schemeClr val="bg2">
                    <a:lumMod val="10000"/>
                  </a:schemeClr>
                </a:solidFill>
              </a:rPr>
              <a:t> (06), </a:t>
            </a:r>
            <a:r>
              <a:rPr lang="pt-BR" sz="3300" dirty="0" err="1">
                <a:solidFill>
                  <a:schemeClr val="bg2">
                    <a:lumMod val="10000"/>
                  </a:schemeClr>
                </a:solidFill>
              </a:rPr>
              <a:t>Pseudomyrmicinae</a:t>
            </a:r>
            <a:r>
              <a:rPr lang="pt-BR" sz="3300" dirty="0">
                <a:solidFill>
                  <a:schemeClr val="bg2">
                    <a:lumMod val="10000"/>
                  </a:schemeClr>
                </a:solidFill>
              </a:rPr>
              <a:t> (05) e </a:t>
            </a:r>
            <a:r>
              <a:rPr lang="pt-BR" sz="3300" dirty="0" err="1">
                <a:solidFill>
                  <a:schemeClr val="bg2">
                    <a:lumMod val="10000"/>
                  </a:schemeClr>
                </a:solidFill>
              </a:rPr>
              <a:t>Ecitoninae</a:t>
            </a:r>
            <a:r>
              <a:rPr lang="pt-BR" sz="3300" dirty="0">
                <a:solidFill>
                  <a:schemeClr val="bg2">
                    <a:lumMod val="10000"/>
                  </a:schemeClr>
                </a:solidFill>
              </a:rPr>
              <a:t> (61) (Tabela 1).</a:t>
            </a:r>
          </a:p>
          <a:p>
            <a:pPr algn="just" eaLnBrk="1" hangingPunct="1"/>
            <a:endParaRPr lang="pt-BR" sz="3300" dirty="0"/>
          </a:p>
        </p:txBody>
      </p:sp>
      <p:grpSp>
        <p:nvGrpSpPr>
          <p:cNvPr id="48" name="Grupo 52"/>
          <p:cNvGrpSpPr>
            <a:grpSpLocks/>
          </p:cNvGrpSpPr>
          <p:nvPr/>
        </p:nvGrpSpPr>
        <p:grpSpPr bwMode="auto">
          <a:xfrm>
            <a:off x="16130588" y="8137525"/>
            <a:ext cx="15744825" cy="708025"/>
            <a:chOff x="142875" y="29541378"/>
            <a:chExt cx="15744825" cy="707886"/>
          </a:xfrm>
        </p:grpSpPr>
        <p:cxnSp>
          <p:nvCxnSpPr>
            <p:cNvPr id="49" name="Conector reto 48"/>
            <p:cNvCxnSpPr/>
            <p:nvPr/>
          </p:nvCxnSpPr>
          <p:spPr>
            <a:xfrm>
              <a:off x="142875" y="29895321"/>
              <a:ext cx="3459162" cy="0"/>
            </a:xfrm>
            <a:prstGeom prst="line">
              <a:avLst/>
            </a:prstGeom>
            <a:ln>
              <a:solidFill>
                <a:srgbClr val="008A3E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51" name="CaixaDeTexto 23"/>
            <p:cNvSpPr txBox="1">
              <a:spLocks noChangeArrowheads="1"/>
            </p:cNvSpPr>
            <p:nvPr/>
          </p:nvSpPr>
          <p:spPr bwMode="auto">
            <a:xfrm>
              <a:off x="3877693" y="29541378"/>
              <a:ext cx="8077917" cy="707886"/>
            </a:xfrm>
            <a:prstGeom prst="rect">
              <a:avLst/>
            </a:prstGeom>
            <a:solidFill>
              <a:srgbClr val="008A3E"/>
            </a:solidFill>
            <a:ln>
              <a:solidFill>
                <a:srgbClr val="008A3E"/>
              </a:solidFill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r" eaLnBrk="1" hangingPunct="1">
                <a:defRPr/>
              </a:pPr>
              <a:r>
                <a:rPr lang="pt-BR" sz="4000" b="1" dirty="0">
                  <a:solidFill>
                    <a:schemeClr val="bg1"/>
                  </a:solidFill>
                  <a:latin typeface="Arial Black" pitchFamily="34" charset="0"/>
                </a:rPr>
                <a:t>RESULTADOS E DISCUSSÃO</a:t>
              </a:r>
              <a:endParaRPr lang="pt-BR" sz="3600" b="1" dirty="0">
                <a:solidFill>
                  <a:schemeClr val="bg1"/>
                </a:solidFill>
              </a:endParaRPr>
            </a:p>
          </p:txBody>
        </p:sp>
        <p:cxnSp>
          <p:nvCxnSpPr>
            <p:cNvPr id="52" name="Conector reto 51"/>
            <p:cNvCxnSpPr/>
            <p:nvPr/>
          </p:nvCxnSpPr>
          <p:spPr>
            <a:xfrm>
              <a:off x="12244387" y="29895321"/>
              <a:ext cx="3643313" cy="0"/>
            </a:xfrm>
            <a:prstGeom prst="line">
              <a:avLst/>
            </a:prstGeom>
            <a:ln>
              <a:solidFill>
                <a:srgbClr val="008A3E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aphicFrame>
        <p:nvGraphicFramePr>
          <p:cNvPr id="53" name="Tabela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84501875"/>
              </p:ext>
            </p:extLst>
          </p:nvPr>
        </p:nvGraphicFramePr>
        <p:xfrm>
          <a:off x="15951075" y="12096750"/>
          <a:ext cx="16164052" cy="9648823"/>
        </p:xfrm>
        <a:graphic>
          <a:graphicData uri="http://schemas.openxmlformats.org/drawingml/2006/table">
            <a:tbl>
              <a:tblPr/>
              <a:tblGrid>
                <a:gridCol w="4003939"/>
                <a:gridCol w="1557088"/>
                <a:gridCol w="1779528"/>
                <a:gridCol w="2520999"/>
                <a:gridCol w="3040028"/>
                <a:gridCol w="3262470"/>
              </a:tblGrid>
              <a:tr h="92999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33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</a:t>
                      </a:r>
                      <a:r>
                        <a:rPr lang="pt-BR" sz="33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Fases </a:t>
                      </a:r>
                      <a:r>
                        <a:rPr lang="pt-BR" sz="33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de decomposição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pt-BR" sz="33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09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Subfamília/Gênero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Fresca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Gasosa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Coliquativa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Esqueletização</a:t>
                      </a:r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inicial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Esqueletização</a:t>
                      </a:r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final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29990">
                <a:tc rowSpan="2"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33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Myrmicinae</a:t>
                      </a:r>
                      <a:endParaRPr lang="pt-BR" sz="33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43205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300" b="0" i="1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Crematogaster</a:t>
                      </a:r>
                      <a:endParaRPr lang="pt-BR" sz="3300" b="0" i="1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b"/>
                      <a:r>
                        <a:rPr lang="pt-BR" sz="3300" b="0" i="1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Pogonomyrmex</a:t>
                      </a:r>
                      <a:endParaRPr lang="pt-BR" sz="33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3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33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3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33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3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33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0992">
                <a:tc vMerge="1">
                  <a:txBody>
                    <a:bodyPr/>
                    <a:lstStyle/>
                    <a:p>
                      <a:pPr algn="l" fontAlgn="b"/>
                      <a:endParaRPr lang="pt-BR" sz="33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3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33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3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33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3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33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3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33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71818">
                <a:tc>
                  <a:txBody>
                    <a:bodyPr/>
                    <a:lstStyle/>
                    <a:p>
                      <a:pPr algn="l" fontAlgn="b"/>
                      <a:r>
                        <a:rPr lang="pt-BR" sz="33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Dolichoderinae</a:t>
                      </a:r>
                      <a:endParaRPr lang="pt-BR" sz="33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43205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300" b="0" i="1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Dolichoderus</a:t>
                      </a:r>
                      <a:endParaRPr lang="pt-BR" sz="3300" b="0" i="1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3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33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3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33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3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33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0992">
                <a:tc>
                  <a:txBody>
                    <a:bodyPr/>
                    <a:lstStyle/>
                    <a:p>
                      <a:pPr algn="l" fontAlgn="b"/>
                      <a:r>
                        <a:rPr lang="pt-BR" sz="33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Ponerinae</a:t>
                      </a:r>
                      <a:endParaRPr lang="pt-BR" sz="33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43205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300" b="0" i="1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Odontomachus</a:t>
                      </a:r>
                      <a:endParaRPr lang="pt-BR" sz="3300" b="0" i="1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3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33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3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33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3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33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3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33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52231">
                <a:tc>
                  <a:txBody>
                    <a:bodyPr/>
                    <a:lstStyle/>
                    <a:p>
                      <a:pPr algn="l" fontAlgn="b"/>
                      <a:r>
                        <a:rPr lang="pt-BR" sz="33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Pseudomyrmicinae</a:t>
                      </a:r>
                      <a:endParaRPr lang="pt-BR" sz="33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43205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300" b="0" i="1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Pseudomyrmex</a:t>
                      </a:r>
                      <a:endParaRPr lang="pt-BR" sz="3300" b="0" i="1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3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33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3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33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3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33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3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33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71818">
                <a:tc>
                  <a:txBody>
                    <a:bodyPr/>
                    <a:lstStyle/>
                    <a:p>
                      <a:pPr algn="l" fontAlgn="b"/>
                      <a:r>
                        <a:rPr lang="pt-BR" sz="33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Ecitoninae</a:t>
                      </a:r>
                      <a:endParaRPr lang="pt-BR" sz="33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43205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300" b="0" i="1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Neivamyrmex</a:t>
                      </a:r>
                      <a:endParaRPr lang="pt-BR" sz="3300" b="0" i="1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3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33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3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33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3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33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3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33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4" name="CaixaDeTexto 69"/>
          <p:cNvSpPr txBox="1">
            <a:spLocks noChangeArrowheads="1"/>
          </p:cNvSpPr>
          <p:nvPr/>
        </p:nvSpPr>
        <p:spPr bwMode="auto">
          <a:xfrm>
            <a:off x="16202025" y="11090275"/>
            <a:ext cx="1483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3200" b="1" dirty="0">
                <a:solidFill>
                  <a:schemeClr val="bg2">
                    <a:lumMod val="10000"/>
                  </a:schemeClr>
                </a:solidFill>
              </a:rPr>
              <a:t>Tabela 01:</a:t>
            </a:r>
            <a:r>
              <a:rPr lang="pt-BR" sz="3200" dirty="0">
                <a:solidFill>
                  <a:schemeClr val="bg2">
                    <a:lumMod val="10000"/>
                  </a:schemeClr>
                </a:solidFill>
              </a:rPr>
              <a:t> Subfamílias e Gêneros de formigas presentes na carcaça de acordo com as fases de decomposição</a:t>
            </a:r>
          </a:p>
        </p:txBody>
      </p:sp>
      <p:sp>
        <p:nvSpPr>
          <p:cNvPr id="55" name="CaixaDeTexto 70"/>
          <p:cNvSpPr txBox="1">
            <a:spLocks noChangeArrowheads="1"/>
          </p:cNvSpPr>
          <p:nvPr/>
        </p:nvSpPr>
        <p:spPr bwMode="auto">
          <a:xfrm>
            <a:off x="16633825" y="22034500"/>
            <a:ext cx="1540986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sz="3300" dirty="0">
                <a:solidFill>
                  <a:schemeClr val="bg2">
                    <a:lumMod val="10000"/>
                  </a:schemeClr>
                </a:solidFill>
              </a:rPr>
              <a:t>     Os indivíduos de </a:t>
            </a:r>
            <a:r>
              <a:rPr lang="pt-BR" sz="3300" dirty="0" err="1">
                <a:solidFill>
                  <a:schemeClr val="bg2">
                    <a:lumMod val="10000"/>
                  </a:schemeClr>
                </a:solidFill>
              </a:rPr>
              <a:t>Formicidae</a:t>
            </a:r>
            <a:r>
              <a:rPr lang="pt-BR" sz="3300" dirty="0">
                <a:solidFill>
                  <a:schemeClr val="bg2">
                    <a:lumMod val="10000"/>
                  </a:schemeClr>
                </a:solidFill>
              </a:rPr>
              <a:t> foram amostrados somente nas fases </a:t>
            </a:r>
            <a:r>
              <a:rPr lang="pt-BR" sz="3300" dirty="0" err="1">
                <a:solidFill>
                  <a:schemeClr val="bg2">
                    <a:lumMod val="10000"/>
                  </a:schemeClr>
                </a:solidFill>
              </a:rPr>
              <a:t>Coliquativa</a:t>
            </a:r>
            <a:r>
              <a:rPr lang="pt-BR" sz="3300" dirty="0">
                <a:solidFill>
                  <a:schemeClr val="bg2">
                    <a:lumMod val="10000"/>
                  </a:schemeClr>
                </a:solidFill>
              </a:rPr>
              <a:t> e de </a:t>
            </a:r>
            <a:r>
              <a:rPr lang="pt-BR" sz="3300" dirty="0" err="1">
                <a:solidFill>
                  <a:schemeClr val="bg2">
                    <a:lumMod val="10000"/>
                  </a:schemeClr>
                </a:solidFill>
              </a:rPr>
              <a:t>Esqueletização</a:t>
            </a:r>
            <a:r>
              <a:rPr lang="pt-BR" sz="3300" dirty="0">
                <a:solidFill>
                  <a:schemeClr val="bg2">
                    <a:lumMod val="10000"/>
                  </a:schemeClr>
                </a:solidFill>
              </a:rPr>
              <a:t> inicial. Em outros estudos (GOMES et al 2007) elas se fizeram presente durante todos os estágios de decomposição de carcaças, desde a fase fresca até aos estágios finais. </a:t>
            </a:r>
          </a:p>
        </p:txBody>
      </p:sp>
      <p:sp>
        <p:nvSpPr>
          <p:cNvPr id="56" name="Título 1"/>
          <p:cNvSpPr txBox="1">
            <a:spLocks/>
          </p:cNvSpPr>
          <p:nvPr/>
        </p:nvSpPr>
        <p:spPr bwMode="auto">
          <a:xfrm>
            <a:off x="2766218" y="652182"/>
            <a:ext cx="2595721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sz="6000" b="1" dirty="0">
                <a:solidFill>
                  <a:schemeClr val="accent3"/>
                </a:solidFill>
              </a:rPr>
              <a:t>Riqueza, abundância e sucessão de </a:t>
            </a:r>
            <a:r>
              <a:rPr lang="pt-BR" sz="6000" b="1" dirty="0" smtClean="0">
                <a:solidFill>
                  <a:schemeClr val="accent3"/>
                </a:solidFill>
              </a:rPr>
              <a:t>assembleias </a:t>
            </a:r>
            <a:r>
              <a:rPr lang="pt-BR" sz="6000" b="1" dirty="0">
                <a:solidFill>
                  <a:schemeClr val="accent3"/>
                </a:solidFill>
              </a:rPr>
              <a:t>de formigas (</a:t>
            </a:r>
            <a:r>
              <a:rPr lang="pt-BR" sz="6000" b="1" dirty="0" err="1">
                <a:solidFill>
                  <a:schemeClr val="accent3"/>
                </a:solidFill>
              </a:rPr>
              <a:t>Hymenoptera</a:t>
            </a:r>
            <a:r>
              <a:rPr lang="pt-BR" sz="6000" b="1" dirty="0">
                <a:solidFill>
                  <a:schemeClr val="accent3"/>
                </a:solidFill>
              </a:rPr>
              <a:t>: </a:t>
            </a:r>
            <a:r>
              <a:rPr lang="pt-BR" sz="6000" b="1" dirty="0" err="1">
                <a:solidFill>
                  <a:schemeClr val="accent3"/>
                </a:solidFill>
              </a:rPr>
              <a:t>Formicidae</a:t>
            </a:r>
            <a:r>
              <a:rPr lang="pt-BR" sz="6000" b="1" dirty="0">
                <a:solidFill>
                  <a:schemeClr val="accent3"/>
                </a:solidFill>
              </a:rPr>
              <a:t>) em carcaças de </a:t>
            </a:r>
            <a:r>
              <a:rPr lang="pt-BR" sz="6000" b="1" i="1" dirty="0">
                <a:solidFill>
                  <a:schemeClr val="accent3"/>
                </a:solidFill>
              </a:rPr>
              <a:t>Sus </a:t>
            </a:r>
            <a:r>
              <a:rPr lang="pt-BR" sz="6000" b="1" i="1" dirty="0" err="1">
                <a:solidFill>
                  <a:schemeClr val="accent3"/>
                </a:solidFill>
              </a:rPr>
              <a:t>scrofa</a:t>
            </a:r>
            <a:r>
              <a:rPr lang="pt-BR" sz="6000" b="1" i="1" dirty="0">
                <a:solidFill>
                  <a:schemeClr val="accent3"/>
                </a:solidFill>
              </a:rPr>
              <a:t> </a:t>
            </a:r>
            <a:r>
              <a:rPr lang="pt-BR" sz="6000" b="1" dirty="0">
                <a:solidFill>
                  <a:schemeClr val="accent3"/>
                </a:solidFill>
              </a:rPr>
              <a:t>na Amazônia </a:t>
            </a:r>
            <a:r>
              <a:rPr lang="pt-BR" sz="6000" b="1" dirty="0" smtClean="0">
                <a:solidFill>
                  <a:schemeClr val="accent3"/>
                </a:solidFill>
              </a:rPr>
              <a:t>oriental</a:t>
            </a:r>
            <a:endParaRPr lang="pt-BR" sz="6000" b="1" dirty="0">
              <a:solidFill>
                <a:schemeClr val="accent3"/>
              </a:solidFill>
              <a:latin typeface="Arial Black" panose="020B0A04020102020204" pitchFamily="34" charset="0"/>
            </a:endParaRPr>
          </a:p>
          <a:p>
            <a:pPr algn="ctr"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pt-BR" sz="6000" b="1" dirty="0">
              <a:solidFill>
                <a:srgbClr val="008A3E"/>
              </a:solidFill>
              <a:latin typeface="Arial Black" panose="020B0A04020102020204" pitchFamily="34" charset="0"/>
            </a:endParaRPr>
          </a:p>
        </p:txBody>
      </p:sp>
      <p:sp>
        <p:nvSpPr>
          <p:cNvPr id="58" name="Título 1"/>
          <p:cNvSpPr txBox="1">
            <a:spLocks/>
          </p:cNvSpPr>
          <p:nvPr/>
        </p:nvSpPr>
        <p:spPr bwMode="auto">
          <a:xfrm>
            <a:off x="3075782" y="4488799"/>
            <a:ext cx="262477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sz="4000" b="1" dirty="0">
                <a:solidFill>
                  <a:schemeClr val="bg2">
                    <a:lumMod val="10000"/>
                  </a:schemeClr>
                </a:solidFill>
              </a:rPr>
              <a:t>Camila G. Pinheiro¹; Bruna L. B. Façanha¹; </a:t>
            </a:r>
            <a:r>
              <a:rPr lang="pt-BR" sz="4000" b="1" dirty="0" smtClean="0">
                <a:solidFill>
                  <a:schemeClr val="bg2">
                    <a:lumMod val="10000"/>
                  </a:schemeClr>
                </a:solidFill>
              </a:rPr>
              <a:t>Camila </a:t>
            </a:r>
            <a:r>
              <a:rPr lang="pt-BR" sz="4000" b="1" dirty="0">
                <a:solidFill>
                  <a:schemeClr val="bg2">
                    <a:lumMod val="10000"/>
                  </a:schemeClr>
                </a:solidFill>
              </a:rPr>
              <a:t>M. C. V. Araújo¹; Raimundo N. P. Souto</a:t>
            </a:r>
            <a:r>
              <a:rPr lang="pt-BR" sz="4000" b="1" baseline="30000" dirty="0">
                <a:solidFill>
                  <a:schemeClr val="bg2">
                    <a:lumMod val="10000"/>
                  </a:schemeClr>
                </a:solidFill>
              </a:rPr>
              <a:t>2</a:t>
            </a:r>
            <a:endParaRPr lang="pt-BR" sz="4000" b="1" dirty="0">
              <a:solidFill>
                <a:schemeClr val="bg2">
                  <a:lumMod val="10000"/>
                </a:schemeClr>
              </a:solidFill>
            </a:endParaRPr>
          </a:p>
          <a:p>
            <a:pPr algn="ctr" eaLnBrk="1" hangingPunct="1"/>
            <a:endParaRPr lang="pt-BR" sz="4000" dirty="0">
              <a:solidFill>
                <a:schemeClr val="bg2">
                  <a:lumMod val="10000"/>
                </a:schemeClr>
              </a:solidFill>
            </a:endParaRPr>
          </a:p>
          <a:p>
            <a:pPr algn="ctr" eaLnBrk="1" hangingPunct="1"/>
            <a:endParaRPr lang="pt-BR" sz="4000" dirty="0"/>
          </a:p>
        </p:txBody>
      </p:sp>
      <p:sp>
        <p:nvSpPr>
          <p:cNvPr id="59" name="Título 1"/>
          <p:cNvSpPr txBox="1">
            <a:spLocks/>
          </p:cNvSpPr>
          <p:nvPr/>
        </p:nvSpPr>
        <p:spPr bwMode="auto">
          <a:xfrm>
            <a:off x="216568" y="5532265"/>
            <a:ext cx="3189922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sz="3600" baseline="30000" dirty="0">
                <a:solidFill>
                  <a:schemeClr val="bg2">
                    <a:lumMod val="10000"/>
                  </a:schemeClr>
                </a:solidFill>
              </a:rPr>
              <a:t>1</a:t>
            </a:r>
            <a:r>
              <a:rPr lang="pt-BR" sz="3600" dirty="0">
                <a:solidFill>
                  <a:schemeClr val="bg2">
                    <a:lumMod val="10000"/>
                  </a:schemeClr>
                </a:solidFill>
              </a:rPr>
              <a:t> Acadêmicas do Curso de Ciências Biológicas da Universidade Federal do Amapá , ² Professor do Curso de Ciências Biológicas da Universidade Federal do Amapá 68.903-419 Macapá, AP, Brasil. </a:t>
            </a:r>
            <a:r>
              <a:rPr lang="pt-BR" sz="3600" dirty="0" err="1">
                <a:solidFill>
                  <a:schemeClr val="bg2">
                    <a:lumMod val="10000"/>
                  </a:schemeClr>
                </a:solidFill>
              </a:rPr>
              <a:t>Email</a:t>
            </a:r>
            <a:r>
              <a:rPr lang="pt-BR" sz="3600" dirty="0">
                <a:solidFill>
                  <a:schemeClr val="bg2">
                    <a:lumMod val="10000"/>
                  </a:schemeClr>
                </a:solidFill>
              </a:rPr>
              <a:t>: </a:t>
            </a:r>
            <a:r>
              <a:rPr lang="pt-BR" sz="3600" dirty="0" smtClean="0">
                <a:solidFill>
                  <a:schemeClr val="bg2">
                    <a:lumMod val="10000"/>
                  </a:schemeClr>
                </a:solidFill>
              </a:rPr>
              <a:t>gamacamila@hotmail.com</a:t>
            </a:r>
            <a:endParaRPr lang="pt-BR" sz="3600" dirty="0">
              <a:solidFill>
                <a:schemeClr val="bg2">
                  <a:lumMod val="10000"/>
                </a:schemeClr>
              </a:solidFill>
            </a:endParaRPr>
          </a:p>
          <a:p>
            <a:pPr algn="ctr" eaLnBrk="1" hangingPunct="1"/>
            <a:r>
              <a:rPr lang="pt-BR" sz="3600" baseline="30000" dirty="0"/>
              <a:t> </a:t>
            </a:r>
            <a:endParaRPr lang="pt-BR" sz="3600" dirty="0"/>
          </a:p>
          <a:p>
            <a:pPr algn="ctr" eaLnBrk="1" hangingPunct="1"/>
            <a:endParaRPr lang="pt-BR" sz="3600" dirty="0"/>
          </a:p>
        </p:txBody>
      </p:sp>
      <p:pic>
        <p:nvPicPr>
          <p:cNvPr id="61" name="Picture 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281" y="235447"/>
            <a:ext cx="2571501" cy="2155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Design padrã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sign padrão 2">
    <a:dk1>
      <a:srgbClr val="40458C"/>
    </a:dk1>
    <a:lt1>
      <a:srgbClr val="FFFFFF"/>
    </a:lt1>
    <a:dk2>
      <a:srgbClr val="660066"/>
    </a:dk2>
    <a:lt2>
      <a:srgbClr val="B7C1EB"/>
    </a:lt2>
    <a:accent1>
      <a:srgbClr val="ECD882"/>
    </a:accent1>
    <a:accent2>
      <a:srgbClr val="B2B2B2"/>
    </a:accent2>
    <a:accent3>
      <a:srgbClr val="FFFFFF"/>
    </a:accent3>
    <a:accent4>
      <a:srgbClr val="353A77"/>
    </a:accent4>
    <a:accent5>
      <a:srgbClr val="F4E9C1"/>
    </a:accent5>
    <a:accent6>
      <a:srgbClr val="A1A1A1"/>
    </a:accent6>
    <a:hlink>
      <a:srgbClr val="6F89F7"/>
    </a:hlink>
    <a:folHlink>
      <a:srgbClr val="CFDBF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10521</TotalTime>
  <Words>1062</Words>
  <Application>Microsoft Office PowerPoint</Application>
  <PresentationFormat>Personalizar</PresentationFormat>
  <Paragraphs>93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Design padrão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bolsista</dc:creator>
  <cp:lastModifiedBy>unifap</cp:lastModifiedBy>
  <cp:revision>232</cp:revision>
  <dcterms:modified xsi:type="dcterms:W3CDTF">2015-04-09T13:07:51Z</dcterms:modified>
</cp:coreProperties>
</file>