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64008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128016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92024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256032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320040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384048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448056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512064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7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9A30A"/>
    <a:srgbClr val="21CE0F"/>
    <a:srgbClr val="0C4A06"/>
    <a:srgbClr val="0E4D07"/>
    <a:srgbClr val="0F5408"/>
    <a:srgbClr val="0E5107"/>
    <a:srgbClr val="0A3905"/>
    <a:srgbClr val="116109"/>
    <a:srgbClr val="8B9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28" autoAdjust="0"/>
  </p:normalViewPr>
  <p:slideViewPr>
    <p:cSldViewPr>
      <p:cViewPr>
        <p:scale>
          <a:sx n="33" d="100"/>
          <a:sy n="33" d="100"/>
        </p:scale>
        <p:origin x="-78" y="138"/>
      </p:cViewPr>
      <p:guideLst>
        <p:guide orient="horz" pos="13487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9A5F72-978A-4CD2-B203-A6127622974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52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4713" y="687388"/>
            <a:ext cx="256857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13CC640-EEBA-417D-B047-56DD01FEBD5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208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4008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8016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2024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6032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50F0C-92A8-417E-8F28-6AE014D7955A}" type="slidenum">
              <a:rPr lang="pt-BR"/>
              <a:pPr/>
              <a:t>1</a:t>
            </a:fld>
            <a:endParaRPr lang="pt-B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87388"/>
            <a:ext cx="2568575" cy="342582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21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4" name="Group 66"/>
          <p:cNvGrpSpPr>
            <a:grpSpLocks/>
          </p:cNvGrpSpPr>
          <p:nvPr/>
        </p:nvGrpSpPr>
        <p:grpSpPr bwMode="auto">
          <a:xfrm>
            <a:off x="0" y="0"/>
            <a:ext cx="32404050" cy="43205400"/>
            <a:chOff x="0" y="0"/>
            <a:chExt cx="13608" cy="20412"/>
          </a:xfrm>
        </p:grpSpPr>
        <p:grpSp>
          <p:nvGrpSpPr>
            <p:cNvPr id="2104" name="Group 56"/>
            <p:cNvGrpSpPr>
              <a:grpSpLocks/>
            </p:cNvGrpSpPr>
            <p:nvPr/>
          </p:nvGrpSpPr>
          <p:grpSpPr bwMode="auto">
            <a:xfrm>
              <a:off x="0" y="0"/>
              <a:ext cx="13608" cy="20412"/>
              <a:chOff x="0" y="0"/>
              <a:chExt cx="13608" cy="20412"/>
            </a:xfrm>
          </p:grpSpPr>
          <p:sp>
            <p:nvSpPr>
              <p:cNvPr id="2050" name="Rectangle 2"/>
              <p:cNvSpPr>
                <a:spLocks noChangeArrowheads="1"/>
              </p:cNvSpPr>
              <p:nvPr/>
            </p:nvSpPr>
            <p:spPr bwMode="ltGray">
              <a:xfrm>
                <a:off x="4990" y="0"/>
                <a:ext cx="8618" cy="45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2102" name="Group 54"/>
              <p:cNvGrpSpPr>
                <a:grpSpLocks/>
              </p:cNvGrpSpPr>
              <p:nvPr/>
            </p:nvGrpSpPr>
            <p:grpSpPr bwMode="auto">
              <a:xfrm>
                <a:off x="0" y="0"/>
                <a:ext cx="13608" cy="20412"/>
                <a:chOff x="0" y="0"/>
                <a:chExt cx="13608" cy="20412"/>
              </a:xfrm>
            </p:grpSpPr>
            <p:sp>
              <p:nvSpPr>
                <p:cNvPr id="2051" name="Line 3"/>
                <p:cNvSpPr>
                  <a:spLocks noChangeShapeType="1"/>
                </p:cNvSpPr>
                <p:nvPr/>
              </p:nvSpPr>
              <p:spPr bwMode="white">
                <a:xfrm>
                  <a:off x="0" y="90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2" name="Line 4"/>
                <p:cNvSpPr>
                  <a:spLocks noChangeShapeType="1"/>
                </p:cNvSpPr>
                <p:nvPr/>
              </p:nvSpPr>
              <p:spPr bwMode="white">
                <a:xfrm>
                  <a:off x="0" y="181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3" name="Line 5"/>
                <p:cNvSpPr>
                  <a:spLocks noChangeShapeType="1"/>
                </p:cNvSpPr>
                <p:nvPr/>
              </p:nvSpPr>
              <p:spPr bwMode="white">
                <a:xfrm>
                  <a:off x="0" y="272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4" name="Line 6"/>
                <p:cNvSpPr>
                  <a:spLocks noChangeShapeType="1"/>
                </p:cNvSpPr>
                <p:nvPr/>
              </p:nvSpPr>
              <p:spPr bwMode="white">
                <a:xfrm>
                  <a:off x="0" y="362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5" name="Line 7"/>
                <p:cNvSpPr>
                  <a:spLocks noChangeShapeType="1"/>
                </p:cNvSpPr>
                <p:nvPr/>
              </p:nvSpPr>
              <p:spPr bwMode="white">
                <a:xfrm>
                  <a:off x="0" y="453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6" name="Line 8"/>
                <p:cNvSpPr>
                  <a:spLocks noChangeShapeType="1"/>
                </p:cNvSpPr>
                <p:nvPr/>
              </p:nvSpPr>
              <p:spPr bwMode="white">
                <a:xfrm>
                  <a:off x="0" y="5443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7" name="Line 9"/>
                <p:cNvSpPr>
                  <a:spLocks noChangeShapeType="1"/>
                </p:cNvSpPr>
                <p:nvPr/>
              </p:nvSpPr>
              <p:spPr bwMode="white">
                <a:xfrm>
                  <a:off x="0" y="635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8" name="Line 10"/>
                <p:cNvSpPr>
                  <a:spLocks noChangeShapeType="1"/>
                </p:cNvSpPr>
                <p:nvPr/>
              </p:nvSpPr>
              <p:spPr bwMode="white">
                <a:xfrm>
                  <a:off x="0" y="725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9" name="Line 11"/>
                <p:cNvSpPr>
                  <a:spLocks noChangeShapeType="1"/>
                </p:cNvSpPr>
                <p:nvPr/>
              </p:nvSpPr>
              <p:spPr bwMode="white">
                <a:xfrm>
                  <a:off x="0" y="816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0" name="Line 12"/>
                <p:cNvSpPr>
                  <a:spLocks noChangeShapeType="1"/>
                </p:cNvSpPr>
                <p:nvPr/>
              </p:nvSpPr>
              <p:spPr bwMode="white">
                <a:xfrm>
                  <a:off x="0" y="907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1" name="Line 13"/>
                <p:cNvSpPr>
                  <a:spLocks noChangeShapeType="1"/>
                </p:cNvSpPr>
                <p:nvPr/>
              </p:nvSpPr>
              <p:spPr bwMode="white">
                <a:xfrm>
                  <a:off x="0" y="997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088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3" name="Line 15"/>
                <p:cNvSpPr>
                  <a:spLocks noChangeShapeType="1"/>
                </p:cNvSpPr>
                <p:nvPr/>
              </p:nvSpPr>
              <p:spPr bwMode="white">
                <a:xfrm>
                  <a:off x="0" y="1179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4" name="Line 16"/>
                <p:cNvSpPr>
                  <a:spLocks noChangeShapeType="1"/>
                </p:cNvSpPr>
                <p:nvPr/>
              </p:nvSpPr>
              <p:spPr bwMode="white">
                <a:xfrm>
                  <a:off x="0" y="1270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white">
                <a:xfrm>
                  <a:off x="0" y="1360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6" name="Line 18"/>
                <p:cNvSpPr>
                  <a:spLocks noChangeShapeType="1"/>
                </p:cNvSpPr>
                <p:nvPr/>
              </p:nvSpPr>
              <p:spPr bwMode="white">
                <a:xfrm>
                  <a:off x="0" y="1451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7" name="Line 19"/>
                <p:cNvSpPr>
                  <a:spLocks noChangeShapeType="1"/>
                </p:cNvSpPr>
                <p:nvPr/>
              </p:nvSpPr>
              <p:spPr bwMode="white">
                <a:xfrm>
                  <a:off x="0" y="1542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8" name="Line 20"/>
                <p:cNvSpPr>
                  <a:spLocks noChangeShapeType="1"/>
                </p:cNvSpPr>
                <p:nvPr/>
              </p:nvSpPr>
              <p:spPr bwMode="white">
                <a:xfrm>
                  <a:off x="0" y="1633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9" name="Line 21"/>
                <p:cNvSpPr>
                  <a:spLocks noChangeShapeType="1"/>
                </p:cNvSpPr>
                <p:nvPr/>
              </p:nvSpPr>
              <p:spPr bwMode="white">
                <a:xfrm>
                  <a:off x="0" y="1723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0" name="Line 22"/>
                <p:cNvSpPr>
                  <a:spLocks noChangeShapeType="1"/>
                </p:cNvSpPr>
                <p:nvPr/>
              </p:nvSpPr>
              <p:spPr bwMode="white">
                <a:xfrm>
                  <a:off x="0" y="1814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1" name="Line 23"/>
                <p:cNvSpPr>
                  <a:spLocks noChangeShapeType="1"/>
                </p:cNvSpPr>
                <p:nvPr/>
              </p:nvSpPr>
              <p:spPr bwMode="white">
                <a:xfrm>
                  <a:off x="0" y="1905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2" name="Line 24"/>
                <p:cNvSpPr>
                  <a:spLocks noChangeShapeType="1"/>
                </p:cNvSpPr>
                <p:nvPr/>
              </p:nvSpPr>
              <p:spPr bwMode="white">
                <a:xfrm>
                  <a:off x="0" y="1995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3" name="Line 25"/>
                <p:cNvSpPr>
                  <a:spLocks noChangeShapeType="1"/>
                </p:cNvSpPr>
                <p:nvPr/>
              </p:nvSpPr>
              <p:spPr bwMode="white">
                <a:xfrm>
                  <a:off x="4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4" name="Line 26"/>
                <p:cNvSpPr>
                  <a:spLocks noChangeShapeType="1"/>
                </p:cNvSpPr>
                <p:nvPr/>
              </p:nvSpPr>
              <p:spPr bwMode="white">
                <a:xfrm>
                  <a:off x="90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5" name="Line 27"/>
                <p:cNvSpPr>
                  <a:spLocks noChangeShapeType="1"/>
                </p:cNvSpPr>
                <p:nvPr/>
              </p:nvSpPr>
              <p:spPr bwMode="white">
                <a:xfrm>
                  <a:off x="136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6" name="Line 28"/>
                <p:cNvSpPr>
                  <a:spLocks noChangeShapeType="1"/>
                </p:cNvSpPr>
                <p:nvPr/>
              </p:nvSpPr>
              <p:spPr bwMode="white">
                <a:xfrm>
                  <a:off x="181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7" name="Line 29"/>
                <p:cNvSpPr>
                  <a:spLocks noChangeShapeType="1"/>
                </p:cNvSpPr>
                <p:nvPr/>
              </p:nvSpPr>
              <p:spPr bwMode="white">
                <a:xfrm>
                  <a:off x="226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8" name="Line 30"/>
                <p:cNvSpPr>
                  <a:spLocks noChangeShapeType="1"/>
                </p:cNvSpPr>
                <p:nvPr/>
              </p:nvSpPr>
              <p:spPr bwMode="white">
                <a:xfrm>
                  <a:off x="272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9" name="Line 31"/>
                <p:cNvSpPr>
                  <a:spLocks noChangeShapeType="1"/>
                </p:cNvSpPr>
                <p:nvPr/>
              </p:nvSpPr>
              <p:spPr bwMode="white">
                <a:xfrm>
                  <a:off x="317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0" name="Line 32"/>
                <p:cNvSpPr>
                  <a:spLocks noChangeShapeType="1"/>
                </p:cNvSpPr>
                <p:nvPr/>
              </p:nvSpPr>
              <p:spPr bwMode="white">
                <a:xfrm>
                  <a:off x="362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1" name="Line 33"/>
                <p:cNvSpPr>
                  <a:spLocks noChangeShapeType="1"/>
                </p:cNvSpPr>
                <p:nvPr/>
              </p:nvSpPr>
              <p:spPr bwMode="white">
                <a:xfrm>
                  <a:off x="408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2" name="Line 34"/>
                <p:cNvSpPr>
                  <a:spLocks noChangeShapeType="1"/>
                </p:cNvSpPr>
                <p:nvPr/>
              </p:nvSpPr>
              <p:spPr bwMode="white">
                <a:xfrm>
                  <a:off x="453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3" name="Line 35"/>
                <p:cNvSpPr>
                  <a:spLocks noChangeShapeType="1"/>
                </p:cNvSpPr>
                <p:nvPr/>
              </p:nvSpPr>
              <p:spPr bwMode="white">
                <a:xfrm>
                  <a:off x="499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4" name="Line 36"/>
                <p:cNvSpPr>
                  <a:spLocks noChangeShapeType="1"/>
                </p:cNvSpPr>
                <p:nvPr/>
              </p:nvSpPr>
              <p:spPr bwMode="white">
                <a:xfrm>
                  <a:off x="544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5" name="Line 37"/>
                <p:cNvSpPr>
                  <a:spLocks noChangeShapeType="1"/>
                </p:cNvSpPr>
                <p:nvPr/>
              </p:nvSpPr>
              <p:spPr bwMode="white">
                <a:xfrm>
                  <a:off x="589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6" name="Line 38"/>
                <p:cNvSpPr>
                  <a:spLocks noChangeShapeType="1"/>
                </p:cNvSpPr>
                <p:nvPr/>
              </p:nvSpPr>
              <p:spPr bwMode="white">
                <a:xfrm>
                  <a:off x="635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7" name="Line 39"/>
                <p:cNvSpPr>
                  <a:spLocks noChangeShapeType="1"/>
                </p:cNvSpPr>
                <p:nvPr/>
              </p:nvSpPr>
              <p:spPr bwMode="white">
                <a:xfrm>
                  <a:off x="680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8" name="Line 40"/>
                <p:cNvSpPr>
                  <a:spLocks noChangeShapeType="1"/>
                </p:cNvSpPr>
                <p:nvPr/>
              </p:nvSpPr>
              <p:spPr bwMode="white">
                <a:xfrm>
                  <a:off x="725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9" name="Line 41"/>
                <p:cNvSpPr>
                  <a:spLocks noChangeShapeType="1"/>
                </p:cNvSpPr>
                <p:nvPr/>
              </p:nvSpPr>
              <p:spPr bwMode="white">
                <a:xfrm>
                  <a:off x="771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0" name="Line 42"/>
                <p:cNvSpPr>
                  <a:spLocks noChangeShapeType="1"/>
                </p:cNvSpPr>
                <p:nvPr/>
              </p:nvSpPr>
              <p:spPr bwMode="white">
                <a:xfrm>
                  <a:off x="816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1" name="Line 43"/>
                <p:cNvSpPr>
                  <a:spLocks noChangeShapeType="1"/>
                </p:cNvSpPr>
                <p:nvPr/>
              </p:nvSpPr>
              <p:spPr bwMode="white">
                <a:xfrm>
                  <a:off x="861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2" name="Line 44"/>
                <p:cNvSpPr>
                  <a:spLocks noChangeShapeType="1"/>
                </p:cNvSpPr>
                <p:nvPr/>
              </p:nvSpPr>
              <p:spPr bwMode="white">
                <a:xfrm>
                  <a:off x="907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3" name="Line 45"/>
                <p:cNvSpPr>
                  <a:spLocks noChangeShapeType="1"/>
                </p:cNvSpPr>
                <p:nvPr/>
              </p:nvSpPr>
              <p:spPr bwMode="white">
                <a:xfrm>
                  <a:off x="952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4" name="Line 46"/>
                <p:cNvSpPr>
                  <a:spLocks noChangeShapeType="1"/>
                </p:cNvSpPr>
                <p:nvPr/>
              </p:nvSpPr>
              <p:spPr bwMode="white">
                <a:xfrm>
                  <a:off x="997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5" name="Line 47"/>
                <p:cNvSpPr>
                  <a:spLocks noChangeShapeType="1"/>
                </p:cNvSpPr>
                <p:nvPr/>
              </p:nvSpPr>
              <p:spPr bwMode="white">
                <a:xfrm>
                  <a:off x="1043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6" name="Line 48"/>
                <p:cNvSpPr>
                  <a:spLocks noChangeShapeType="1"/>
                </p:cNvSpPr>
                <p:nvPr/>
              </p:nvSpPr>
              <p:spPr bwMode="white">
                <a:xfrm>
                  <a:off x="1088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7" name="Line 49"/>
                <p:cNvSpPr>
                  <a:spLocks noChangeShapeType="1"/>
                </p:cNvSpPr>
                <p:nvPr/>
              </p:nvSpPr>
              <p:spPr bwMode="white">
                <a:xfrm>
                  <a:off x="1134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8" name="Line 50"/>
                <p:cNvSpPr>
                  <a:spLocks noChangeShapeType="1"/>
                </p:cNvSpPr>
                <p:nvPr/>
              </p:nvSpPr>
              <p:spPr bwMode="white">
                <a:xfrm>
                  <a:off x="1179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9" name="Line 51"/>
                <p:cNvSpPr>
                  <a:spLocks noChangeShapeType="1"/>
                </p:cNvSpPr>
                <p:nvPr/>
              </p:nvSpPr>
              <p:spPr bwMode="white">
                <a:xfrm>
                  <a:off x="1224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100" name="Line 52"/>
                <p:cNvSpPr>
                  <a:spLocks noChangeShapeType="1"/>
                </p:cNvSpPr>
                <p:nvPr/>
              </p:nvSpPr>
              <p:spPr bwMode="white">
                <a:xfrm>
                  <a:off x="1270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101" name="Line 53"/>
                <p:cNvSpPr>
                  <a:spLocks noChangeShapeType="1"/>
                </p:cNvSpPr>
                <p:nvPr/>
              </p:nvSpPr>
              <p:spPr bwMode="white">
                <a:xfrm>
                  <a:off x="131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103" name="Line 55"/>
              <p:cNvSpPr>
                <a:spLocks noChangeShapeType="1"/>
              </p:cNvSpPr>
              <p:nvPr/>
            </p:nvSpPr>
            <p:spPr bwMode="ltGray">
              <a:xfrm>
                <a:off x="13154" y="0"/>
                <a:ext cx="0" cy="7031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109" name="Group 61"/>
            <p:cNvGrpSpPr>
              <a:grpSpLocks/>
            </p:cNvGrpSpPr>
            <p:nvPr/>
          </p:nvGrpSpPr>
          <p:grpSpPr bwMode="auto">
            <a:xfrm>
              <a:off x="7" y="2641"/>
              <a:ext cx="9904" cy="8486"/>
              <a:chOff x="7" y="2641"/>
              <a:chExt cx="9904" cy="8486"/>
            </a:xfrm>
          </p:grpSpPr>
          <p:sp>
            <p:nvSpPr>
              <p:cNvPr id="2105" name="Line 57"/>
              <p:cNvSpPr>
                <a:spLocks noChangeShapeType="1"/>
              </p:cNvSpPr>
              <p:nvPr/>
            </p:nvSpPr>
            <p:spPr bwMode="ltGray">
              <a:xfrm>
                <a:off x="1195" y="2641"/>
                <a:ext cx="0" cy="8486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6" name="Line 58"/>
              <p:cNvSpPr>
                <a:spLocks noChangeShapeType="1"/>
              </p:cNvSpPr>
              <p:nvPr/>
            </p:nvSpPr>
            <p:spPr bwMode="ltGray">
              <a:xfrm flipH="1" flipV="1">
                <a:off x="7" y="9091"/>
                <a:ext cx="7586" cy="4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7" name="Line 59"/>
              <p:cNvSpPr>
                <a:spLocks noChangeShapeType="1"/>
              </p:cNvSpPr>
              <p:nvPr/>
            </p:nvSpPr>
            <p:spPr bwMode="ltGray">
              <a:xfrm flipH="1" flipV="1">
                <a:off x="907" y="4432"/>
                <a:ext cx="9004" cy="4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8" name="Arc 60"/>
              <p:cNvSpPr>
                <a:spLocks/>
              </p:cNvSpPr>
              <p:nvPr/>
            </p:nvSpPr>
            <p:spPr bwMode="ltGray">
              <a:xfrm rot="16200000">
                <a:off x="823" y="4255"/>
                <a:ext cx="737" cy="37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3197 w 43197"/>
                  <a:gd name="T1" fmla="*/ 21951 h 43200"/>
                  <a:gd name="T2" fmla="*/ 21951 w 43197"/>
                  <a:gd name="T3" fmla="*/ 3 h 43200"/>
                  <a:gd name="T4" fmla="*/ 21600 w 4319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43200" fill="none" extrusionOk="0">
                    <a:moveTo>
                      <a:pt x="43197" y="21951"/>
                    </a:moveTo>
                    <a:cubicBezTo>
                      <a:pt x="43005" y="33741"/>
                      <a:pt x="3339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717" y="-1"/>
                      <a:pt x="21834" y="0"/>
                      <a:pt x="21951" y="2"/>
                    </a:cubicBezTo>
                  </a:path>
                  <a:path w="43197" h="43200" stroke="0" extrusionOk="0">
                    <a:moveTo>
                      <a:pt x="43197" y="21951"/>
                    </a:moveTo>
                    <a:cubicBezTo>
                      <a:pt x="43005" y="33741"/>
                      <a:pt x="3339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717" y="-1"/>
                      <a:pt x="21834" y="0"/>
                      <a:pt x="21951" y="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113" name="Group 65"/>
            <p:cNvGrpSpPr>
              <a:grpSpLocks/>
            </p:cNvGrpSpPr>
            <p:nvPr/>
          </p:nvGrpSpPr>
          <p:grpSpPr bwMode="auto">
            <a:xfrm>
              <a:off x="3497" y="9223"/>
              <a:ext cx="8996" cy="8562"/>
              <a:chOff x="3497" y="9223"/>
              <a:chExt cx="8996" cy="8562"/>
            </a:xfrm>
          </p:grpSpPr>
          <p:sp>
            <p:nvSpPr>
              <p:cNvPr id="2110" name="Line 62"/>
              <p:cNvSpPr>
                <a:spLocks noChangeShapeType="1"/>
              </p:cNvSpPr>
              <p:nvPr/>
            </p:nvSpPr>
            <p:spPr bwMode="ltGray">
              <a:xfrm>
                <a:off x="3497" y="16263"/>
                <a:ext cx="8996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11" name="Line 63"/>
              <p:cNvSpPr>
                <a:spLocks noChangeShapeType="1"/>
              </p:cNvSpPr>
              <p:nvPr/>
            </p:nvSpPr>
            <p:spPr bwMode="ltGray">
              <a:xfrm>
                <a:off x="12219" y="9223"/>
                <a:ext cx="0" cy="856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12" name="Arc 64"/>
              <p:cNvSpPr>
                <a:spLocks/>
              </p:cNvSpPr>
              <p:nvPr/>
            </p:nvSpPr>
            <p:spPr bwMode="ltGray">
              <a:xfrm rot="5400000">
                <a:off x="11860" y="16002"/>
                <a:ext cx="737" cy="371"/>
              </a:xfrm>
              <a:custGeom>
                <a:avLst/>
                <a:gdLst>
                  <a:gd name="G0" fmla="+- 21599 0 0"/>
                  <a:gd name="G1" fmla="+- 21600 0 0"/>
                  <a:gd name="G2" fmla="+- 21600 0 0"/>
                  <a:gd name="T0" fmla="*/ 21131 w 43199"/>
                  <a:gd name="T1" fmla="*/ 5 h 43200"/>
                  <a:gd name="T2" fmla="*/ 0 w 43199"/>
                  <a:gd name="T3" fmla="*/ 21833 h 43200"/>
                  <a:gd name="T4" fmla="*/ 21599 w 4319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21131" y="5"/>
                    </a:moveTo>
                    <a:cubicBezTo>
                      <a:pt x="21286" y="1"/>
                      <a:pt x="21442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60" y="43200"/>
                      <a:pt x="127" y="33670"/>
                      <a:pt x="0" y="21832"/>
                    </a:cubicBezTo>
                  </a:path>
                  <a:path w="43199" h="43200" stroke="0" extrusionOk="0">
                    <a:moveTo>
                      <a:pt x="21131" y="5"/>
                    </a:moveTo>
                    <a:cubicBezTo>
                      <a:pt x="21286" y="1"/>
                      <a:pt x="21442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60" y="43200"/>
                      <a:pt x="127" y="33670"/>
                      <a:pt x="0" y="21832"/>
                    </a:cubicBezTo>
                    <a:lnTo>
                      <a:pt x="21599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11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3509963" y="11040534"/>
            <a:ext cx="2754392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09963" y="20853400"/>
            <a:ext cx="22683788" cy="1104053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11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11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0615E8-4AF8-418B-8AD2-EC7466B176A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DD7AF-0BC5-4A59-9B7E-3EB391B843A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26738" y="1919818"/>
            <a:ext cx="7086600" cy="360045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159795" y="1919818"/>
            <a:ext cx="21038343" cy="360045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26A8-DC9C-4D0B-9715-1717190FFD6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1B55E-72B5-4868-B671-683D925F3B8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45" y="27764318"/>
            <a:ext cx="27543918" cy="8580967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845" y="18311285"/>
            <a:ext cx="27543918" cy="9453033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14D6A-B16B-49C9-A17C-164BEA77E96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969420" y="12001501"/>
            <a:ext cx="13656468" cy="2592281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854488" y="12001501"/>
            <a:ext cx="13658850" cy="2592281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BC7A2-7978-433F-A4DC-102CF63B823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29318"/>
            <a:ext cx="2916555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250" y="9671051"/>
            <a:ext cx="14318457" cy="403013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250" y="13701185"/>
            <a:ext cx="14318457" cy="2489411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82" y="9671051"/>
            <a:ext cx="14323218" cy="403013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82" y="13701185"/>
            <a:ext cx="14323218" cy="2489411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A488D-B284-458E-93E3-ED63BA83BA2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C8DE-ED58-4B7B-950B-630C05543AE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A6232-1B3C-4E57-9D51-CAAAC92FDAA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20852"/>
            <a:ext cx="10660857" cy="7319433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250" y="1720852"/>
            <a:ext cx="18116550" cy="3687444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250" y="9040284"/>
            <a:ext cx="10660857" cy="29555016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9A93C-7004-49D4-BBC6-917385ABC8A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795" y="30242934"/>
            <a:ext cx="19442906" cy="3570817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795" y="3860801"/>
            <a:ext cx="19442906" cy="25922817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795" y="33813751"/>
            <a:ext cx="19442906" cy="5071533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BC005-B09C-4AF9-94D3-020EB7CAE4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6" name="Group 62"/>
          <p:cNvGrpSpPr>
            <a:grpSpLocks/>
          </p:cNvGrpSpPr>
          <p:nvPr/>
        </p:nvGrpSpPr>
        <p:grpSpPr bwMode="auto">
          <a:xfrm>
            <a:off x="0" y="0"/>
            <a:ext cx="32404050" cy="43205400"/>
            <a:chOff x="0" y="0"/>
            <a:chExt cx="13608" cy="20412"/>
          </a:xfrm>
        </p:grpSpPr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>
              <a:off x="0" y="0"/>
              <a:ext cx="13608" cy="20412"/>
              <a:chOff x="0" y="0"/>
              <a:chExt cx="13608" cy="20412"/>
            </a:xfrm>
          </p:grpSpPr>
          <p:grpSp>
            <p:nvGrpSpPr>
              <p:cNvPr id="1048" name="Group 24"/>
              <p:cNvGrpSpPr>
                <a:grpSpLocks/>
              </p:cNvGrpSpPr>
              <p:nvPr/>
            </p:nvGrpSpPr>
            <p:grpSpPr bwMode="auto">
              <a:xfrm>
                <a:off x="0" y="907"/>
                <a:ext cx="13608" cy="19051"/>
                <a:chOff x="0" y="907"/>
                <a:chExt cx="13608" cy="19051"/>
              </a:xfrm>
            </p:grpSpPr>
            <p:sp>
              <p:nvSpPr>
                <p:cNvPr id="1026" name="Line 2"/>
                <p:cNvSpPr>
                  <a:spLocks noChangeShapeType="1"/>
                </p:cNvSpPr>
                <p:nvPr/>
              </p:nvSpPr>
              <p:spPr bwMode="white">
                <a:xfrm>
                  <a:off x="0" y="90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7" name="Line 3"/>
                <p:cNvSpPr>
                  <a:spLocks noChangeShapeType="1"/>
                </p:cNvSpPr>
                <p:nvPr/>
              </p:nvSpPr>
              <p:spPr bwMode="white">
                <a:xfrm>
                  <a:off x="0" y="181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8" name="Line 4"/>
                <p:cNvSpPr>
                  <a:spLocks noChangeShapeType="1"/>
                </p:cNvSpPr>
                <p:nvPr/>
              </p:nvSpPr>
              <p:spPr bwMode="white">
                <a:xfrm>
                  <a:off x="0" y="272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362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453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443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white">
                <a:xfrm>
                  <a:off x="0" y="635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725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816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907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997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088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1793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1270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1360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1451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1542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1632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1723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1814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1905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1995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078" name="Group 54"/>
              <p:cNvGrpSpPr>
                <a:grpSpLocks/>
              </p:cNvGrpSpPr>
              <p:nvPr/>
            </p:nvGrpSpPr>
            <p:grpSpPr bwMode="auto">
              <a:xfrm>
                <a:off x="454" y="0"/>
                <a:ext cx="12700" cy="20412"/>
                <a:chOff x="454" y="0"/>
                <a:chExt cx="12700" cy="20412"/>
              </a:xfrm>
            </p:grpSpPr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4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90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1" name="Line 27"/>
                <p:cNvSpPr>
                  <a:spLocks noChangeShapeType="1"/>
                </p:cNvSpPr>
                <p:nvPr/>
              </p:nvSpPr>
              <p:spPr bwMode="white">
                <a:xfrm>
                  <a:off x="136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81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226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272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317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362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408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453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499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544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589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635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680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725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771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816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861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907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952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997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1043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1088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1134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1179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1224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1270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131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080" name="Rectangle 56"/>
            <p:cNvSpPr>
              <a:spLocks noChangeArrowheads="1"/>
            </p:cNvSpPr>
            <p:nvPr/>
          </p:nvSpPr>
          <p:spPr bwMode="ltGray">
            <a:xfrm>
              <a:off x="4990" y="0"/>
              <a:ext cx="8618" cy="454"/>
            </a:xfrm>
            <a:prstGeom prst="rect">
              <a:avLst/>
            </a:prstGeom>
            <a:pattFill prst="pct7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ltGray">
            <a:xfrm>
              <a:off x="13154" y="0"/>
              <a:ext cx="0" cy="703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>
              <a:off x="617" y="4217"/>
              <a:ext cx="2655" cy="6915"/>
              <a:chOff x="617" y="4217"/>
              <a:chExt cx="2655" cy="6915"/>
            </a:xfrm>
          </p:grpSpPr>
          <p:sp>
            <p:nvSpPr>
              <p:cNvPr id="1082" name="Line 58"/>
              <p:cNvSpPr>
                <a:spLocks noChangeShapeType="1"/>
              </p:cNvSpPr>
              <p:nvPr/>
            </p:nvSpPr>
            <p:spPr bwMode="ltGray">
              <a:xfrm flipH="1">
                <a:off x="617" y="4506"/>
                <a:ext cx="2655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/>
            </p:nvSpPr>
            <p:spPr bwMode="ltGray">
              <a:xfrm>
                <a:off x="906" y="4225"/>
                <a:ext cx="0" cy="690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84" name="Arc 60"/>
              <p:cNvSpPr>
                <a:spLocks/>
              </p:cNvSpPr>
              <p:nvPr/>
            </p:nvSpPr>
            <p:spPr bwMode="ltGray">
              <a:xfrm>
                <a:off x="762" y="4217"/>
                <a:ext cx="288" cy="575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3195 w 43195"/>
                  <a:gd name="T1" fmla="*/ 22054 h 43200"/>
                  <a:gd name="T2" fmla="*/ 21899 w 43195"/>
                  <a:gd name="T3" fmla="*/ 2 h 43200"/>
                  <a:gd name="T4" fmla="*/ 21600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43195" y="22054"/>
                    </a:moveTo>
                    <a:cubicBezTo>
                      <a:pt x="42948" y="33803"/>
                      <a:pt x="3335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9" y="-1"/>
                      <a:pt x="21799" y="0"/>
                      <a:pt x="21898" y="2"/>
                    </a:cubicBezTo>
                  </a:path>
                  <a:path w="43195" h="43200" stroke="0" extrusionOk="0">
                    <a:moveTo>
                      <a:pt x="43195" y="22054"/>
                    </a:moveTo>
                    <a:cubicBezTo>
                      <a:pt x="42948" y="33803"/>
                      <a:pt x="3335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9" y="-1"/>
                      <a:pt x="21799" y="0"/>
                      <a:pt x="21898" y="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8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2159795" y="1919818"/>
            <a:ext cx="27543918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9420" y="12001501"/>
            <a:ext cx="27543918" cy="2592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1257" y="39365767"/>
            <a:ext cx="6750843" cy="287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>
            <a:lvl1pPr defTabSz="4320540">
              <a:defRPr sz="6600"/>
            </a:lvl1pPr>
          </a:lstStyle>
          <a:p>
            <a:endParaRPr lang="pt-BR"/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0433" y="39365767"/>
            <a:ext cx="10263188" cy="287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>
            <a:lvl1pPr algn="ctr" defTabSz="4320540">
              <a:defRPr sz="6600"/>
            </a:lvl1pPr>
          </a:lstStyle>
          <a:p>
            <a:endParaRPr lang="pt-BR"/>
          </a:p>
        </p:txBody>
      </p:sp>
      <p:sp>
        <p:nvSpPr>
          <p:cNvPr id="109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951" y="39365767"/>
            <a:ext cx="6750845" cy="287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>
            <a:lvl1pPr algn="r" defTabSz="4320540">
              <a:defRPr sz="6600"/>
            </a:lvl1pPr>
          </a:lstStyle>
          <a:p>
            <a:fld id="{0EBF3B17-BC55-40F7-AC98-7A41E019AF34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+mj-lt"/>
          <a:ea typeface="+mj-ea"/>
          <a:cs typeface="+mj-cs"/>
        </a:defRPr>
      </a:lvl1pPr>
      <a:lvl2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2pPr>
      <a:lvl3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3pPr>
      <a:lvl4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4pPr>
      <a:lvl5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5pPr>
      <a:lvl6pPr marL="64008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6pPr>
      <a:lvl7pPr marL="128016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7pPr>
      <a:lvl8pPr marL="192024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8pPr>
      <a:lvl9pPr marL="256032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9pPr>
    </p:titleStyle>
    <p:bodyStyle>
      <a:lvl1pPr marL="1620203" indent="-1620203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w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328" indent="-1349058" algn="l" defTabSz="4320540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3300">
          <a:solidFill>
            <a:schemeClr val="tx1"/>
          </a:solidFill>
          <a:latin typeface="+mn-lt"/>
        </a:defRPr>
      </a:lvl2pPr>
      <a:lvl3pPr marL="540067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1300">
          <a:solidFill>
            <a:schemeClr val="tx1"/>
          </a:solidFill>
          <a:latin typeface="+mn-lt"/>
        </a:defRPr>
      </a:lvl3pPr>
      <a:lvl4pPr marL="7560945" indent="-1080135" algn="l" defTabSz="4320540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4pPr>
      <a:lvl5pPr marL="972121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5pPr>
      <a:lvl6pPr marL="1036129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6pPr>
      <a:lvl7pPr marL="1100137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7pPr>
      <a:lvl8pPr marL="1164145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8pPr>
      <a:lvl9pPr marL="1228153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/>
        </p:nvSpPr>
        <p:spPr bwMode="auto">
          <a:xfrm flipV="1">
            <a:off x="225" y="1"/>
            <a:ext cx="32399288" cy="3816724"/>
          </a:xfrm>
          <a:prstGeom prst="rect">
            <a:avLst/>
          </a:prstGeom>
          <a:solidFill>
            <a:srgbClr val="0C4A06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21495545" y="11713634"/>
            <a:ext cx="10506075" cy="158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0015" tIns="60008" rIns="120015" bIns="60008"/>
          <a:lstStyle/>
          <a:p>
            <a:pPr algn="just" defTabSz="1209040">
              <a:lnSpc>
                <a:spcPct val="85000"/>
              </a:lnSpc>
              <a:spcBef>
                <a:spcPct val="10000"/>
              </a:spcBef>
            </a:pPr>
            <a:endParaRPr lang="pt-BR" sz="280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1" y="41980964"/>
            <a:ext cx="32399288" cy="338907"/>
          </a:xfrm>
          <a:prstGeom prst="rect">
            <a:avLst/>
          </a:prstGeom>
          <a:solidFill>
            <a:srgbClr val="0C4A06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10584657" y="5276851"/>
            <a:ext cx="2807493" cy="33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5562" name="Rectangle 442"/>
          <p:cNvSpPr>
            <a:spLocks noChangeArrowheads="1"/>
          </p:cNvSpPr>
          <p:nvPr/>
        </p:nvSpPr>
        <p:spPr bwMode="auto">
          <a:xfrm>
            <a:off x="16309182" y="16802100"/>
            <a:ext cx="15494793" cy="81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0015" tIns="60008" rIns="120015" bIns="60008"/>
          <a:lstStyle/>
          <a:p>
            <a:pPr algn="just" defTabSz="1209040" eaLnBrk="0" hangingPunct="0">
              <a:spcBef>
                <a:spcPct val="50000"/>
              </a:spcBef>
            </a:pPr>
            <a:endParaRPr lang="pt-BR" sz="28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5564" name="Text Box 444"/>
          <p:cNvSpPr txBox="1">
            <a:spLocks noChangeArrowheads="1"/>
          </p:cNvSpPr>
          <p:nvPr/>
        </p:nvSpPr>
        <p:spPr bwMode="auto">
          <a:xfrm>
            <a:off x="16959263" y="31011284"/>
            <a:ext cx="7127082" cy="5601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28016" tIns="64008" rIns="128016" bIns="64008">
            <a:spAutoFit/>
          </a:bodyPr>
          <a:lstStyle/>
          <a:p>
            <a:pPr algn="just"/>
            <a:r>
              <a:rPr lang="pt-BR" sz="28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57" name="Caixa de texto 4"/>
          <p:cNvSpPr txBox="1">
            <a:spLocks noChangeArrowheads="1"/>
          </p:cNvSpPr>
          <p:nvPr/>
        </p:nvSpPr>
        <p:spPr bwMode="auto">
          <a:xfrm>
            <a:off x="19757015" y="33392959"/>
            <a:ext cx="4752528" cy="82214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marR="0" lvl="0" indent="0" algn="ctr" defTabSz="914400" eaLnBrk="1" latinLnBrk="0" hangingPunct="1">
              <a:lnSpc>
                <a:spcPct val="100000"/>
              </a:lnSpc>
              <a:spcAft>
                <a:spcPts val="1000"/>
              </a:spcAft>
              <a:buClrTx/>
              <a:buSzTx/>
              <a:buFontTx/>
              <a:buNone/>
              <a:tabLst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Reservatório de gás (arenito)</a:t>
            </a:r>
          </a:p>
        </p:txBody>
      </p:sp>
      <p:sp>
        <p:nvSpPr>
          <p:cNvPr id="71" name="Caixa de texto 4"/>
          <p:cNvSpPr txBox="1">
            <a:spLocks noChangeArrowheads="1"/>
          </p:cNvSpPr>
          <p:nvPr/>
        </p:nvSpPr>
        <p:spPr bwMode="auto">
          <a:xfrm>
            <a:off x="21494613" y="34887177"/>
            <a:ext cx="4968552" cy="6720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algn="ctr" defTabSz="1280160">
              <a:spcAft>
                <a:spcPts val="1400"/>
              </a:spcAft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Rocha geradora (xisto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lang="pt-BR" sz="6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-21663" y="6625036"/>
            <a:ext cx="32399288" cy="296333"/>
          </a:xfrm>
          <a:prstGeom prst="rect">
            <a:avLst/>
          </a:prstGeom>
          <a:solidFill>
            <a:srgbClr val="0C4A06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676453" y="42331654"/>
            <a:ext cx="4652364" cy="72943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en-GB" sz="3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FINANCIAMENTO</a:t>
            </a:r>
            <a:endParaRPr lang="pt-BR" sz="3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logoPPGBIO0001JPEG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9756" y="144316"/>
            <a:ext cx="2339973" cy="21973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391000" y="2376564"/>
            <a:ext cx="40128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3"/>
                </a:solidFill>
              </a:rPr>
              <a:t>I International Symposium</a:t>
            </a:r>
          </a:p>
          <a:p>
            <a:pPr algn="ctr"/>
            <a:r>
              <a:rPr lang="en-US" sz="2200" b="1" dirty="0" smtClean="0">
                <a:solidFill>
                  <a:schemeClr val="accent3"/>
                </a:solidFill>
              </a:rPr>
              <a:t>V PPGBIO Meeting</a:t>
            </a:r>
          </a:p>
          <a:p>
            <a:pPr algn="ctr"/>
            <a:r>
              <a:rPr lang="en-US" sz="2200" b="1" dirty="0" smtClean="0">
                <a:solidFill>
                  <a:schemeClr val="accent3"/>
                </a:solidFill>
              </a:rPr>
              <a:t>07-09 October 2014</a:t>
            </a:r>
          </a:p>
          <a:p>
            <a:pPr algn="ctr"/>
            <a:r>
              <a:rPr lang="en-US" sz="2200" b="1" dirty="0" err="1" smtClean="0">
                <a:solidFill>
                  <a:schemeClr val="accent3"/>
                </a:solidFill>
              </a:rPr>
              <a:t>Macapa</a:t>
            </a:r>
            <a:r>
              <a:rPr lang="en-US" sz="2200" b="1" dirty="0" smtClean="0">
                <a:solidFill>
                  <a:schemeClr val="accent3"/>
                </a:solidFill>
              </a:rPr>
              <a:t>-AP</a:t>
            </a:r>
            <a:endParaRPr lang="en-US" sz="2200" b="1" dirty="0">
              <a:solidFill>
                <a:schemeClr val="accent3"/>
              </a:solidFill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 bwMode="auto">
          <a:xfrm>
            <a:off x="2664521" y="1080073"/>
            <a:ext cx="2595721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Riqueza de espécies de </a:t>
            </a:r>
            <a:r>
              <a:rPr lang="pt-BR" sz="6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Sarcophagidae</a:t>
            </a:r>
            <a:r>
              <a:rPr lang="pt-BR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BR" sz="6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Insecta</a:t>
            </a:r>
            <a:r>
              <a:rPr lang="pt-BR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6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Diptera</a:t>
            </a:r>
            <a:r>
              <a:rPr lang="pt-BR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em carcaça de </a:t>
            </a:r>
            <a:r>
              <a:rPr lang="pt-BR" sz="66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pt-BR" sz="6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66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scrofa</a:t>
            </a:r>
            <a:r>
              <a:rPr lang="pt-BR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L. em Mata de Várzea, na Amazônia Oriental</a:t>
            </a:r>
            <a:endParaRPr lang="pt-BR" sz="6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</a:pPr>
            <a:endParaRPr lang="pt-BR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Font typeface="Times New Roman" pitchFamily="18" charset="0"/>
              <a:buNone/>
            </a:pPr>
            <a:endParaRPr lang="pt-BR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 bwMode="auto">
          <a:xfrm>
            <a:off x="3491804" y="4116935"/>
            <a:ext cx="262477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Camila M. C. V. Araújo¹; Bruna L. B. Façanha¹; Camila G. Pinheiro¹; Raimundo N. P. Souto</a:t>
            </a:r>
            <a:r>
              <a:rPr lang="pt-BR" sz="4400" b="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endParaRPr lang="pt-BR" sz="4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pt-BR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pt-BR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 bwMode="auto">
          <a:xfrm>
            <a:off x="376238" y="4968852"/>
            <a:ext cx="318992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pt-BR" sz="40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Acadêmicas do Curso de Ciências Biológicas da Universidade Federal do Amapá , ² Professor do Curso de Ciências Biológicas da Universidade Federal do Amapá 68.903-419 Macapá, AP, Brasil. Email: camilamendes.cva@gmail.com</a:t>
            </a:r>
          </a:p>
          <a:p>
            <a:pPr algn="ctr" eaLnBrk="1" hangingPunct="1"/>
            <a:r>
              <a:rPr lang="pt-BR" sz="40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pt-BR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aixaDeTexto 29"/>
          <p:cNvSpPr txBox="1">
            <a:spLocks noChangeArrowheads="1"/>
          </p:cNvSpPr>
          <p:nvPr/>
        </p:nvSpPr>
        <p:spPr bwMode="auto">
          <a:xfrm>
            <a:off x="287338" y="8035568"/>
            <a:ext cx="15540037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	Os </a:t>
            </a:r>
            <a:r>
              <a:rPr lang="pt-BR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muscóides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da família </a:t>
            </a:r>
            <a:r>
              <a:rPr lang="pt-BR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Sarcophagidae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possuem cerca de 2.600 espécies descritas (PAPE,1996), assim como outros artrópodes, habitam a matéria orgânica em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decomposição;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maioria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 ovovivípara,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eliminando larvas de primeiro instar, que iniciam imediatamente sua alimentação na carcaça,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sendo considerados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importantes no auxílio de investigações criminais.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 um dos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primeiros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taxa a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colonizar os corpos em processo de decomposição (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DENNO; COTHRAN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1976),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podendo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ser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utilizados, dentre outras questões, na estimativa do Intervalo 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Post-Mortem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(IPM).</a:t>
            </a:r>
          </a:p>
          <a:p>
            <a:pPr indent="1074738" algn="just" eaLnBrk="1" hangingPunct="1">
              <a:defRPr/>
            </a:pPr>
            <a:endParaRPr lang="pt-BR" sz="4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74738" algn="just" eaLnBrk="1" hangingPunct="1">
              <a:defRPr/>
            </a:pPr>
            <a:endParaRPr lang="pt-BR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74738" algn="just" eaLnBrk="1" hangingPunct="1">
              <a:defRPr/>
            </a:pPr>
            <a:endParaRPr lang="pt-BR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74738" algn="just" eaLnBrk="1" hangingPunct="1">
              <a:defRPr/>
            </a:pPr>
            <a:endParaRPr lang="pt-BR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ixaDeTexto 30"/>
          <p:cNvSpPr txBox="1">
            <a:spLocks noChangeArrowheads="1"/>
          </p:cNvSpPr>
          <p:nvPr/>
        </p:nvSpPr>
        <p:spPr bwMode="auto">
          <a:xfrm>
            <a:off x="288925" y="14401900"/>
            <a:ext cx="155384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892175" algn="just" eaLnBrk="1" hangingPunct="1"/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 presente trabalho teve como objetivo conhecer a riqueza, abundância e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sucessão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 espécies de </a:t>
            </a:r>
            <a:r>
              <a:rPr lang="pt-BR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sarcofagídeos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importância forense em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carcaça de 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scrofa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em uma área de Várzea na Amazônia Oriental.</a:t>
            </a:r>
            <a:endParaRPr lang="pt-BR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ixaDeTexto 36"/>
          <p:cNvSpPr txBox="1">
            <a:spLocks noChangeArrowheads="1"/>
          </p:cNvSpPr>
          <p:nvPr/>
        </p:nvSpPr>
        <p:spPr bwMode="auto">
          <a:xfrm>
            <a:off x="287338" y="17412578"/>
            <a:ext cx="15540037" cy="829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074738" algn="just" eaLnBrk="1" hangingPunct="1"/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 experimento foi realizado no Distrito do Abacate da Pedreira, no período mais chuvoso, do dia 01 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30.03 de 2014, em um ambiente de 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árzea 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amazônica. Como unidade amostral utilizou-se uma carcaça de </a:t>
            </a:r>
            <a:r>
              <a:rPr lang="pt-BR" sz="4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pt-BR" sz="4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scrofa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aproximadamente 12kg, adquirida já morta em um frigorifico.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Foram coletados diariamente, indivíduos adultos, com auxilio de rede entomológica, observando suas ocorrências em cada fase de decomposição, e armazenados em potes plásticos e levados ao Laboratório de </a:t>
            </a:r>
            <a:r>
              <a:rPr lang="pt-BR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Arthropoda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para os procedimentos de identificação </a:t>
            </a:r>
            <a:r>
              <a:rPr lang="pt-BR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Kairo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Pinto e </a:t>
            </a:r>
            <a:r>
              <a:rPr lang="pt-BR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Vairo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(2011) e Fernando Filho (2012). Todo 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material identificado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foi 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armazenado na coleção científica do </a:t>
            </a:r>
            <a:r>
              <a:rPr lang="pt-BR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Arthrolab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Coordenação 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 Ciências Biológicas da Universidade Federal do Amapá. A identificação das fases de decomposição da carcaça (Figura 01) seguiram as recomendações de Gomes (1997).</a:t>
            </a:r>
          </a:p>
        </p:txBody>
      </p:sp>
      <p:sp>
        <p:nvSpPr>
          <p:cNvPr id="23" name="CaixaDeTexto 49"/>
          <p:cNvSpPr txBox="1">
            <a:spLocks noChangeArrowheads="1"/>
          </p:cNvSpPr>
          <p:nvPr/>
        </p:nvSpPr>
        <p:spPr bwMode="auto">
          <a:xfrm>
            <a:off x="16705263" y="27219275"/>
            <a:ext cx="15482887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3300" dirty="0">
              <a:solidFill>
                <a:srgbClr val="000000"/>
              </a:solidFill>
            </a:endParaRPr>
          </a:p>
          <a:p>
            <a:pPr algn="just"/>
            <a:endParaRPr lang="pt-BR" sz="3300" dirty="0">
              <a:solidFill>
                <a:srgbClr val="000000"/>
              </a:solidFill>
            </a:endParaRPr>
          </a:p>
          <a:p>
            <a:pPr algn="just"/>
            <a:endParaRPr lang="pt-BR" sz="3300" dirty="0">
              <a:solidFill>
                <a:srgbClr val="000000"/>
              </a:solidFill>
            </a:endParaRPr>
          </a:p>
          <a:p>
            <a:pPr algn="just"/>
            <a:endParaRPr lang="pt-BR" sz="3300" dirty="0">
              <a:solidFill>
                <a:srgbClr val="000000"/>
              </a:solidFill>
            </a:endParaRPr>
          </a:p>
          <a:p>
            <a:pPr algn="just"/>
            <a:endParaRPr lang="pt-BR" sz="3300" dirty="0">
              <a:solidFill>
                <a:srgbClr val="000000"/>
              </a:solidFill>
            </a:endParaRPr>
          </a:p>
        </p:txBody>
      </p:sp>
      <p:grpSp>
        <p:nvGrpSpPr>
          <p:cNvPr id="24" name="Grupo 51"/>
          <p:cNvGrpSpPr>
            <a:grpSpLocks/>
          </p:cNvGrpSpPr>
          <p:nvPr/>
        </p:nvGrpSpPr>
        <p:grpSpPr bwMode="auto">
          <a:xfrm>
            <a:off x="16346041" y="28970163"/>
            <a:ext cx="15744825" cy="769441"/>
            <a:chOff x="-71438" y="10009188"/>
            <a:chExt cx="15744826" cy="769290"/>
          </a:xfrm>
        </p:grpSpPr>
        <p:cxnSp>
          <p:nvCxnSpPr>
            <p:cNvPr id="25" name="Conector reto 24"/>
            <p:cNvCxnSpPr/>
            <p:nvPr/>
          </p:nvCxnSpPr>
          <p:spPr>
            <a:xfrm>
              <a:off x="-71438" y="10363131"/>
              <a:ext cx="5472113" cy="0"/>
            </a:xfrm>
            <a:prstGeom prst="line">
              <a:avLst/>
            </a:prstGeom>
            <a:ln>
              <a:solidFill>
                <a:srgbClr val="008A3E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6" name="CaixaDeTexto 23"/>
            <p:cNvSpPr txBox="1">
              <a:spLocks noChangeArrowheads="1"/>
            </p:cNvSpPr>
            <p:nvPr/>
          </p:nvSpPr>
          <p:spPr bwMode="auto">
            <a:xfrm>
              <a:off x="5599175" y="10009188"/>
              <a:ext cx="4229043" cy="769290"/>
            </a:xfrm>
            <a:prstGeom prst="rect">
              <a:avLst/>
            </a:prstGeom>
            <a:solidFill>
              <a:srgbClr val="008A3E"/>
            </a:solidFill>
            <a:ln>
              <a:solidFill>
                <a:srgbClr val="008A3E"/>
              </a:solidFill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pt-BR" sz="4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REFERÊNCIAS</a:t>
              </a:r>
            </a:p>
          </p:txBody>
        </p:sp>
        <p:cxnSp>
          <p:nvCxnSpPr>
            <p:cNvPr id="27" name="Conector reto 26"/>
            <p:cNvCxnSpPr/>
            <p:nvPr/>
          </p:nvCxnSpPr>
          <p:spPr>
            <a:xfrm>
              <a:off x="10201276" y="10363131"/>
              <a:ext cx="5472112" cy="0"/>
            </a:xfrm>
            <a:prstGeom prst="line">
              <a:avLst/>
            </a:prstGeom>
            <a:ln>
              <a:solidFill>
                <a:srgbClr val="008A3E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8" name="Grupo 53"/>
          <p:cNvGrpSpPr>
            <a:grpSpLocks/>
          </p:cNvGrpSpPr>
          <p:nvPr/>
        </p:nvGrpSpPr>
        <p:grpSpPr bwMode="auto">
          <a:xfrm>
            <a:off x="169168" y="13609812"/>
            <a:ext cx="15744825" cy="769441"/>
            <a:chOff x="-71438" y="10009188"/>
            <a:chExt cx="15744826" cy="769290"/>
          </a:xfrm>
        </p:grpSpPr>
        <p:cxnSp>
          <p:nvCxnSpPr>
            <p:cNvPr id="29" name="Conector reto 28"/>
            <p:cNvCxnSpPr/>
            <p:nvPr/>
          </p:nvCxnSpPr>
          <p:spPr>
            <a:xfrm>
              <a:off x="-71438" y="10363131"/>
              <a:ext cx="5472113" cy="0"/>
            </a:xfrm>
            <a:prstGeom prst="line">
              <a:avLst/>
            </a:prstGeom>
            <a:ln>
              <a:solidFill>
                <a:srgbClr val="008A3E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0" name="CaixaDeTexto 23"/>
            <p:cNvSpPr txBox="1">
              <a:spLocks noChangeArrowheads="1"/>
            </p:cNvSpPr>
            <p:nvPr/>
          </p:nvSpPr>
          <p:spPr bwMode="auto">
            <a:xfrm>
              <a:off x="6213722" y="10009188"/>
              <a:ext cx="3090846" cy="769290"/>
            </a:xfrm>
            <a:prstGeom prst="rect">
              <a:avLst/>
            </a:prstGeom>
            <a:solidFill>
              <a:srgbClr val="008A3E"/>
            </a:solidFill>
            <a:ln>
              <a:solidFill>
                <a:srgbClr val="008A3E"/>
              </a:solidFill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pt-BR" sz="4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OBJETIVO</a:t>
              </a:r>
            </a:p>
          </p:txBody>
        </p:sp>
        <p:cxnSp>
          <p:nvCxnSpPr>
            <p:cNvPr id="31" name="Conector reto 30"/>
            <p:cNvCxnSpPr/>
            <p:nvPr/>
          </p:nvCxnSpPr>
          <p:spPr>
            <a:xfrm>
              <a:off x="10201276" y="10363131"/>
              <a:ext cx="5472112" cy="0"/>
            </a:xfrm>
            <a:prstGeom prst="line">
              <a:avLst/>
            </a:prstGeom>
            <a:ln>
              <a:solidFill>
                <a:srgbClr val="008A3E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2" name="Grupo 69"/>
          <p:cNvGrpSpPr>
            <a:grpSpLocks/>
          </p:cNvGrpSpPr>
          <p:nvPr/>
        </p:nvGrpSpPr>
        <p:grpSpPr bwMode="auto">
          <a:xfrm>
            <a:off x="72233" y="16562140"/>
            <a:ext cx="15744825" cy="769441"/>
            <a:chOff x="0" y="21674137"/>
            <a:chExt cx="15744826" cy="769290"/>
          </a:xfrm>
        </p:grpSpPr>
        <p:cxnSp>
          <p:nvCxnSpPr>
            <p:cNvPr id="33" name="Conector reto 32"/>
            <p:cNvCxnSpPr/>
            <p:nvPr/>
          </p:nvCxnSpPr>
          <p:spPr>
            <a:xfrm>
              <a:off x="0" y="22028081"/>
              <a:ext cx="4271963" cy="3174"/>
            </a:xfrm>
            <a:prstGeom prst="line">
              <a:avLst/>
            </a:prstGeom>
            <a:ln>
              <a:solidFill>
                <a:srgbClr val="008A3E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CaixaDeTexto 23"/>
            <p:cNvSpPr txBox="1">
              <a:spLocks noChangeArrowheads="1"/>
            </p:cNvSpPr>
            <p:nvPr/>
          </p:nvSpPr>
          <p:spPr bwMode="auto">
            <a:xfrm>
              <a:off x="4523711" y="21674137"/>
              <a:ext cx="6749092" cy="769290"/>
            </a:xfrm>
            <a:prstGeom prst="rect">
              <a:avLst/>
            </a:prstGeom>
            <a:solidFill>
              <a:srgbClr val="008A3E"/>
            </a:solidFill>
            <a:ln>
              <a:solidFill>
                <a:srgbClr val="008A3E"/>
              </a:solidFill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pt-BR" sz="4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MATERIAL E MÉTODOS</a:t>
              </a:r>
            </a:p>
          </p:txBody>
        </p:sp>
        <p:cxnSp>
          <p:nvCxnSpPr>
            <p:cNvPr id="35" name="Conector reto 34"/>
            <p:cNvCxnSpPr/>
            <p:nvPr/>
          </p:nvCxnSpPr>
          <p:spPr>
            <a:xfrm flipV="1">
              <a:off x="11772901" y="22028081"/>
              <a:ext cx="3971925" cy="3174"/>
            </a:xfrm>
            <a:prstGeom prst="line">
              <a:avLst/>
            </a:prstGeom>
            <a:ln>
              <a:solidFill>
                <a:srgbClr val="008A3E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6" name="Grupo 74"/>
          <p:cNvGrpSpPr>
            <a:grpSpLocks/>
          </p:cNvGrpSpPr>
          <p:nvPr/>
        </p:nvGrpSpPr>
        <p:grpSpPr bwMode="auto">
          <a:xfrm>
            <a:off x="16274033" y="26305867"/>
            <a:ext cx="15744825" cy="769441"/>
            <a:chOff x="-71438" y="10009188"/>
            <a:chExt cx="15744826" cy="769290"/>
          </a:xfrm>
        </p:grpSpPr>
        <p:cxnSp>
          <p:nvCxnSpPr>
            <p:cNvPr id="37" name="Conector reto 36"/>
            <p:cNvCxnSpPr/>
            <p:nvPr/>
          </p:nvCxnSpPr>
          <p:spPr>
            <a:xfrm>
              <a:off x="-71438" y="10363131"/>
              <a:ext cx="5472113" cy="0"/>
            </a:xfrm>
            <a:prstGeom prst="line">
              <a:avLst/>
            </a:prstGeom>
            <a:ln>
              <a:solidFill>
                <a:srgbClr val="008A3E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8" name="CaixaDeTexto 23"/>
            <p:cNvSpPr txBox="1">
              <a:spLocks noChangeArrowheads="1"/>
            </p:cNvSpPr>
            <p:nvPr/>
          </p:nvSpPr>
          <p:spPr bwMode="auto">
            <a:xfrm>
              <a:off x="6038396" y="10009188"/>
              <a:ext cx="3789820" cy="769290"/>
            </a:xfrm>
            <a:prstGeom prst="rect">
              <a:avLst/>
            </a:prstGeom>
            <a:solidFill>
              <a:srgbClr val="008A3E"/>
            </a:solidFill>
            <a:ln>
              <a:solidFill>
                <a:srgbClr val="008A3E"/>
              </a:solidFill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pt-BR" sz="4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CONCLUSÃO</a:t>
              </a:r>
            </a:p>
          </p:txBody>
        </p:sp>
        <p:cxnSp>
          <p:nvCxnSpPr>
            <p:cNvPr id="39" name="Conector reto 38"/>
            <p:cNvCxnSpPr/>
            <p:nvPr/>
          </p:nvCxnSpPr>
          <p:spPr>
            <a:xfrm>
              <a:off x="10201276" y="10363131"/>
              <a:ext cx="5472112" cy="0"/>
            </a:xfrm>
            <a:prstGeom prst="line">
              <a:avLst/>
            </a:prstGeom>
            <a:ln>
              <a:solidFill>
                <a:srgbClr val="008A3E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40" name="Conector reto 39"/>
          <p:cNvCxnSpPr/>
          <p:nvPr/>
        </p:nvCxnSpPr>
        <p:spPr>
          <a:xfrm>
            <a:off x="158453" y="7553846"/>
            <a:ext cx="5472113" cy="0"/>
          </a:xfrm>
          <a:prstGeom prst="line">
            <a:avLst/>
          </a:prstGeom>
          <a:ln>
            <a:solidFill>
              <a:srgbClr val="008A3E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CaixaDeTexto 23"/>
          <p:cNvSpPr txBox="1">
            <a:spLocks noChangeArrowheads="1"/>
          </p:cNvSpPr>
          <p:nvPr/>
        </p:nvSpPr>
        <p:spPr bwMode="auto">
          <a:xfrm>
            <a:off x="5976889" y="7201100"/>
            <a:ext cx="4102405" cy="769441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10358438" y="7553846"/>
            <a:ext cx="5472112" cy="0"/>
          </a:xfrm>
          <a:prstGeom prst="line">
            <a:avLst/>
          </a:prstGeom>
          <a:ln>
            <a:solidFill>
              <a:srgbClr val="008A3E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CaixaDeTexto 49"/>
          <p:cNvSpPr txBox="1">
            <a:spLocks noChangeArrowheads="1"/>
          </p:cNvSpPr>
          <p:nvPr/>
        </p:nvSpPr>
        <p:spPr bwMode="auto">
          <a:xfrm>
            <a:off x="16487178" y="27034365"/>
            <a:ext cx="15268575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4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A lista de espécies geradas contribuirá para a formação de um banco de dados que auxiliará nas </a:t>
            </a:r>
            <a:r>
              <a:rPr lang="pt-BR" sz="4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pericias forenses</a:t>
            </a:r>
            <a:r>
              <a:rPr lang="pt-BR" sz="4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em </a:t>
            </a:r>
            <a:r>
              <a:rPr lang="pt-BR" sz="4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casos encontrados pela Polícia Técnico-Científica.</a:t>
            </a:r>
            <a:endParaRPr lang="pt-BR" sz="4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Picture 56" descr="E:\IJML,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0588" y="26571252"/>
            <a:ext cx="11985625" cy="885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CaixaDeTexto 58"/>
          <p:cNvSpPr txBox="1">
            <a:spLocks noChangeArrowheads="1"/>
          </p:cNvSpPr>
          <p:nvPr/>
        </p:nvSpPr>
        <p:spPr bwMode="auto">
          <a:xfrm>
            <a:off x="2160588" y="25347116"/>
            <a:ext cx="117379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Figura 01: </a:t>
            </a:r>
            <a:r>
              <a:rPr lang="pt-BR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Fases de decomposição da carcaça </a:t>
            </a:r>
            <a:r>
              <a:rPr lang="pt-BR" sz="36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pt-BR" sz="3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scrofa</a:t>
            </a:r>
            <a:r>
              <a:rPr lang="pt-BR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observadas.</a:t>
            </a:r>
            <a:endParaRPr lang="pt-BR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CaixaDeTexto 59"/>
          <p:cNvSpPr txBox="1">
            <a:spLocks noChangeArrowheads="1"/>
          </p:cNvSpPr>
          <p:nvPr/>
        </p:nvSpPr>
        <p:spPr bwMode="auto">
          <a:xfrm>
            <a:off x="2304481" y="35428236"/>
            <a:ext cx="115932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A= fase fresca; B= gasosa; C= </a:t>
            </a:r>
            <a:r>
              <a:rPr lang="pt-BR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coliquativa</a:t>
            </a:r>
            <a:r>
              <a:rPr lang="pt-B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D= </a:t>
            </a:r>
            <a:r>
              <a:rPr lang="pt-BR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esqueletização</a:t>
            </a:r>
            <a:r>
              <a:rPr lang="pt-B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inicial.</a:t>
            </a:r>
          </a:p>
        </p:txBody>
      </p:sp>
      <p:graphicFrame>
        <p:nvGraphicFramePr>
          <p:cNvPr id="53" name="Tabela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540582"/>
              </p:ext>
            </p:extLst>
          </p:nvPr>
        </p:nvGraphicFramePr>
        <p:xfrm>
          <a:off x="16418048" y="8538657"/>
          <a:ext cx="15697745" cy="15872355"/>
        </p:xfrm>
        <a:graphic>
          <a:graphicData uri="http://schemas.openxmlformats.org/drawingml/2006/table">
            <a:tbl>
              <a:tblPr/>
              <a:tblGrid>
                <a:gridCol w="3888432"/>
                <a:gridCol w="1512168"/>
                <a:gridCol w="1728192"/>
                <a:gridCol w="2448272"/>
                <a:gridCol w="2952328"/>
                <a:gridCol w="3168353"/>
              </a:tblGrid>
              <a:tr h="930014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3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Espécies</a:t>
                      </a:r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</a:t>
                      </a:r>
                      <a:r>
                        <a:rPr lang="pt-BR" sz="3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Fases </a:t>
                      </a:r>
                      <a:r>
                        <a:rPr lang="pt-BR" sz="3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 decomposição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31024">
                <a:tc>
                  <a:txBody>
                    <a:bodyPr/>
                    <a:lstStyle/>
                    <a:p>
                      <a:pPr algn="ctr" fontAlgn="b"/>
                      <a:endParaRPr lang="pt-BR" sz="3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Fresca</a:t>
                      </a:r>
                      <a:endParaRPr lang="pt-BR" sz="3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Gasosa</a:t>
                      </a:r>
                      <a:endParaRPr lang="pt-BR" sz="3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Coliquativa</a:t>
                      </a:r>
                      <a:endParaRPr lang="pt-BR" sz="3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Esqueletização</a:t>
                      </a:r>
                      <a:r>
                        <a:rPr lang="pt-BR" sz="3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inicial</a:t>
                      </a:r>
                      <a:endParaRPr lang="pt-BR" sz="3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Esqueletização</a:t>
                      </a:r>
                      <a:r>
                        <a:rPr lang="pt-BR" sz="3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final</a:t>
                      </a:r>
                      <a:endParaRPr lang="pt-BR" sz="3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0014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Oxysarcodexia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amorosa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505">
                <a:tc vMerge="1">
                  <a:txBody>
                    <a:bodyPr/>
                    <a:lstStyle/>
                    <a:p>
                      <a:pPr algn="l" fontAlgn="b"/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8453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Oxysarcodexia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intona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11728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Sarcodexia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lambenz</a:t>
                      </a:r>
                      <a:endParaRPr lang="pt-BR" sz="3300" b="0" i="1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Peckia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crysostoma</a:t>
                      </a:r>
                      <a:endParaRPr lang="pt-B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Helicobia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morionella</a:t>
                      </a:r>
                      <a:endParaRPr lang="pt-BR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1427">
                <a:tc>
                  <a:txBody>
                    <a:bodyPr/>
                    <a:lstStyle/>
                    <a:p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Oxysarcodexia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paulistanensis</a:t>
                      </a:r>
                      <a:endParaRPr lang="pt-BR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4742">
                <a:tc>
                  <a:txBody>
                    <a:bodyPr/>
                    <a:lstStyle/>
                    <a:p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Oxysarcodexia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parva</a:t>
                      </a:r>
                      <a:endParaRPr lang="pt-BR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8057">
                <a:tc>
                  <a:txBody>
                    <a:bodyPr/>
                    <a:lstStyle/>
                    <a:p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Oxysarcodexia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fluminensis</a:t>
                      </a:r>
                      <a:endParaRPr lang="pt-BR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3380">
                <a:tc>
                  <a:txBody>
                    <a:bodyPr/>
                    <a:lstStyle/>
                    <a:p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Oxysarcodexia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riograndensis</a:t>
                      </a:r>
                      <a:endParaRPr lang="pt-BR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71848">
                <a:tc>
                  <a:txBody>
                    <a:bodyPr/>
                    <a:lstStyle/>
                    <a:p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Oxysarcodexia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avuncula</a:t>
                      </a:r>
                      <a:endParaRPr lang="pt-BR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607">
                <a:tc>
                  <a:txBody>
                    <a:bodyPr/>
                    <a:lstStyle/>
                    <a:p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Peckia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anguilla</a:t>
                      </a:r>
                      <a:endParaRPr lang="pt-BR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736">
                <a:tc>
                  <a:txBody>
                    <a:bodyPr/>
                    <a:lstStyle/>
                    <a:p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Peckia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resona</a:t>
                      </a:r>
                      <a:endParaRPr lang="pt-BR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71848">
                <a:tc>
                  <a:txBody>
                    <a:bodyPr/>
                    <a:lstStyle/>
                    <a:p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Peckia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3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intermutans</a:t>
                      </a:r>
                      <a:r>
                        <a:rPr lang="pt-BR" sz="3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pt-BR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71848"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Fêmeas</a:t>
                      </a:r>
                      <a:endParaRPr lang="pt-BR" sz="3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3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338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4" name="CaixaDeTexto 69"/>
          <p:cNvSpPr txBox="1">
            <a:spLocks noChangeArrowheads="1"/>
          </p:cNvSpPr>
          <p:nvPr/>
        </p:nvSpPr>
        <p:spPr bwMode="auto">
          <a:xfrm>
            <a:off x="16922750" y="7201100"/>
            <a:ext cx="148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Tabela 01:</a:t>
            </a:r>
            <a:r>
              <a:rPr lang="pt-BR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Riqueza, abundancia e sucessão de </a:t>
            </a:r>
            <a:r>
              <a:rPr lang="pt-BR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Sarcophagidae</a:t>
            </a: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presentes em </a:t>
            </a:r>
            <a:r>
              <a:rPr lang="pt-BR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carcaça </a:t>
            </a: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3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pt-BR" sz="36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scrofa</a:t>
            </a:r>
            <a:r>
              <a:rPr lang="pt-BR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 um ambiente de Várzea amazônica.</a:t>
            </a:r>
            <a:endParaRPr lang="pt-BR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6418049" y="29826111"/>
            <a:ext cx="15193912" cy="130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PAPE, T. 1996. Catalogue of the </a:t>
            </a:r>
            <a:r>
              <a:rPr lang="en-US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Sarcophagidae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the world (</a:t>
            </a:r>
            <a:r>
              <a:rPr lang="en-US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Insecta:Diptera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Memoirs of Entomology, International: 558p.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DENNO, R. F. &amp; W. R. COTHRAN. 1976. Competitive interactions and ecological strategies of </a:t>
            </a:r>
            <a:r>
              <a:rPr lang="en-US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Sarcophagid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Calliphorid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flies </a:t>
            </a:r>
            <a:r>
              <a:rPr lang="en-US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nhabiting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rabit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carrion. 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Annals of the Entomological Society of America 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69: 109–113.</a:t>
            </a: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VAIRO, K. P. Dissertação;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Sarcophagidae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diptera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de potencial interesse forense de Curitiba, Paraná: chave pictórica para as espécies e morfologia dos estágios imaturos de </a:t>
            </a:r>
            <a:r>
              <a:rPr lang="pt-BR" sz="4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Sarcodexia</a:t>
            </a:r>
            <a:r>
              <a:rPr lang="pt-BR" sz="4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lambens</a:t>
            </a:r>
            <a:r>
              <a:rPr lang="pt-BR" sz="4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BR" sz="4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Wiedemann</a:t>
            </a:r>
            <a:r>
              <a:rPr lang="pt-BR" sz="4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.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Curitiba, Paraná, 2011.</a:t>
            </a: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FILHO, F. S. C. Tese; 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Revisão taxonômica e filogenia das espécies do gênero </a:t>
            </a:r>
            <a:r>
              <a:rPr lang="pt-BR" sz="4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Nephochaetopteryx</a:t>
            </a:r>
            <a:r>
              <a:rPr lang="pt-BR" sz="4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Townsend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1934 (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Diptera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Sarcophagidae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Belém, Pará, 2012.</a:t>
            </a: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GOMES, L.; GOMES, G.; OLIVEIRA, H. G.; MORLIN JUNIOR, J. J.; DESUO, I. C.; QUEIROZ, M. M.C; GIANOTTI, E.; VON ZUBEN, </a:t>
            </a:r>
            <a:r>
              <a:rPr lang="pt-BR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C.J.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Occurrence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oh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Hymenoptera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pt-BR" sz="4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scrofa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carcasses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Summer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winter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season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southwestern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Brazil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Revista Brasileira de Entomologia, 2007.</a:t>
            </a: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GOMES, H. </a:t>
            </a:r>
            <a:r>
              <a:rPr lang="pt-BR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Medicina Legal.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Atualizador </a:t>
            </a:r>
            <a:r>
              <a:rPr lang="pt-BR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Hygino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Hércules. 32 ed. Rio de Janeiro: Freitas Bastos; 1997.</a:t>
            </a: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pt-BR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CaixaDeTexto 44"/>
          <p:cNvSpPr txBox="1">
            <a:spLocks noChangeArrowheads="1"/>
          </p:cNvSpPr>
          <p:nvPr/>
        </p:nvSpPr>
        <p:spPr bwMode="auto">
          <a:xfrm>
            <a:off x="360265" y="37300444"/>
            <a:ext cx="1526698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074738" algn="just" eaLnBrk="1" hangingPunct="1"/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Foram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coletados 708 indivíduos da 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família </a:t>
            </a:r>
            <a:r>
              <a:rPr lang="pt-BR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Sarcophagidae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sendo: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Oxysarcodexia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amorosa (12),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Oxysarcodexia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intona (38),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Sarcodexia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lambenz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(1),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Peckia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crysostoma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(15),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Helicobia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morionella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Oxysarcodexia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paulistanensis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(4),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Oxysarcodexia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parva (1),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Oxysarcodexia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fluminensis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Oxysarcodexia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riograndensis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(3),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Oxysarcodexia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avuncula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Peckia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anguilla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Peckia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resona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(1),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Peckia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intermutans</a:t>
            </a:r>
            <a:r>
              <a:rPr lang="pt-BR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 627 fêmeas 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que não foram identificadas(Tabela 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1).</a:t>
            </a:r>
          </a:p>
          <a:p>
            <a:pPr indent="1074738" algn="just" eaLnBrk="1" hangingPunct="1"/>
            <a:endParaRPr lang="pt-BR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5" name="Grupo 52"/>
          <p:cNvGrpSpPr>
            <a:grpSpLocks/>
          </p:cNvGrpSpPr>
          <p:nvPr/>
        </p:nvGrpSpPr>
        <p:grpSpPr bwMode="auto">
          <a:xfrm>
            <a:off x="169168" y="36364340"/>
            <a:ext cx="15744825" cy="769441"/>
            <a:chOff x="142875" y="29541380"/>
            <a:chExt cx="15744825" cy="769290"/>
          </a:xfrm>
        </p:grpSpPr>
        <p:cxnSp>
          <p:nvCxnSpPr>
            <p:cNvPr id="66" name="Conector reto 65"/>
            <p:cNvCxnSpPr/>
            <p:nvPr/>
          </p:nvCxnSpPr>
          <p:spPr>
            <a:xfrm>
              <a:off x="142875" y="29895321"/>
              <a:ext cx="3459162" cy="0"/>
            </a:xfrm>
            <a:prstGeom prst="line">
              <a:avLst/>
            </a:prstGeom>
            <a:ln>
              <a:solidFill>
                <a:srgbClr val="008A3E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7" name="CaixaDeTexto 23"/>
            <p:cNvSpPr txBox="1">
              <a:spLocks noChangeArrowheads="1"/>
            </p:cNvSpPr>
            <p:nvPr/>
          </p:nvSpPr>
          <p:spPr bwMode="auto">
            <a:xfrm>
              <a:off x="4149370" y="29541380"/>
              <a:ext cx="7806240" cy="769290"/>
            </a:xfrm>
            <a:prstGeom prst="rect">
              <a:avLst/>
            </a:prstGeom>
            <a:solidFill>
              <a:srgbClr val="008A3E"/>
            </a:solidFill>
            <a:ln>
              <a:solidFill>
                <a:srgbClr val="008A3E"/>
              </a:solidFill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pt-BR" sz="4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RESULTADOS E DISCUSSÃO</a:t>
              </a:r>
            </a:p>
          </p:txBody>
        </p:sp>
        <p:cxnSp>
          <p:nvCxnSpPr>
            <p:cNvPr id="68" name="Conector reto 67"/>
            <p:cNvCxnSpPr/>
            <p:nvPr/>
          </p:nvCxnSpPr>
          <p:spPr>
            <a:xfrm>
              <a:off x="12244387" y="29895321"/>
              <a:ext cx="3643313" cy="0"/>
            </a:xfrm>
            <a:prstGeom prst="line">
              <a:avLst/>
            </a:prstGeom>
            <a:ln>
              <a:solidFill>
                <a:srgbClr val="008A3E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0" name="Retângulo 69"/>
          <p:cNvSpPr/>
          <p:nvPr/>
        </p:nvSpPr>
        <p:spPr>
          <a:xfrm>
            <a:off x="16490057" y="24483020"/>
            <a:ext cx="15553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t-BR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sign padrã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sign padrão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4278</TotalTime>
  <Words>779</Words>
  <Application>Microsoft Office PowerPoint</Application>
  <PresentationFormat>Personalizar</PresentationFormat>
  <Paragraphs>130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bolsista</dc:creator>
  <cp:lastModifiedBy>Nonato Souto</cp:lastModifiedBy>
  <cp:revision>245</cp:revision>
  <dcterms:modified xsi:type="dcterms:W3CDTF">2014-10-04T09:58:10Z</dcterms:modified>
</cp:coreProperties>
</file>