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200" d="100"/>
          <a:sy n="200" d="100"/>
        </p:scale>
        <p:origin x="2310" y="-10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062083"/>
            <a:ext cx="5829300" cy="438666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617911"/>
            <a:ext cx="5143500" cy="304208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4556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27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70833"/>
            <a:ext cx="1478756" cy="1067790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70833"/>
            <a:ext cx="4350544" cy="106779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964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7438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141251"/>
            <a:ext cx="5915025" cy="524124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432079"/>
            <a:ext cx="5915025" cy="27562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573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354163"/>
            <a:ext cx="2914650" cy="79945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354163"/>
            <a:ext cx="2914650" cy="799457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9823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836"/>
            <a:ext cx="5915025" cy="243541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088748"/>
            <a:ext cx="2901255" cy="15137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602496"/>
            <a:ext cx="2901255" cy="67695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3088748"/>
            <a:ext cx="2915543" cy="15137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602496"/>
            <a:ext cx="2915543" cy="67695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9239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5650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5055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39999"/>
            <a:ext cx="2211884" cy="29399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814168"/>
            <a:ext cx="3471863" cy="89541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779996"/>
            <a:ext cx="2211884" cy="700291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5376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39999"/>
            <a:ext cx="2211884" cy="29399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814168"/>
            <a:ext cx="3471863" cy="895415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779996"/>
            <a:ext cx="2211884" cy="700291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851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70836"/>
            <a:ext cx="5915025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354163"/>
            <a:ext cx="5915025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678325"/>
            <a:ext cx="1543050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255E9-8B5F-418E-9F2D-679D2F16C448}" type="datetimeFigureOut">
              <a:rPr lang="es-419" smtClean="0"/>
              <a:t>10/9/2022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678325"/>
            <a:ext cx="2314575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678325"/>
            <a:ext cx="1543050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DCE15-7F84-4D4C-BB1F-61FDDDDF8CCA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0058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4F5006D-6407-F1AA-7523-B2DA7E432D6D}"/>
              </a:ext>
            </a:extLst>
          </p:cNvPr>
          <p:cNvSpPr txBox="1"/>
          <p:nvPr/>
        </p:nvSpPr>
        <p:spPr>
          <a:xfrm>
            <a:off x="141889" y="1813032"/>
            <a:ext cx="657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 Narrow" panose="020B0606020202030204" pitchFamily="34" charset="0"/>
              </a:rPr>
              <a:t>Título do trabalho com no máximo duas linhas, título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  <a:r>
              <a:rPr lang="pt-BR" b="1" dirty="0" err="1">
                <a:latin typeface="Arial Narrow" panose="020B0606020202030204" pitchFamily="34" charset="0"/>
              </a:rPr>
              <a:t>título</a:t>
            </a:r>
            <a:r>
              <a:rPr lang="pt-BR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C3AA4CE-F6F2-442B-732E-394EB6692A7F}"/>
              </a:ext>
            </a:extLst>
          </p:cNvPr>
          <p:cNvSpPr txBox="1"/>
          <p:nvPr/>
        </p:nvSpPr>
        <p:spPr>
          <a:xfrm>
            <a:off x="141889" y="2443597"/>
            <a:ext cx="6574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 Narrow" panose="020B0606020202030204" pitchFamily="34" charset="0"/>
              </a:rPr>
              <a:t>Nome do autor 1 [1]; Nome do autor 2 [2]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E79627-A641-F9A0-FE43-22C4D38492BA}"/>
              </a:ext>
            </a:extLst>
          </p:cNvPr>
          <p:cNvSpPr txBox="1"/>
          <p:nvPr/>
        </p:nvSpPr>
        <p:spPr>
          <a:xfrm>
            <a:off x="141889" y="2657532"/>
            <a:ext cx="6574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 Narrow" panose="020B0606020202030204" pitchFamily="34" charset="0"/>
              </a:rPr>
              <a:t>[1] Instituição – e-mail do autor 1; [2] Instituição – e-mail do autor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AC56DB2-41DF-E5DB-3780-D2E76EEEF9F7}"/>
              </a:ext>
            </a:extLst>
          </p:cNvPr>
          <p:cNvSpPr txBox="1"/>
          <p:nvPr/>
        </p:nvSpPr>
        <p:spPr>
          <a:xfrm>
            <a:off x="141889" y="3351161"/>
            <a:ext cx="328711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INTRODUÇÃO</a:t>
            </a:r>
          </a:p>
          <a:p>
            <a:pPr algn="ctr"/>
            <a:endParaRPr lang="pt-BR" sz="1200" b="1" dirty="0">
              <a:latin typeface="Arial Narrow" panose="020B0606020202030204" pitchFamily="34" charset="0"/>
            </a:endParaRPr>
          </a:p>
          <a:p>
            <a:pPr algn="just"/>
            <a:r>
              <a:rPr lang="pt-BR" sz="1200" b="1" dirty="0">
                <a:latin typeface="Arial Narrow" panose="020B0606020202030204" pitchFamily="34" charset="0"/>
              </a:rPr>
              <a:t>	</a:t>
            </a:r>
            <a:r>
              <a:rPr lang="pt-BR" sz="1200" dirty="0">
                <a:latin typeface="Arial Narrow" panose="020B0606020202030204" pitchFamily="34" charset="0"/>
              </a:rPr>
              <a:t>Texto da introdução. Justificado com tamanho 12 e fonte </a:t>
            </a:r>
            <a:r>
              <a:rPr lang="pt-BR" sz="1200" dirty="0" err="1">
                <a:latin typeface="Arial Narrow" panose="020B0606020202030204" pitchFamily="34" charset="0"/>
              </a:rPr>
              <a:t>arrial</a:t>
            </a:r>
            <a:r>
              <a:rPr lang="pt-BR" sz="1200" dirty="0">
                <a:latin typeface="Arial Narrow" panose="020B0606020202030204" pitchFamily="34" charset="0"/>
              </a:rPr>
              <a:t> </a:t>
            </a:r>
            <a:r>
              <a:rPr lang="pt-BR" sz="1200" dirty="0" err="1">
                <a:latin typeface="Arial Narrow" panose="020B0606020202030204" pitchFamily="34" charset="0"/>
              </a:rPr>
              <a:t>narrow</a:t>
            </a:r>
            <a:r>
              <a:rPr lang="pt-BR" sz="1200" dirty="0"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pt-BR" sz="1200" dirty="0">
                <a:latin typeface="Arial Narrow" panose="020B0606020202030204" pitchFamily="34" charset="0"/>
              </a:rPr>
              <a:t>	Indo direto ao ponto, introdução é o início de um texto. Ela tem o intuito de introduzir o assunto que será abordado pelo autor. De forma simplificada, a introdução, além de informar o conteúdo dos parágrafos seguintes, também precisa motivar o leitor a continuar a leitura. Ou seja, ela é um convite para que o texto seja lido até o final.	Por essa razão, é fundamental apresentar o tema de forma esclarecedora e atrativa. Ao fazer isso, você já começa a sua redação com o pé direito.</a:t>
            </a:r>
          </a:p>
          <a:p>
            <a:pPr algn="just"/>
            <a:r>
              <a:rPr lang="pt-BR" sz="1200" dirty="0">
                <a:latin typeface="Arial Narrow" panose="020B0606020202030204" pitchFamily="34" charset="0"/>
              </a:rPr>
              <a:t>	Ao final da introdução deve-se apresentar os objetivos do trabalho.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3C8913-1382-866B-64BB-E66A1E263436}"/>
              </a:ext>
            </a:extLst>
          </p:cNvPr>
          <p:cNvSpPr txBox="1"/>
          <p:nvPr/>
        </p:nvSpPr>
        <p:spPr>
          <a:xfrm>
            <a:off x="2021932" y="9669977"/>
            <a:ext cx="1354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 Narrow" panose="020B0606020202030204" pitchFamily="34" charset="0"/>
              </a:rPr>
              <a:t>Figura 1. </a:t>
            </a:r>
            <a:r>
              <a:rPr lang="pt-BR" sz="1200" dirty="0">
                <a:latin typeface="Arial Narrow" panose="020B0606020202030204" pitchFamily="34" charset="0"/>
              </a:rPr>
              <a:t>Apresentação de modelo de fluxograma humanizado para uso na descrição da metodologia.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832DD1-20B8-2C1A-516A-227F5178BAC0}"/>
              </a:ext>
            </a:extLst>
          </p:cNvPr>
          <p:cNvSpPr txBox="1"/>
          <p:nvPr/>
        </p:nvSpPr>
        <p:spPr>
          <a:xfrm>
            <a:off x="141889" y="6613593"/>
            <a:ext cx="32871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MATERIAL E MÉTODOS</a:t>
            </a:r>
          </a:p>
          <a:p>
            <a:pPr algn="ctr"/>
            <a:endParaRPr lang="pt-BR" sz="1200" b="1" dirty="0">
              <a:latin typeface="Arial Narrow" panose="020B0606020202030204" pitchFamily="34" charset="0"/>
            </a:endParaRPr>
          </a:p>
          <a:p>
            <a:pPr algn="just"/>
            <a:r>
              <a:rPr lang="pt-BR" sz="1200" b="1" dirty="0">
                <a:latin typeface="Arial Narrow" panose="020B0606020202030204" pitchFamily="34" charset="0"/>
              </a:rPr>
              <a:t>	</a:t>
            </a:r>
            <a:r>
              <a:rPr lang="pt-BR" sz="1200" dirty="0">
                <a:latin typeface="Arial Narrow" panose="020B0606020202030204" pitchFamily="34" charset="0"/>
              </a:rPr>
              <a:t>Texto da introdução. Justificado com tamanho 12 e fonte </a:t>
            </a:r>
            <a:r>
              <a:rPr lang="pt-BR" sz="1200" dirty="0" err="1">
                <a:latin typeface="Arial Narrow" panose="020B0606020202030204" pitchFamily="34" charset="0"/>
              </a:rPr>
              <a:t>arrial</a:t>
            </a:r>
            <a:r>
              <a:rPr lang="pt-BR" sz="1200" dirty="0">
                <a:latin typeface="Arial Narrow" panose="020B0606020202030204" pitchFamily="34" charset="0"/>
              </a:rPr>
              <a:t> </a:t>
            </a:r>
            <a:r>
              <a:rPr lang="pt-BR" sz="1200" dirty="0" err="1">
                <a:latin typeface="Arial Narrow" panose="020B0606020202030204" pitchFamily="34" charset="0"/>
              </a:rPr>
              <a:t>narrow</a:t>
            </a:r>
            <a:r>
              <a:rPr lang="pt-BR" sz="1200" dirty="0"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pt-BR" sz="1200" dirty="0">
                <a:latin typeface="Arial Narrow" panose="020B0606020202030204" pitchFamily="34" charset="0"/>
              </a:rPr>
              <a:t>	A seção Material e Métodos é uma descrição detalhada sobre tudo o que foi realizado na sua pesquisa. Deve possuir tal nível de detalhamento que se o projeto for entregue para outra pessoa, ela deve conseguir executar a pesquisa exatamente da mesma forma que você executaria.</a:t>
            </a:r>
          </a:p>
          <a:p>
            <a:pPr algn="just"/>
            <a:r>
              <a:rPr lang="pt-BR" sz="1200" dirty="0">
                <a:latin typeface="Arial Narrow" panose="020B0606020202030204" pitchFamily="34" charset="0"/>
              </a:rPr>
              <a:t>	Recomenda-se o uso de fluxogramas e imagens para ilustrar e facilitar o entendimento da metodologia proposta.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E83B116-2F11-1661-4219-76CA6B62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79" y="9331808"/>
            <a:ext cx="1649166" cy="164916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7194FC-F36C-53CD-A7E7-23DA2B2EACF4}"/>
              </a:ext>
            </a:extLst>
          </p:cNvPr>
          <p:cNvSpPr txBox="1"/>
          <p:nvPr/>
        </p:nvSpPr>
        <p:spPr>
          <a:xfrm>
            <a:off x="3428999" y="3351161"/>
            <a:ext cx="32871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RESULTADO E DISCUSSÃO</a:t>
            </a:r>
          </a:p>
          <a:p>
            <a:pPr algn="ctr"/>
            <a:endParaRPr lang="pt-BR" sz="1200" b="1" dirty="0">
              <a:latin typeface="Arial Narrow" panose="020B0606020202030204" pitchFamily="34" charset="0"/>
            </a:endParaRPr>
          </a:p>
          <a:p>
            <a:pPr algn="just"/>
            <a:r>
              <a:rPr lang="pt-BR" sz="1200" b="1" dirty="0">
                <a:latin typeface="Arial Narrow" panose="020B0606020202030204" pitchFamily="34" charset="0"/>
              </a:rPr>
              <a:t>	</a:t>
            </a:r>
            <a:r>
              <a:rPr lang="pt-BR" sz="1200" dirty="0">
                <a:latin typeface="Arial Narrow" panose="020B0606020202030204" pitchFamily="34" charset="0"/>
              </a:rPr>
              <a:t>Texto da introdução. Justificado com tamanho 12 e fonte </a:t>
            </a:r>
            <a:r>
              <a:rPr lang="pt-BR" sz="1200" dirty="0" err="1">
                <a:latin typeface="Arial Narrow" panose="020B0606020202030204" pitchFamily="34" charset="0"/>
              </a:rPr>
              <a:t>arrial</a:t>
            </a:r>
            <a:r>
              <a:rPr lang="pt-BR" sz="1200" dirty="0">
                <a:latin typeface="Arial Narrow" panose="020B0606020202030204" pitchFamily="34" charset="0"/>
              </a:rPr>
              <a:t> </a:t>
            </a:r>
            <a:r>
              <a:rPr lang="pt-BR" sz="1200" dirty="0" err="1">
                <a:latin typeface="Arial Narrow" panose="020B0606020202030204" pitchFamily="34" charset="0"/>
              </a:rPr>
              <a:t>narrow</a:t>
            </a:r>
            <a:r>
              <a:rPr lang="pt-BR" sz="1200" dirty="0"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pt-BR" sz="1200" dirty="0">
                <a:latin typeface="Arial Narrow" panose="020B0606020202030204" pitchFamily="34" charset="0"/>
              </a:rPr>
              <a:t>	A seção Material e Métodos é uma descrição detalhada sobre tudo o que foi realizado na sua pesquisa. Deve possuir tal nível de detalhamento que se o projeto for entregue para outra pessoa, ela deve conseguir executar a pesquisa exatamente da mesma forma que você executaria.</a:t>
            </a:r>
          </a:p>
          <a:p>
            <a:pPr algn="just"/>
            <a:r>
              <a:rPr lang="pt-BR" sz="1200" dirty="0">
                <a:latin typeface="Arial Narrow" panose="020B0606020202030204" pitchFamily="34" charset="0"/>
              </a:rPr>
              <a:t>	Recomenda-se o uso de fluxogramas e imagens para ilustrar e facilitar o entendimento da metodologia proposta.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1E4B7BB-5233-2DAD-6662-104FA625E0CD}"/>
              </a:ext>
            </a:extLst>
          </p:cNvPr>
          <p:cNvSpPr txBox="1"/>
          <p:nvPr/>
        </p:nvSpPr>
        <p:spPr>
          <a:xfrm>
            <a:off x="3402547" y="8518478"/>
            <a:ext cx="32871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CONCLUSÃO</a:t>
            </a:r>
          </a:p>
          <a:p>
            <a:pPr algn="ctr"/>
            <a:endParaRPr lang="pt-BR" sz="1200" b="1" dirty="0">
              <a:latin typeface="Arial Narrow" panose="020B0606020202030204" pitchFamily="34" charset="0"/>
            </a:endParaRPr>
          </a:p>
          <a:p>
            <a:pPr algn="just"/>
            <a:r>
              <a:rPr lang="pt-BR" sz="1200" dirty="0">
                <a:latin typeface="Arial Narrow" panose="020B0606020202030204" pitchFamily="34" charset="0"/>
              </a:rPr>
              <a:t>	Texto da introdução. Justificado com tamanho 12 e fonte </a:t>
            </a:r>
            <a:r>
              <a:rPr lang="pt-BR" sz="1200" dirty="0" err="1">
                <a:latin typeface="Arial Narrow" panose="020B0606020202030204" pitchFamily="34" charset="0"/>
              </a:rPr>
              <a:t>arrial</a:t>
            </a:r>
            <a:r>
              <a:rPr lang="pt-BR" sz="1200" dirty="0">
                <a:latin typeface="Arial Narrow" panose="020B0606020202030204" pitchFamily="34" charset="0"/>
              </a:rPr>
              <a:t> </a:t>
            </a:r>
            <a:r>
              <a:rPr lang="pt-BR" sz="1200" dirty="0" err="1">
                <a:latin typeface="Arial Narrow" panose="020B0606020202030204" pitchFamily="34" charset="0"/>
              </a:rPr>
              <a:t>narrow</a:t>
            </a:r>
            <a:r>
              <a:rPr lang="pt-BR" sz="1200" dirty="0">
                <a:latin typeface="Arial Narrow" panose="020B0606020202030204" pitchFamily="34" charset="0"/>
              </a:rPr>
              <a:t>. </a:t>
            </a:r>
          </a:p>
          <a:p>
            <a:pPr algn="just"/>
            <a:r>
              <a:rPr lang="pt-BR" sz="1200" b="1" dirty="0"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2FBF198-6BA3-B0D7-8A38-3E87180773E8}"/>
              </a:ext>
            </a:extLst>
          </p:cNvPr>
          <p:cNvSpPr txBox="1"/>
          <p:nvPr/>
        </p:nvSpPr>
        <p:spPr>
          <a:xfrm>
            <a:off x="3376097" y="9766933"/>
            <a:ext cx="32871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REFERÊNCIAS</a:t>
            </a:r>
          </a:p>
          <a:p>
            <a:pPr algn="just"/>
            <a:r>
              <a:rPr lang="pt-BR" sz="800" dirty="0">
                <a:latin typeface="Arial Narrow" panose="020B0606020202030204" pitchFamily="34" charset="0"/>
              </a:rPr>
              <a:t>[1] Texto da introdução. Justificado com tamanho 8 e fonte </a:t>
            </a:r>
            <a:r>
              <a:rPr lang="pt-BR" sz="800" dirty="0" err="1">
                <a:latin typeface="Arial Narrow" panose="020B0606020202030204" pitchFamily="34" charset="0"/>
              </a:rPr>
              <a:t>arrial</a:t>
            </a:r>
            <a:r>
              <a:rPr lang="pt-BR" sz="800" dirty="0">
                <a:latin typeface="Arial Narrow" panose="020B0606020202030204" pitchFamily="34" charset="0"/>
              </a:rPr>
              <a:t> </a:t>
            </a:r>
            <a:r>
              <a:rPr lang="pt-BR" sz="800" dirty="0" err="1">
                <a:latin typeface="Arial Narrow" panose="020B0606020202030204" pitchFamily="34" charset="0"/>
              </a:rPr>
              <a:t>narrow</a:t>
            </a:r>
            <a:r>
              <a:rPr lang="pt-BR" sz="800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pt-BR" sz="800" dirty="0">
                <a:latin typeface="Arial Narrow" panose="020B0606020202030204" pitchFamily="34" charset="0"/>
              </a:rPr>
              <a:t>[2] Referencias relevantes ao trabalho com citação de forma abreviada.</a:t>
            </a:r>
          </a:p>
          <a:p>
            <a:pPr algn="just"/>
            <a:r>
              <a:rPr lang="pt-BR" sz="800" dirty="0">
                <a:latin typeface="Arial Narrow" panose="020B0606020202030204" pitchFamily="34" charset="0"/>
              </a:rPr>
              <a:t>[3] Citar apenas as referencias que foram mais importantes.</a:t>
            </a:r>
            <a:endParaRPr lang="pt-BR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Tabela 18">
            <a:extLst>
              <a:ext uri="{FF2B5EF4-FFF2-40B4-BE49-F238E27FC236}">
                <a16:creationId xmlns:a16="http://schemas.microsoft.com/office/drawing/2014/main" id="{A12D7331-2DB2-DA7A-18C0-CE3A486AD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68505"/>
              </p:ext>
            </p:extLst>
          </p:nvPr>
        </p:nvGraphicFramePr>
        <p:xfrm>
          <a:off x="3494471" y="6639166"/>
          <a:ext cx="305036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591">
                  <a:extLst>
                    <a:ext uri="{9D8B030D-6E8A-4147-A177-3AD203B41FA5}">
                      <a16:colId xmlns:a16="http://schemas.microsoft.com/office/drawing/2014/main" val="4068888976"/>
                    </a:ext>
                  </a:extLst>
                </a:gridCol>
                <a:gridCol w="762591">
                  <a:extLst>
                    <a:ext uri="{9D8B030D-6E8A-4147-A177-3AD203B41FA5}">
                      <a16:colId xmlns:a16="http://schemas.microsoft.com/office/drawing/2014/main" val="1613075971"/>
                    </a:ext>
                  </a:extLst>
                </a:gridCol>
                <a:gridCol w="762591">
                  <a:extLst>
                    <a:ext uri="{9D8B030D-6E8A-4147-A177-3AD203B41FA5}">
                      <a16:colId xmlns:a16="http://schemas.microsoft.com/office/drawing/2014/main" val="3387457172"/>
                    </a:ext>
                  </a:extLst>
                </a:gridCol>
                <a:gridCol w="762591">
                  <a:extLst>
                    <a:ext uri="{9D8B030D-6E8A-4147-A177-3AD203B41FA5}">
                      <a16:colId xmlns:a16="http://schemas.microsoft.com/office/drawing/2014/main" val="1676782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Tema 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Resultado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Resultado 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Dado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170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34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95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X,XX±X,X</a:t>
                      </a:r>
                    </a:p>
                    <a:p>
                      <a:endParaRPr lang="es-419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952378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3B4CE9D6-A322-AA03-F7AD-783944CF0E6F}"/>
              </a:ext>
            </a:extLst>
          </p:cNvPr>
          <p:cNvSpPr txBox="1"/>
          <p:nvPr/>
        </p:nvSpPr>
        <p:spPr>
          <a:xfrm>
            <a:off x="3428998" y="6168687"/>
            <a:ext cx="326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>
                <a:latin typeface="Arial Narrow" panose="020B0606020202030204" pitchFamily="34" charset="0"/>
              </a:rPr>
              <a:t>Tabela 1. </a:t>
            </a:r>
            <a:r>
              <a:rPr lang="pt-BR" sz="1200" dirty="0">
                <a:latin typeface="Arial Narrow" panose="020B0606020202030204" pitchFamily="34" charset="0"/>
              </a:rPr>
              <a:t>Apresentação de modelo de tabela para uso na descrição dos resultados.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A4CE92-69AA-F4CA-3D63-461E22EC47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3768" y="10312067"/>
            <a:ext cx="1064168" cy="10641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42ADDCE-B193-86FE-0695-E30DA7FDD044}"/>
              </a:ext>
            </a:extLst>
          </p:cNvPr>
          <p:cNvSpPr txBox="1"/>
          <p:nvPr/>
        </p:nvSpPr>
        <p:spPr>
          <a:xfrm>
            <a:off x="3376097" y="10479179"/>
            <a:ext cx="737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APOIO:</a:t>
            </a:r>
            <a:endParaRPr lang="pt-BR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21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537</Words>
  <Application>Microsoft Office PowerPoint</Application>
  <PresentationFormat>Personalizar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Araujo-Silva</dc:creator>
  <cp:lastModifiedBy>Gabriel Araujo-Silva</cp:lastModifiedBy>
  <cp:revision>3</cp:revision>
  <dcterms:created xsi:type="dcterms:W3CDTF">2022-09-10T11:04:15Z</dcterms:created>
  <dcterms:modified xsi:type="dcterms:W3CDTF">2022-09-11T02:26:58Z</dcterms:modified>
</cp:coreProperties>
</file>