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39600188"/>
  <p:notesSz cx="10234613" cy="710406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98" userDrawn="1">
          <p15:clr>
            <a:srgbClr val="A4A3A4"/>
          </p15:clr>
        </p15:guide>
        <p15:guide id="2" pos="10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>
        <p:scale>
          <a:sx n="17" d="100"/>
          <a:sy n="17" d="100"/>
        </p:scale>
        <p:origin x="2280" y="10"/>
      </p:cViewPr>
      <p:guideLst>
        <p:guide orient="horz" pos="12498"/>
        <p:guide pos="1021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862" cy="3564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6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66" y="0"/>
            <a:ext cx="4434862" cy="3564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60"/>
            </a:lvl1pPr>
          </a:lstStyle>
          <a:p>
            <a:fld id="{0F9B84EA-7D68-4D60-9CB1-D50884785D1C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747325"/>
            <a:ext cx="4434862" cy="3564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6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66" y="6747325"/>
            <a:ext cx="4434862" cy="3564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60"/>
            </a:lvl1pPr>
          </a:lstStyle>
          <a:p>
            <a:fld id="{8D4E0FC9-F1F8-4FAE-9988-3BA365CFD46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679" cy="3559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5797788" y="0"/>
            <a:ext cx="4434677" cy="3559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137626" y="888133"/>
            <a:ext cx="1961787" cy="239774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1024619" y="3419204"/>
            <a:ext cx="8187802" cy="279662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8051"/>
            <a:ext cx="4434679" cy="3559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788" y="6748051"/>
            <a:ext cx="4434677" cy="3559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>
          <a:xfrm>
            <a:off x="4137025" y="887413"/>
            <a:ext cx="1962150" cy="2398712"/>
          </a:xfrm>
        </p:spPr>
      </p:sp>
      <p:sp>
        <p:nvSpPr>
          <p:cNvPr id="3" name="Espaço Reservado para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B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000" y="7639151"/>
            <a:ext cx="24300001" cy="12628353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2126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0000" y="20799170"/>
            <a:ext cx="24300001" cy="9560831"/>
          </a:xfrm>
        </p:spPr>
        <p:txBody>
          <a:bodyPr>
            <a:normAutofit/>
          </a:bodyPr>
          <a:lstStyle>
            <a:lvl1pPr marL="0" indent="0" algn="ctr">
              <a:buNone/>
              <a:defRPr sz="8505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60290" indent="0" algn="ctr">
              <a:buNone/>
              <a:defRPr sz="5670"/>
            </a:lvl4pPr>
            <a:lvl5pPr marL="6480175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2227500" y="3184763"/>
            <a:ext cx="27945002" cy="32099046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1250" y="1492333"/>
            <a:ext cx="27945002" cy="7654170"/>
          </a:xfrm>
        </p:spPr>
        <p:txBody>
          <a:bodyPr anchor="ctr" anchorCtr="0">
            <a:normAutofit/>
          </a:bodyPr>
          <a:lstStyle>
            <a:lvl1pPr>
              <a:defRPr sz="1559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250" y="10541667"/>
            <a:ext cx="27945002" cy="25125837"/>
          </a:xfrm>
        </p:spPr>
        <p:txBody>
          <a:bodyPr>
            <a:normAutofit/>
          </a:bodyPr>
          <a:lstStyle>
            <a:lvl1pPr>
              <a:defRPr sz="992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8505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7085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638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638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625" y="21659001"/>
            <a:ext cx="26157939" cy="4686000"/>
          </a:xfrm>
        </p:spPr>
        <p:txBody>
          <a:bodyPr anchor="b">
            <a:noAutofit/>
          </a:bodyPr>
          <a:lstStyle>
            <a:lvl1pPr>
              <a:defRPr sz="21260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625" y="26619585"/>
            <a:ext cx="19456876" cy="3739163"/>
          </a:xfrm>
        </p:spPr>
        <p:txBody>
          <a:bodyPr>
            <a:noAutofit/>
          </a:bodyPr>
          <a:lstStyle>
            <a:lvl1pPr marL="0" indent="0">
              <a:buNone/>
              <a:defRPr sz="8505">
                <a:solidFill>
                  <a:schemeClr val="bg1">
                    <a:lumMod val="50000"/>
                  </a:schemeClr>
                </a:solidFill>
              </a:defRPr>
            </a:lvl1pPr>
            <a:lvl2pPr marL="161988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3pPr>
            <a:lvl4pPr marL="486029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8017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1250" y="1492333"/>
            <a:ext cx="27945002" cy="7654170"/>
          </a:xfrm>
        </p:spPr>
        <p:txBody>
          <a:bodyPr>
            <a:normAutofit/>
          </a:bodyPr>
          <a:lstStyle>
            <a:lvl1pPr>
              <a:defRPr sz="15590" b="0" i="0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1250" y="10541667"/>
            <a:ext cx="13770001" cy="2512583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992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8505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7085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638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638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96251" y="10541667"/>
            <a:ext cx="13770001" cy="2512583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992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8505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7085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7085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7085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720" y="2108333"/>
            <a:ext cx="27945002" cy="7654170"/>
          </a:xfrm>
        </p:spPr>
        <p:txBody>
          <a:bodyPr/>
          <a:lstStyle>
            <a:lvl1pPr>
              <a:defRPr sz="15590"/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720" y="10075891"/>
            <a:ext cx="13706718" cy="4757497"/>
          </a:xfrm>
        </p:spPr>
        <p:txBody>
          <a:bodyPr anchor="b"/>
          <a:lstStyle>
            <a:lvl1pPr marL="0" indent="0">
              <a:buNone/>
              <a:defRPr sz="8505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60290" indent="0">
              <a:buNone/>
              <a:defRPr sz="5670" b="1"/>
            </a:lvl4pPr>
            <a:lvl5pPr marL="6480175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720" y="15103255"/>
            <a:ext cx="13706718" cy="206375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02501" y="10075891"/>
            <a:ext cx="13774221" cy="4757497"/>
          </a:xfrm>
        </p:spPr>
        <p:txBody>
          <a:bodyPr anchor="b"/>
          <a:lstStyle>
            <a:lvl1pPr marL="0" indent="0">
              <a:buNone/>
              <a:defRPr sz="8505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60290" indent="0">
              <a:buNone/>
              <a:defRPr sz="5670" b="1"/>
            </a:lvl4pPr>
            <a:lvl5pPr marL="6480175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02501" y="15103255"/>
            <a:ext cx="13774221" cy="20637583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500" y="15972919"/>
            <a:ext cx="27945002" cy="7654170"/>
          </a:xfrm>
        </p:spPr>
        <p:txBody>
          <a:bodyPr>
            <a:normAutofit/>
          </a:bodyPr>
          <a:lstStyle>
            <a:lvl1pPr algn="ctr">
              <a:defRPr sz="1559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8718" y="733333"/>
            <a:ext cx="11068938" cy="9240000"/>
          </a:xfrm>
        </p:spPr>
        <p:txBody>
          <a:bodyPr anchor="ctr" anchorCtr="0">
            <a:normAutofit/>
          </a:bodyPr>
          <a:lstStyle>
            <a:lvl1pPr>
              <a:defRPr sz="1134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6379" y="4425141"/>
            <a:ext cx="15459560" cy="29416750"/>
          </a:xfrm>
        </p:spPr>
        <p:txBody>
          <a:bodyPr/>
          <a:lstStyle>
            <a:lvl1pPr marL="0" indent="0">
              <a:buNone/>
              <a:defRPr sz="11340"/>
            </a:lvl1pPr>
            <a:lvl2pPr marL="1619885" indent="0">
              <a:buNone/>
              <a:defRPr sz="9920"/>
            </a:lvl2pPr>
            <a:lvl3pPr marL="3239770" indent="0">
              <a:buNone/>
              <a:defRPr sz="8505"/>
            </a:lvl3pPr>
            <a:lvl4pPr marL="4860290" indent="0">
              <a:buNone/>
              <a:defRPr sz="7085"/>
            </a:lvl4pPr>
            <a:lvl5pPr marL="6480175" indent="0">
              <a:buNone/>
              <a:defRPr sz="7085"/>
            </a:lvl5pPr>
            <a:lvl6pPr marL="8100060" indent="0">
              <a:buNone/>
              <a:defRPr sz="7085"/>
            </a:lvl6pPr>
            <a:lvl7pPr marL="9719945" indent="0">
              <a:buNone/>
              <a:defRPr sz="7085"/>
            </a:lvl7pPr>
            <a:lvl8pPr marL="11339830" indent="0">
              <a:buNone/>
              <a:defRPr sz="7085"/>
            </a:lvl8pPr>
            <a:lvl9pPr marL="12959715" indent="0">
              <a:buNone/>
              <a:defRPr sz="7085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2218" y="11880000"/>
            <a:ext cx="11068938" cy="22009170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60290" indent="0">
              <a:buNone/>
              <a:defRPr sz="3545"/>
            </a:lvl4pPr>
            <a:lvl5pPr marL="6480175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  <a:t>7/23/2025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08374" y="2108333"/>
            <a:ext cx="4064127" cy="33559171"/>
          </a:xfrm>
        </p:spPr>
        <p:txBody>
          <a:bodyPr vert="eaVert">
            <a:normAutofit/>
          </a:bodyPr>
          <a:lstStyle>
            <a:lvl1pPr>
              <a:defRPr sz="1559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500" y="2108333"/>
            <a:ext cx="23598315" cy="3355917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500" y="2108333"/>
            <a:ext cx="27945002" cy="765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500" y="10541667"/>
            <a:ext cx="27945002" cy="25125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500" y="36703335"/>
            <a:ext cx="7290000" cy="21083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2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  <a:t>7/23/2025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501" y="36703335"/>
            <a:ext cx="10935001" cy="21083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25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2501" y="36703335"/>
            <a:ext cx="7290000" cy="21083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425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4175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3239770" rtl="0" eaLnBrk="1" fontAlgn="auto" latinLnBrk="0" hangingPunct="1">
        <a:lnSpc>
          <a:spcPct val="90000"/>
        </a:lnSpc>
        <a:spcBef>
          <a:spcPts val="3550"/>
        </a:spcBef>
        <a:spcAft>
          <a:spcPts val="0"/>
        </a:spcAft>
        <a:buClrTx/>
        <a:buSzTx/>
        <a:buFont typeface="Arial" panose="020B0604020202020204" pitchFamily="34" charset="0"/>
        <a:buNone/>
        <a:defRPr sz="992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8505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7085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0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50090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975" indent="-810260" algn="l" defTabSz="3239770" rtl="0" eaLnBrk="1" latinLnBrk="0" hangingPunct="1">
        <a:lnSpc>
          <a:spcPct val="90000"/>
        </a:lnSpc>
        <a:spcBef>
          <a:spcPct val="35600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6029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16/j.inoche.2022.109506" TargetMode="External"/><Relationship Id="rId13" Type="http://schemas.openxmlformats.org/officeDocument/2006/relationships/hyperlink" Target="https://doi.org/10.1039/C5MH00260E" TargetMode="External"/><Relationship Id="rId18" Type="http://schemas.openxmlformats.org/officeDocument/2006/relationships/image" Target="../media/image8.png"/><Relationship Id="rId3" Type="http://schemas.openxmlformats.org/officeDocument/2006/relationships/image" Target="../media/image1.jpeg"/><Relationship Id="rId21" Type="http://schemas.openxmlformats.org/officeDocument/2006/relationships/image" Target="../media/image11.jpeg"/><Relationship Id="rId7" Type="http://schemas.openxmlformats.org/officeDocument/2006/relationships/hyperlink" Target="https://doi.org/10.3390/ma7042833" TargetMode="External"/><Relationship Id="rId12" Type="http://schemas.openxmlformats.org/officeDocument/2006/relationships/hyperlink" Target="https://doi.org/10.1016/j.apsusc.2018.08.191" TargetMode="External"/><Relationship Id="rId1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6.jpeg"/><Relationship Id="rId20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hyperlink" Target="https://doi.org/10.1063/1.1847701" TargetMode="External"/><Relationship Id="rId5" Type="http://schemas.openxmlformats.org/officeDocument/2006/relationships/image" Target="../media/image3.jpeg"/><Relationship Id="rId15" Type="http://schemas.openxmlformats.org/officeDocument/2006/relationships/image" Target="../media/image5.png"/><Relationship Id="rId10" Type="http://schemas.openxmlformats.org/officeDocument/2006/relationships/hyperlink" Target="https://doi.org/10.1016/j.apt.2012.11.008" TargetMode="External"/><Relationship Id="rId19" Type="http://schemas.openxmlformats.org/officeDocument/2006/relationships/image" Target="../media/image9.jpeg"/><Relationship Id="rId4" Type="http://schemas.openxmlformats.org/officeDocument/2006/relationships/image" Target="../media/image2.jpeg"/><Relationship Id="rId9" Type="http://schemas.openxmlformats.org/officeDocument/2006/relationships/hyperlink" Target="https://doi.org/10.1007/s12034-017-1372-6" TargetMode="External"/><Relationship Id="rId14" Type="http://schemas.openxmlformats.org/officeDocument/2006/relationships/hyperlink" Target="https://doi.org/10.1016/j.ceramint.2020.01.09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65760" y="275590"/>
            <a:ext cx="31668085" cy="37282120"/>
          </a:xfrm>
          <a:prstGeom prst="rect">
            <a:avLst/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altLang="en-US"/>
          </a:p>
        </p:txBody>
      </p:sp>
      <p:sp>
        <p:nvSpPr>
          <p:cNvPr id="8" name="Caixa de Texto 7"/>
          <p:cNvSpPr txBox="1"/>
          <p:nvPr/>
        </p:nvSpPr>
        <p:spPr>
          <a:xfrm>
            <a:off x="1239203" y="5724211"/>
            <a:ext cx="3070352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INFLUÊNCIA DO TIPO DE AMIDO UTILIZADO NA SÍNTESE SOL GEL DE NANOPÓS DE ÓXIDO DE ZINCO</a:t>
            </a:r>
          </a:p>
        </p:txBody>
      </p:sp>
      <p:sp>
        <p:nvSpPr>
          <p:cNvPr id="9" name="Caixa de Texto 8"/>
          <p:cNvSpPr txBox="1"/>
          <p:nvPr/>
        </p:nvSpPr>
        <p:spPr>
          <a:xfrm>
            <a:off x="1005205" y="6871017"/>
            <a:ext cx="307035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Lucas Colombo Freisleben</a:t>
            </a:r>
            <a:r>
              <a:rPr lang="pt-BR" altLang="en-US" sz="3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Vânia Caldas de Sousa</a:t>
            </a:r>
            <a:r>
              <a:rPr lang="pt-BR" altLang="en-US" sz="3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Willians Lopes de Almeida</a:t>
            </a:r>
            <a:r>
              <a:rPr lang="pt-BR" altLang="en-US" sz="3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0" name="Caixa de Texto 9"/>
          <p:cNvSpPr txBox="1"/>
          <p:nvPr/>
        </p:nvSpPr>
        <p:spPr>
          <a:xfrm>
            <a:off x="5684520" y="7495972"/>
            <a:ext cx="232041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Estudante de IC do IFAP/Campus Macapá, lucas@gmail.com </a:t>
            </a:r>
          </a:p>
          <a:p>
            <a:pPr algn="ctr"/>
            <a:r>
              <a:rPr lang="pt-BR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Coorientadora, Departamento de Engenharia de Materiais, Universidade Federal do Rio Grande do Sul, vania@ufrgs.br</a:t>
            </a:r>
          </a:p>
          <a:p>
            <a:pPr algn="ctr"/>
            <a:r>
              <a:rPr lang="pt-BR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Orientador, Instituto Federal do Amapá /Campus Macapá, willians.almeida@ifap.edu.br </a:t>
            </a:r>
          </a:p>
          <a:p>
            <a:pPr algn="ctr"/>
            <a:endParaRPr lang="pt-BR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Palavras-Chaves: </a:t>
            </a:r>
            <a:r>
              <a:rPr lang="pt-B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Química; Catalizador; Processos.</a:t>
            </a:r>
          </a:p>
          <a:p>
            <a:pPr algn="ctr"/>
            <a:endParaRPr lang="pt-BR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ector Reto 10"/>
          <p:cNvCxnSpPr/>
          <p:nvPr/>
        </p:nvCxnSpPr>
        <p:spPr>
          <a:xfrm flipH="1">
            <a:off x="16077565" y="9718040"/>
            <a:ext cx="0" cy="27799665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380365" y="9779000"/>
            <a:ext cx="31668720" cy="0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" name="Caixa de Texto 12"/>
          <p:cNvSpPr txBox="1"/>
          <p:nvPr/>
        </p:nvSpPr>
        <p:spPr>
          <a:xfrm>
            <a:off x="4698365" y="10020935"/>
            <a:ext cx="787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600" b="1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14" name="Caixa de Texto 13"/>
          <p:cNvSpPr txBox="1"/>
          <p:nvPr/>
        </p:nvSpPr>
        <p:spPr>
          <a:xfrm>
            <a:off x="822325" y="10802620"/>
            <a:ext cx="14732000" cy="773461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Nanopartículas de óxido de zinco vêm sendo consideradas como um material de grande relevância para a comunidade científica, graças às suas características físico-químicas, como </a:t>
            </a:r>
            <a:r>
              <a:rPr lang="pt-BR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fotoestabilidade</a:t>
            </a:r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e absorção de radiação, bem como </a:t>
            </a:r>
            <a:r>
              <a:rPr lang="pt-BR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piezoeletricidade</a:t>
            </a:r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e, piroeletricidade [1]. Algumas aplicações de especial interesse são </a:t>
            </a:r>
            <a:r>
              <a:rPr lang="pt-BR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fotocatálise</a:t>
            </a:r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geração de energia, </a:t>
            </a:r>
            <a:r>
              <a:rPr lang="pt-BR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varistores</a:t>
            </a:r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sensores, cosméticos, LEDs, entre outros [1-5]. Porém, suas propriedades são fortemente influenciadas pela rota de síntese utilizada [6].  Existem diversas rotas de síntese de nanopartículas de óxidos metálicos. Na literatura [7], é possível encontrar uma rota sol-gel simples, de baixo custo e ambientalmente amigável utilizando amido de mandioca como agente estabilizante para sintetizar óxido de zinco </a:t>
            </a:r>
            <a:r>
              <a:rPr lang="pt-BR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nanoestruturado</a:t>
            </a:r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Este trabalho buscou estudar a utilização de amido oriundo do milho e da casca de batata como agente estabilizante no método de síntese de nano-</a:t>
            </a:r>
            <a:r>
              <a:rPr lang="pt-BR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por sol gel, bem como analisar as propriedades  ópticas e microestruturais do óxido obtido. </a:t>
            </a:r>
          </a:p>
          <a:p>
            <a:pPr algn="just"/>
            <a:endParaRPr lang="pt-BR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ixa de Texto 14"/>
          <p:cNvSpPr txBox="1"/>
          <p:nvPr/>
        </p:nvSpPr>
        <p:spPr>
          <a:xfrm>
            <a:off x="4698365" y="18507709"/>
            <a:ext cx="787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MATERIAIS E MÉTODOS</a:t>
            </a:r>
          </a:p>
        </p:txBody>
      </p:sp>
      <p:sp>
        <p:nvSpPr>
          <p:cNvPr id="17" name="Caixa de Texto 16"/>
          <p:cNvSpPr txBox="1"/>
          <p:nvPr/>
        </p:nvSpPr>
        <p:spPr>
          <a:xfrm>
            <a:off x="735966" y="19158902"/>
            <a:ext cx="14732000" cy="47345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 amido de milho utilizado no processo foi obtido em mercado loca (da marca Maizena</a:t>
            </a:r>
            <a:r>
              <a:rPr lang="pt-BR" alt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(R)</a:t>
            </a:r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 e o amido de batata foi obtida p partir da casca da batata, conforme descrito na literatura [8]. A síntese sol gel do óxido de zinco, assistido tanto pelo amido de milho (</a:t>
            </a:r>
            <a:r>
              <a:rPr lang="pt-BR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Zc</a:t>
            </a:r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 quanto pelo de batata (</a:t>
            </a:r>
            <a:r>
              <a:rPr lang="pt-BR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Zp</a:t>
            </a:r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), foi realizada de acordo com o procedimento realizado por Almeida et al [8]. O xerogel foi calcinado a 500°C numa taxa de 10°C/min, para  a obtenção final do </a:t>
            </a:r>
            <a:r>
              <a:rPr lang="pt-BR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Os pós resultantes foram desaglomerado em peneira de malha #200 </a:t>
            </a:r>
            <a:r>
              <a:rPr lang="pt-BR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mesh</a:t>
            </a:r>
            <a:r>
              <a:rPr lang="pt-BR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e submetidos a análises por Difração de raios X (DRX), Espectroscopia de Reflectância Difusa no UV-Vis (DRUV) e Fotoluminescência (PL). </a:t>
            </a:r>
          </a:p>
        </p:txBody>
      </p:sp>
      <p:sp>
        <p:nvSpPr>
          <p:cNvPr id="18" name="Caixa de Texto 17"/>
          <p:cNvSpPr txBox="1"/>
          <p:nvPr/>
        </p:nvSpPr>
        <p:spPr>
          <a:xfrm>
            <a:off x="3484562" y="23897590"/>
            <a:ext cx="95192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</a:p>
        </p:txBody>
      </p:sp>
      <p:pic>
        <p:nvPicPr>
          <p:cNvPr id="23" name="Imagem 22"/>
          <p:cNvPicPr/>
          <p:nvPr/>
        </p:nvPicPr>
        <p:blipFill>
          <a:blip r:embed="rId3"/>
          <a:stretch>
            <a:fillRect/>
          </a:stretch>
        </p:blipFill>
        <p:spPr>
          <a:xfrm>
            <a:off x="7894955" y="24628475"/>
            <a:ext cx="7001510" cy="6461760"/>
          </a:xfrm>
          <a:prstGeom prst="rect">
            <a:avLst/>
          </a:prstGeom>
        </p:spPr>
      </p:pic>
      <p:sp>
        <p:nvSpPr>
          <p:cNvPr id="25" name="Caixa de Texto 24"/>
          <p:cNvSpPr txBox="1"/>
          <p:nvPr/>
        </p:nvSpPr>
        <p:spPr>
          <a:xfrm>
            <a:off x="19582765" y="17795875"/>
            <a:ext cx="95192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600" b="1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26" name="Caixa de Texto 25"/>
          <p:cNvSpPr txBox="1"/>
          <p:nvPr/>
        </p:nvSpPr>
        <p:spPr>
          <a:xfrm>
            <a:off x="16600805" y="18449925"/>
            <a:ext cx="14732000" cy="46412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altLang="en-US" sz="3200">
                <a:latin typeface="Arial" panose="020B0604020202020204" pitchFamily="34" charset="0"/>
                <a:cs typeface="Arial" panose="020B0604020202020204" pitchFamily="34" charset="0"/>
              </a:rPr>
              <a:t>Foi possível sintetizar com sucesso pós nanométricos de ZnO usando a rota sol-gel, auxiliados por amidos de batata e milho. A partir deste estudo, pode-se inferir que o tipo de amido influencia nas propriedades finais do ZnO. Nesse sentido, e de acordo com os resultados, as propriedades ópticas foram influenciadas principalmente pela diferença no tamanho do cristalito. Portanto, pode-se concluir que o ZnO pode ser sintetizado pela rota sol-gel usando diferentes amidos naturais e de baixo custo e que o tipo de amido tende a alterar as propriedades ópticas e o tamanho do cristalito do ZnO sintetizado. </a:t>
            </a:r>
          </a:p>
        </p:txBody>
      </p:sp>
      <p:sp>
        <p:nvSpPr>
          <p:cNvPr id="27" name="Caixa de Texto 26"/>
          <p:cNvSpPr txBox="1"/>
          <p:nvPr/>
        </p:nvSpPr>
        <p:spPr>
          <a:xfrm>
            <a:off x="822325" y="32457390"/>
            <a:ext cx="14732000" cy="35750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alt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 ZnO sintetizado com amido de milho (Zc), apresentou maior tamanho de cristalito (26,0 nm) e menor band gap (3,05 eV) se comparado ao ZnO sintetizado com amido de batata (Zp), que apresentou tamanho de cristalito de 23 nm e maior band gap (3,08 eV). Além disso, o ZnO preparado na presença de amido de milho (Zc) também apresentou menor área e intensidade de emissão de PL, indicando menor número de pontos de defeitos nativos se comparado ao Zp. </a:t>
            </a:r>
          </a:p>
        </p:txBody>
      </p:sp>
      <p:pic>
        <p:nvPicPr>
          <p:cNvPr id="28" name="Imagem 27"/>
          <p:cNvPicPr/>
          <p:nvPr/>
        </p:nvPicPr>
        <p:blipFill>
          <a:blip r:embed="rId4"/>
          <a:srcRect l="10428" r="10383"/>
          <a:stretch>
            <a:fillRect/>
          </a:stretch>
        </p:blipFill>
        <p:spPr>
          <a:xfrm>
            <a:off x="883285" y="24363045"/>
            <a:ext cx="6751320" cy="6292215"/>
          </a:xfrm>
          <a:prstGeom prst="rect">
            <a:avLst/>
          </a:prstGeom>
        </p:spPr>
      </p:pic>
      <p:pic>
        <p:nvPicPr>
          <p:cNvPr id="29" name="Imagem 28"/>
          <p:cNvPicPr/>
          <p:nvPr/>
        </p:nvPicPr>
        <p:blipFill>
          <a:blip r:embed="rId5"/>
          <a:stretch>
            <a:fillRect/>
          </a:stretch>
        </p:blipFill>
        <p:spPr>
          <a:xfrm>
            <a:off x="24398605" y="10146665"/>
            <a:ext cx="6826885" cy="6366510"/>
          </a:xfrm>
          <a:prstGeom prst="rect">
            <a:avLst/>
          </a:prstGeom>
        </p:spPr>
      </p:pic>
      <p:pic>
        <p:nvPicPr>
          <p:cNvPr id="30" name="Imagem 29"/>
          <p:cNvPicPr/>
          <p:nvPr/>
        </p:nvPicPr>
        <p:blipFill>
          <a:blip r:embed="rId6"/>
          <a:stretch>
            <a:fillRect/>
          </a:stretch>
        </p:blipFill>
        <p:spPr>
          <a:xfrm>
            <a:off x="17966055" y="10419715"/>
            <a:ext cx="4152900" cy="5590540"/>
          </a:xfrm>
          <a:prstGeom prst="rect">
            <a:avLst/>
          </a:prstGeom>
        </p:spPr>
      </p:pic>
      <p:sp>
        <p:nvSpPr>
          <p:cNvPr id="31" name="Caixa de Texto 30"/>
          <p:cNvSpPr txBox="1"/>
          <p:nvPr/>
        </p:nvSpPr>
        <p:spPr>
          <a:xfrm>
            <a:off x="16687165" y="16041370"/>
            <a:ext cx="688975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pt-BR" altLang="en-US" sz="1400">
                <a:latin typeface="Arial" panose="020B0604020202020204" pitchFamily="34" charset="0"/>
                <a:cs typeface="Arial" panose="020B0604020202020204" pitchFamily="34" charset="0"/>
              </a:rPr>
              <a:t>Fig. 3 Band gap estimado por duas metodologias (Tauc e modelo de massa efetiva) como uma função do tamanho do cristalito calculado por (a) Scherrer e (b) W-H Tethods. A curva sólida e preta corresponde ao uso do método do modelo de massa efetiva. A curva pontilhada e vermelha corresponde ao Tauc.</a:t>
            </a:r>
          </a:p>
        </p:txBody>
      </p:sp>
      <p:sp>
        <p:nvSpPr>
          <p:cNvPr id="32" name="Caixa de Texto 31"/>
          <p:cNvSpPr txBox="1"/>
          <p:nvPr/>
        </p:nvSpPr>
        <p:spPr>
          <a:xfrm>
            <a:off x="24398605" y="16366490"/>
            <a:ext cx="688975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pt-BR" altLang="en-US" sz="1400">
                <a:latin typeface="Arial" panose="020B0604020202020204" pitchFamily="34" charset="0"/>
                <a:cs typeface="Arial" panose="020B0604020202020204" pitchFamily="34" charset="0"/>
              </a:rPr>
              <a:t>Fig. 4 Espectros PL à temperatura ambiente de (a) Zp e (b) Zc em diferentes comprimentos de onda de excitação. (c) Desconvolução dos espectros de fotoluminescência de Zp adquiridos usando 300 nm como comprimentos de onda de excitação.</a:t>
            </a:r>
          </a:p>
        </p:txBody>
      </p:sp>
      <p:sp>
        <p:nvSpPr>
          <p:cNvPr id="34" name="Caixa de Texto 33"/>
          <p:cNvSpPr txBox="1"/>
          <p:nvPr/>
        </p:nvSpPr>
        <p:spPr>
          <a:xfrm>
            <a:off x="807085" y="30906720"/>
            <a:ext cx="688975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pt-BR" altLang="en-US" sz="1400">
                <a:latin typeface="Arial" panose="020B0604020202020204" pitchFamily="34" charset="0"/>
                <a:cs typeface="Arial" panose="020B0604020202020204" pitchFamily="34" charset="0"/>
              </a:rPr>
              <a:t>Fig. 1 DRX das amostras de ZnO sintetizadas pela rota sol-gel assistida com amido de milho (Zc) e batata (Zp).</a:t>
            </a:r>
          </a:p>
        </p:txBody>
      </p:sp>
      <p:sp>
        <p:nvSpPr>
          <p:cNvPr id="35" name="Caixa de Texto 34"/>
          <p:cNvSpPr txBox="1"/>
          <p:nvPr/>
        </p:nvSpPr>
        <p:spPr>
          <a:xfrm>
            <a:off x="8889365" y="31355665"/>
            <a:ext cx="688975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pt-BR" altLang="en-US" sz="1400">
                <a:latin typeface="Arial" panose="020B0604020202020204" pitchFamily="34" charset="0"/>
                <a:cs typeface="Arial" panose="020B0604020202020204" pitchFamily="34" charset="0"/>
              </a:rPr>
              <a:t>Fig. 2 (a) Espectros de absorção UV-Vis no estado sólido, (b) Reflectância difusa (%) e (c) Estimativa do band gap pelo método de Tauc das amostras Zp e Zc.</a:t>
            </a:r>
          </a:p>
        </p:txBody>
      </p:sp>
      <p:sp>
        <p:nvSpPr>
          <p:cNvPr id="36" name="Caixa de Texto 35"/>
          <p:cNvSpPr txBox="1"/>
          <p:nvPr/>
        </p:nvSpPr>
        <p:spPr>
          <a:xfrm>
            <a:off x="19643725" y="22656165"/>
            <a:ext cx="95192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600" b="1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37" name="Caixa de Texto 36"/>
          <p:cNvSpPr txBox="1"/>
          <p:nvPr/>
        </p:nvSpPr>
        <p:spPr>
          <a:xfrm>
            <a:off x="16839565" y="23366095"/>
            <a:ext cx="14497685" cy="7118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ts val="1200"/>
              </a:spcBef>
              <a:spcAft>
                <a:spcPts val="1200"/>
              </a:spcAft>
            </a:pP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[1] Kołodziejczak-Radzimska A, Jesionowski T, (2014) Zinc Oxide—From Synthesis to Application: A Review. Materials 7:2833-2881. </a:t>
            </a:r>
            <a:r>
              <a:rPr lang="en-US" altLang="zh-CN" sz="2000" b="0" i="0" u="sng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7"/>
              </a:rPr>
              <a:t>https://doi.org/10.3390/ma7042833</a:t>
            </a: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algn="just" fontAlgn="base">
              <a:spcBef>
                <a:spcPts val="1200"/>
              </a:spcBef>
              <a:spcAft>
                <a:spcPts val="1200"/>
              </a:spcAft>
            </a:pP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[2] John, RAB et al. (2022) FexZn1-xOy as room temperature dual sensor for formaldehyde and ammonia gas detection. Inorganic Chemistry Communications 141:109506. </a:t>
            </a:r>
            <a:r>
              <a:rPr lang="en-US" altLang="zh-CN" sz="2000" b="0" i="0" u="sng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8"/>
              </a:rPr>
              <a:t>https://doi.org/10.1016/j.inoche.2022.109506</a:t>
            </a: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algn="just" fontAlgn="base">
              <a:spcBef>
                <a:spcPct val="0"/>
              </a:spcBef>
              <a:spcAft>
                <a:spcPts val="800"/>
              </a:spcAft>
            </a:pP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[3] Ramasami AK, Ravishankar TN, Nagaraju G. et al. (2017) Gel-combustion-synthesized ZnO nanoparticles for visible light-assisted photocatalytic hydrogen Generation. Bull Mater Sci 40:345–354. </a:t>
            </a:r>
            <a:r>
              <a:rPr lang="en-US" altLang="zh-CN" sz="2000" b="0" i="0" u="sng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9"/>
              </a:rPr>
              <a:t>https://doi.org/10.1007/s12034-017-1372-6</a:t>
            </a: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algn="just" fontAlgn="base">
              <a:spcBef>
                <a:spcPts val="1200"/>
              </a:spcBef>
              <a:spcAft>
                <a:spcPts val="1200"/>
              </a:spcAft>
            </a:pP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[4] Khorsand ZAKA, Majid WHABD, Mahmoudian MR, Darroudi M, Yousefi R (2013) Starch-stabilized synthesis of ZnO nanopowders at low temperature and optical properties study. Advanced Powder Technology 24:139-142.</a:t>
            </a:r>
            <a:r>
              <a:rPr lang="en-US" altLang="zh-CN" sz="2000" b="0" i="0" u="sng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10"/>
              </a:rPr>
              <a:t>https://doi.org/10.1016/j.apt.2012.11.008</a:t>
            </a: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algn="just" fontAlgn="base">
              <a:spcBef>
                <a:spcPts val="1200"/>
              </a:spcBef>
              <a:spcAft>
                <a:spcPts val="1200"/>
              </a:spcAft>
            </a:pP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[5] Gao PX, Wang ZL (2005) Nanoarchitectures of semiconducting and piezoelectric zinc oxide. Journal of Applied Physics 97:044304.</a:t>
            </a:r>
            <a:r>
              <a:rPr lang="en-US" altLang="zh-CN" sz="2000" b="0" i="0" u="sng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11"/>
              </a:rPr>
              <a:t>https://doi.org/10.1063/1.1847701</a:t>
            </a: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 </a:t>
            </a:r>
          </a:p>
          <a:p>
            <a:pPr algn="just" fontAlgn="base">
              <a:spcBef>
                <a:spcPts val="1200"/>
              </a:spcBef>
              <a:spcAft>
                <a:spcPts val="1200"/>
              </a:spcAft>
            </a:pP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[6] Obreja P, Cristea D, Dinescu A, Romaniţan C (2019) Influence of surface substrates on the properties of ZnO nanowires synthesized by hydrothermal method. Appl Surf Sci 463:1117–1123.</a:t>
            </a:r>
            <a:r>
              <a:rPr lang="en-US" altLang="zh-CN" sz="2000" b="0" i="0" u="sng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12"/>
              </a:rPr>
              <a:t>https://doi.org/10.1016/j.apsusc.2018.08.191</a:t>
            </a: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algn="just" fontAlgn="base">
              <a:spcBef>
                <a:spcPts val="1200"/>
              </a:spcBef>
              <a:spcAft>
                <a:spcPts val="1200"/>
              </a:spcAft>
            </a:pP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[7] Danks AE, Hall SR, Schnepp Z (2016) The evolution of ‘sol–gel’ chemistry as a technique for materials synthesis. Mater. Horiz. 3:91-112. </a:t>
            </a:r>
            <a:r>
              <a:rPr lang="en-US" altLang="zh-CN" sz="2000" b="0" i="0" u="sng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13"/>
              </a:rPr>
              <a:t>https://doi.org/10.1039/C5MH00260E</a:t>
            </a:r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 </a:t>
            </a:r>
          </a:p>
          <a:p>
            <a:pPr fontAlgn="base"/>
            <a:r>
              <a:rPr lang="en-US" altLang="zh-CN" sz="2000" b="0" i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</a:rPr>
              <a:t>[8] Almeida WL, Rodembusch FS, Ferreira NS, Sousa VC (2020) Eco-friendly and cost-effective synthesis of ZnO nanopowders by Tapioca-assisted sol-gel route. Ceramics International 46:10835–10842. </a:t>
            </a:r>
            <a:r>
              <a:rPr lang="en-US" altLang="zh-CN" sz="2000" b="0" i="0" u="sng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/>
                <a:cs typeface="Arial" panose="020B0604020202020204" pitchFamily="34" charset="0"/>
                <a:hlinkClick r:id="rId14"/>
              </a:rPr>
              <a:t>https://doi.org/10.1016/j.ceramint.2020.01.095</a:t>
            </a:r>
          </a:p>
        </p:txBody>
      </p:sp>
      <p:sp>
        <p:nvSpPr>
          <p:cNvPr id="38" name="Caixa de Texto 37"/>
          <p:cNvSpPr txBox="1"/>
          <p:nvPr/>
        </p:nvSpPr>
        <p:spPr>
          <a:xfrm>
            <a:off x="19369405" y="31090235"/>
            <a:ext cx="95192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en-US" sz="3600" b="1"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</a:p>
        </p:txBody>
      </p:sp>
      <p:sp>
        <p:nvSpPr>
          <p:cNvPr id="39" name="Caixa de Texto 38"/>
          <p:cNvSpPr txBox="1"/>
          <p:nvPr/>
        </p:nvSpPr>
        <p:spPr>
          <a:xfrm>
            <a:off x="16687165" y="31859220"/>
            <a:ext cx="14732000" cy="17151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pt-BR" altLang="en-US" sz="3200">
                <a:latin typeface="Arial" panose="020B0604020202020204" pitchFamily="34" charset="0"/>
                <a:cs typeface="Arial" panose="020B0604020202020204" pitchFamily="34" charset="0"/>
              </a:rPr>
              <a:t>Agredecemos ao Instituto Federal do Amapá (IFAP) pela bolsa de Iniciação Científica concedida e ao Laboratório de Cerâmicas Avançadas da UFRGS pela realização das análises realizadas no âmbito deste trabalho. </a:t>
            </a:r>
          </a:p>
        </p:txBody>
      </p:sp>
      <p:pic>
        <p:nvPicPr>
          <p:cNvPr id="40" name="Imagem 39"/>
          <p:cNvPicPr/>
          <p:nvPr/>
        </p:nvPicPr>
        <p:blipFill>
          <a:blip r:embed="rId15"/>
          <a:stretch>
            <a:fillRect/>
          </a:stretch>
        </p:blipFill>
        <p:spPr>
          <a:xfrm>
            <a:off x="1005205" y="37834570"/>
            <a:ext cx="3192780" cy="1431925"/>
          </a:xfrm>
          <a:prstGeom prst="rect">
            <a:avLst/>
          </a:prstGeom>
        </p:spPr>
      </p:pic>
      <p:pic>
        <p:nvPicPr>
          <p:cNvPr id="41" name="Imagem 40"/>
          <p:cNvPicPr/>
          <p:nvPr/>
        </p:nvPicPr>
        <p:blipFill>
          <a:blip r:embed="rId16"/>
          <a:stretch>
            <a:fillRect/>
          </a:stretch>
        </p:blipFill>
        <p:spPr>
          <a:xfrm>
            <a:off x="7634605" y="37834570"/>
            <a:ext cx="2726055" cy="1484630"/>
          </a:xfrm>
          <a:prstGeom prst="rect">
            <a:avLst/>
          </a:prstGeom>
        </p:spPr>
      </p:pic>
      <p:pic>
        <p:nvPicPr>
          <p:cNvPr id="42" name="Imagem 41"/>
          <p:cNvPicPr/>
          <p:nvPr/>
        </p:nvPicPr>
        <p:blipFill>
          <a:blip r:embed="rId17"/>
          <a:stretch>
            <a:fillRect/>
          </a:stretch>
        </p:blipFill>
        <p:spPr>
          <a:xfrm>
            <a:off x="13797280" y="37834570"/>
            <a:ext cx="1767205" cy="1778000"/>
          </a:xfrm>
          <a:prstGeom prst="rect">
            <a:avLst/>
          </a:prstGeom>
        </p:spPr>
      </p:pic>
      <p:pic>
        <p:nvPicPr>
          <p:cNvPr id="43" name="Imagem 42"/>
          <p:cNvPicPr/>
          <p:nvPr/>
        </p:nvPicPr>
        <p:blipFill>
          <a:blip r:embed="rId18"/>
          <a:stretch>
            <a:fillRect/>
          </a:stretch>
        </p:blipFill>
        <p:spPr>
          <a:xfrm>
            <a:off x="18214340" y="37809805"/>
            <a:ext cx="1541145" cy="1456690"/>
          </a:xfrm>
          <a:prstGeom prst="rect">
            <a:avLst/>
          </a:prstGeom>
        </p:spPr>
      </p:pic>
      <p:pic>
        <p:nvPicPr>
          <p:cNvPr id="44" name="Imagem 43"/>
          <p:cNvPicPr/>
          <p:nvPr/>
        </p:nvPicPr>
        <p:blipFill>
          <a:blip r:embed="rId19"/>
          <a:srcRect l="19149" t="13612" r="19858" b="9228"/>
          <a:stretch>
            <a:fillRect/>
          </a:stretch>
        </p:blipFill>
        <p:spPr>
          <a:xfrm>
            <a:off x="23235920" y="37809805"/>
            <a:ext cx="1570355" cy="1695450"/>
          </a:xfrm>
          <a:prstGeom prst="rect">
            <a:avLst/>
          </a:prstGeom>
        </p:spPr>
      </p:pic>
      <p:pic>
        <p:nvPicPr>
          <p:cNvPr id="45" name="Imagem 44"/>
          <p:cNvPicPr/>
          <p:nvPr/>
        </p:nvPicPr>
        <p:blipFill>
          <a:blip r:embed="rId20"/>
          <a:stretch>
            <a:fillRect/>
          </a:stretch>
        </p:blipFill>
        <p:spPr>
          <a:xfrm>
            <a:off x="27608530" y="38225095"/>
            <a:ext cx="3366135" cy="1094105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33F4F0FF-693E-4041-850C-1D38FE1F95B4}"/>
              </a:ext>
            </a:extLst>
          </p:cNvPr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95" b="29331"/>
          <a:stretch/>
        </p:blipFill>
        <p:spPr>
          <a:xfrm>
            <a:off x="4907597" y="720726"/>
            <a:ext cx="24384000" cy="494792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1158</Words>
  <Application>Microsoft Office PowerPoint</Application>
  <PresentationFormat>Personalizar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微软雅黑</vt:lpstr>
      <vt:lpstr>Arial</vt:lpstr>
      <vt:lpstr>Calibri</vt:lpstr>
      <vt:lpstr>Calibri Light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Prof_Willians</dc:creator>
  <cp:lastModifiedBy>Orleno Marques</cp:lastModifiedBy>
  <cp:revision>6</cp:revision>
  <dcterms:created xsi:type="dcterms:W3CDTF">2024-08-25T13:13:49Z</dcterms:created>
  <dcterms:modified xsi:type="dcterms:W3CDTF">2025-07-23T17:38:09Z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1046-12.2.0.18165</vt:lpwstr>
  </property>
  <property fmtid="{D5CDD505-2E9C-101B-9397-08002B2CF9AE}" pid="3" name="ICV">
    <vt:lpwstr>02A74E81810D42569CB88963AAEFF711_11</vt:lpwstr>
  </property>
</Properties>
</file>