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Default Extension="tiff" ContentType="image/tif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4"/>
  </p:notesMasterIdLst>
  <p:sldIdLst>
    <p:sldId id="256" r:id="rId2"/>
    <p:sldId id="257" r:id="rId3"/>
    <p:sldId id="258" r:id="rId4"/>
    <p:sldId id="277" r:id="rId5"/>
    <p:sldId id="278" r:id="rId6"/>
    <p:sldId id="279" r:id="rId7"/>
    <p:sldId id="259" r:id="rId8"/>
    <p:sldId id="260" r:id="rId9"/>
    <p:sldId id="275" r:id="rId10"/>
    <p:sldId id="281" r:id="rId11"/>
    <p:sldId id="280" r:id="rId12"/>
    <p:sldId id="261" r:id="rId13"/>
    <p:sldId id="262" r:id="rId14"/>
    <p:sldId id="263" r:id="rId15"/>
    <p:sldId id="267" r:id="rId16"/>
    <p:sldId id="268" r:id="rId17"/>
    <p:sldId id="269" r:id="rId18"/>
    <p:sldId id="270" r:id="rId19"/>
    <p:sldId id="271" r:id="rId20"/>
    <p:sldId id="272" r:id="rId21"/>
    <p:sldId id="274" r:id="rId22"/>
    <p:sldId id="265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6A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16.0.28\progep\DDP\DQV\Relat&#243;rios\Relatorio%20anual%20de%202016\Atendimentos%20-%20planilha%20de%20registro%20Luana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172.16.0.28\progep\DDP\DQV\Relat&#243;rios\Relatorio%20anual%20de%202016\ATENDIMENTOS%20PSI%202016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16.0.28\progep\DDP\DQV\Relat&#243;rios\Relatorio%20anual%20de%202016\Atendimentos%20-%20planilha%20de%20registro%20Luan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16.0.28\progep\DDP\DQV\Relat&#243;rios\Relatorio%20anual%20de%202016\Atendimentos%20-%20planilha%20de%20registro%20Luan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16.0.28\progep\DDP\DQV\Relat&#243;rios\Relatorio%20anual%20de%202016\Atendimentos%20-%20planilha%20de%20registro%20Luan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16.0.28\progep\DDP\DQV\Relat&#243;rios\Relatorio%20anual%20de%202016\Atendimentos%20-%20planilha%20de%20registro%20Luana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172.16.0.28\progep\DDP\DQV\Relat&#243;rios\Relatorio%20anual%20de%202016\ATENDIMENTOS%20PSI%202016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172.16.0.28\progep\DDP\DQV\Relat&#243;rios\Relatorio%20anual%20de%202016\ATENDIMENTOS%20PSI%202016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172.16.0.28\progep\DDP\DQV\Relat&#243;rios\Relatorio%20anual%20de%202016\ATENDIMENTOS%20PSI%202016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172.16.0.28\progep\DDP\DQV\Relat&#243;rios\Relatorio%20anual%20de%202016\ATENDIMENTOS%20PSI%20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/>
            </a:pPr>
            <a:r>
              <a:rPr lang="pt-BR"/>
              <a:t>Sexo</a:t>
            </a:r>
          </a:p>
        </c:rich>
      </c:tx>
      <c:layout/>
    </c:title>
    <c:view3D>
      <c:rotX val="5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DA1-4E5D-BFDF-F0F87C65A9D2}"/>
              </c:ext>
            </c:extLst>
          </c:dPt>
          <c:dPt>
            <c:idx val="1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DA1-4E5D-BFDF-F0F87C65A9D2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dLbl>
            <c:showCatName val="1"/>
            <c:showPercent val="1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Plan2!$K$4:$L$4</c:f>
              <c:strCache>
                <c:ptCount val="2"/>
                <c:pt idx="0">
                  <c:v>Feminino</c:v>
                </c:pt>
                <c:pt idx="1">
                  <c:v>Masculino</c:v>
                </c:pt>
              </c:strCache>
            </c:strRef>
          </c:cat>
          <c:val>
            <c:numRef>
              <c:f>Plan2!$K$6:$L$6</c:f>
              <c:numCache>
                <c:formatCode>0</c:formatCode>
                <c:ptCount val="2"/>
                <c:pt idx="0">
                  <c:v>64.084507042253449</c:v>
                </c:pt>
                <c:pt idx="1">
                  <c:v>35.915492957746409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A1-4E5D-BFDF-F0F87C65A9D2}"/>
            </c:ext>
          </c:extLst>
        </c:ser>
        <c:dLbls>
          <c:showCatName val="1"/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>
        <c:manualLayout>
          <c:layoutTarget val="inner"/>
          <c:xMode val="edge"/>
          <c:yMode val="edge"/>
          <c:x val="7.1988407699037624E-2"/>
          <c:y val="0.2481749457050284"/>
          <c:w val="0.87093151579858497"/>
          <c:h val="0.63584513713574586"/>
        </c:manualLayout>
      </c:layout>
      <c:barChart>
        <c:barDir val="col"/>
        <c:grouping val="clustered"/>
        <c:ser>
          <c:idx val="0"/>
          <c:order val="0"/>
          <c:cat>
            <c:strRef>
              <c:f>'MESES - DADOS'!$J$3:$M$3</c:f>
              <c:strCache>
                <c:ptCount val="4"/>
                <c:pt idx="0">
                  <c:v>TAE</c:v>
                </c:pt>
                <c:pt idx="1">
                  <c:v>PROF</c:v>
                </c:pt>
                <c:pt idx="2">
                  <c:v>DEPEN</c:v>
                </c:pt>
                <c:pt idx="3">
                  <c:v>OUTROS</c:v>
                </c:pt>
              </c:strCache>
            </c:strRef>
          </c:cat>
          <c:val>
            <c:numRef>
              <c:f>'MESES - DADOS'!$J$4:$M$4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cat>
            <c:strRef>
              <c:f>'MESES - DADOS'!$J$3:$M$3</c:f>
              <c:strCache>
                <c:ptCount val="4"/>
                <c:pt idx="0">
                  <c:v>TAE</c:v>
                </c:pt>
                <c:pt idx="1">
                  <c:v>PROF</c:v>
                </c:pt>
                <c:pt idx="2">
                  <c:v>DEPEN</c:v>
                </c:pt>
                <c:pt idx="3">
                  <c:v>OUTROS</c:v>
                </c:pt>
              </c:strCache>
            </c:strRef>
          </c:cat>
          <c:val>
            <c:numRef>
              <c:f>'MESES - DADOS'!$J$5:$M$5</c:f>
              <c:numCache>
                <c:formatCode>General</c:formatCode>
                <c:ptCount val="4"/>
                <c:pt idx="0">
                  <c:v>22</c:v>
                </c:pt>
                <c:pt idx="1">
                  <c:v>15</c:v>
                </c:pt>
                <c:pt idx="2">
                  <c:v>22</c:v>
                </c:pt>
                <c:pt idx="3">
                  <c:v>5</c:v>
                </c:pt>
              </c:numCache>
            </c:numRef>
          </c:val>
        </c:ser>
        <c:axId val="70182400"/>
        <c:axId val="70183936"/>
      </c:barChart>
      <c:catAx>
        <c:axId val="70182400"/>
        <c:scaling>
          <c:orientation val="minMax"/>
        </c:scaling>
        <c:axPos val="b"/>
        <c:tickLblPos val="nextTo"/>
        <c:crossAx val="70183936"/>
        <c:crosses val="autoZero"/>
        <c:auto val="1"/>
        <c:lblAlgn val="ctr"/>
        <c:lblOffset val="100"/>
      </c:catAx>
      <c:valAx>
        <c:axId val="70183936"/>
        <c:scaling>
          <c:orientation val="minMax"/>
        </c:scaling>
        <c:axPos val="l"/>
        <c:majorGridlines/>
        <c:numFmt formatCode="General" sourceLinked="1"/>
        <c:tickLblPos val="nextTo"/>
        <c:crossAx val="70182400"/>
        <c:crosses val="autoZero"/>
        <c:crossBetween val="between"/>
      </c:valAx>
    </c:plotArea>
    <c:plotVisOnly val="1"/>
  </c:chart>
  <c:txPr>
    <a:bodyPr/>
    <a:lstStyle/>
    <a:p>
      <a:pPr>
        <a:defRPr sz="1400"/>
      </a:pPr>
      <a:endParaRPr lang="pt-BR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ADESÃO EM 2016 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Saúde e estética</c:v>
                </c:pt>
                <c:pt idx="1">
                  <c:v>Educação</c:v>
                </c:pt>
                <c:pt idx="2">
                  <c:v>Ftnes</c:v>
                </c:pt>
                <c:pt idx="3">
                  <c:v>Alimentação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1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8"/>
  <c:chart>
    <c:title>
      <c:tx>
        <c:rich>
          <a:bodyPr rot="0" vert="horz"/>
          <a:lstStyle/>
          <a:p>
            <a:pPr>
              <a:defRPr/>
            </a:pPr>
            <a:r>
              <a:rPr lang="pt-BR"/>
              <a:t>Faixa etária do público atendido pela nutrição.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2536233595800525"/>
          <c:y val="0.19486111111111121"/>
          <c:w val="0.71704330708661412"/>
          <c:h val="0.72088764946048545"/>
        </c:manualLayout>
      </c:layout>
      <c:barChart>
        <c:barDir val="bar"/>
        <c:grouping val="clustered"/>
        <c:ser>
          <c:idx val="0"/>
          <c:order val="0"/>
          <c:cat>
            <c:strRef>
              <c:f>Plan2!$N$4:$T$4</c:f>
              <c:strCache>
                <c:ptCount val="7"/>
                <c:pt idx="0">
                  <c:v>0 a 2 ANOS</c:v>
                </c:pt>
                <c:pt idx="1">
                  <c:v>2 -9 ANOS</c:v>
                </c:pt>
                <c:pt idx="2">
                  <c:v>10 - 17 ANOS</c:v>
                </c:pt>
                <c:pt idx="3">
                  <c:v>18  - 28 ANOS</c:v>
                </c:pt>
                <c:pt idx="4">
                  <c:v>29 - 39 ANOS</c:v>
                </c:pt>
                <c:pt idx="5">
                  <c:v>40 A 59 ANOS</c:v>
                </c:pt>
                <c:pt idx="6">
                  <c:v>ACIMA DE 60 ANOS</c:v>
                </c:pt>
              </c:strCache>
            </c:strRef>
          </c:cat>
          <c:val>
            <c:numRef>
              <c:f>Plan2!$N$6:$T$6</c:f>
              <c:numCache>
                <c:formatCode>0</c:formatCode>
                <c:ptCount val="7"/>
                <c:pt idx="0">
                  <c:v>2.8169014084507027</c:v>
                </c:pt>
                <c:pt idx="1">
                  <c:v>2.1126760563380267</c:v>
                </c:pt>
                <c:pt idx="2">
                  <c:v>7.042253521126761</c:v>
                </c:pt>
                <c:pt idx="3">
                  <c:v>18.30985915492959</c:v>
                </c:pt>
                <c:pt idx="4">
                  <c:v>42.95774647887319</c:v>
                </c:pt>
                <c:pt idx="5">
                  <c:v>23.23943661971829</c:v>
                </c:pt>
                <c:pt idx="6">
                  <c:v>3.5211267605633831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68-4B87-83FA-507394820720}"/>
            </c:ext>
          </c:extLst>
        </c:ser>
        <c:gapWidth val="182"/>
        <c:axId val="65572864"/>
        <c:axId val="65574400"/>
      </c:barChart>
      <c:catAx>
        <c:axId val="65572864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pt-BR"/>
          </a:p>
        </c:txPr>
        <c:crossAx val="65574400"/>
        <c:crosses val="autoZero"/>
        <c:auto val="1"/>
        <c:lblAlgn val="ctr"/>
        <c:lblOffset val="100"/>
      </c:catAx>
      <c:valAx>
        <c:axId val="65574400"/>
        <c:scaling>
          <c:orientation val="minMax"/>
        </c:scaling>
        <c:axPos val="b"/>
        <c:majorGridlines/>
        <c:numFmt formatCode="0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pt-BR"/>
          </a:p>
        </c:txPr>
        <c:crossAx val="655728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Classificação</a:t>
            </a:r>
            <a:r>
              <a:rPr lang="pt-BR" baseline="0"/>
              <a:t> segundo o imc</a:t>
            </a:r>
            <a:endParaRPr lang="pt-BR"/>
          </a:p>
        </c:rich>
      </c:tx>
      <c:layout/>
      <c:spPr>
        <a:noFill/>
        <a:ln>
          <a:noFill/>
        </a:ln>
        <a:effectLst/>
      </c:spPr>
    </c:title>
    <c:view3D>
      <c:rotX val="5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114365601059355E-2"/>
          <c:y val="0.20748518710610314"/>
          <c:w val="0.94838710630852174"/>
          <c:h val="0.78852279692583338"/>
        </c:manualLayout>
      </c:layout>
      <c:pie3DChart>
        <c:varyColors val="1"/>
        <c:ser>
          <c:idx val="0"/>
          <c:order val="0"/>
          <c:explosion val="8"/>
          <c:dPt>
            <c:idx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AA8-4359-8D3E-A1C8913C2B6C}"/>
              </c:ext>
            </c:extLst>
          </c:dPt>
          <c:dPt>
            <c:idx val="1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AA8-4359-8D3E-A1C8913C2B6C}"/>
              </c:ext>
            </c:extLst>
          </c:dPt>
          <c:dPt>
            <c:idx val="2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AA8-4359-8D3E-A1C8913C2B6C}"/>
              </c:ext>
            </c:extLst>
          </c:dPt>
          <c:dPt>
            <c:idx val="3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AA8-4359-8D3E-A1C8913C2B6C}"/>
              </c:ext>
            </c:extLst>
          </c:dPt>
          <c:dPt>
            <c:idx val="4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AA8-4359-8D3E-A1C8913C2B6C}"/>
              </c:ext>
            </c:extLst>
          </c:dPt>
          <c:dPt>
            <c:idx val="5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AA8-4359-8D3E-A1C8913C2B6C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dLbl>
            <c:dLbl>
              <c:idx val="5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dLbl>
            <c:dLblPos val="bestFit"/>
            <c:showCatName val="1"/>
            <c:showPercent val="1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Plan2!$B$14:$B$19</c:f>
              <c:strCache>
                <c:ptCount val="6"/>
                <c:pt idx="0">
                  <c:v>Baixo peso</c:v>
                </c:pt>
                <c:pt idx="1">
                  <c:v>Normal</c:v>
                </c:pt>
                <c:pt idx="2">
                  <c:v>Sobrepeso</c:v>
                </c:pt>
                <c:pt idx="3">
                  <c:v>Obesidade I</c:v>
                </c:pt>
                <c:pt idx="4">
                  <c:v>Obesidade II</c:v>
                </c:pt>
                <c:pt idx="5">
                  <c:v>Obesidade III</c:v>
                </c:pt>
              </c:strCache>
            </c:strRef>
          </c:cat>
          <c:val>
            <c:numRef>
              <c:f>Plan2!$D$14:$D$19</c:f>
              <c:numCache>
                <c:formatCode>0</c:formatCode>
                <c:ptCount val="6"/>
                <c:pt idx="0">
                  <c:v>1.5037593984962399</c:v>
                </c:pt>
                <c:pt idx="1">
                  <c:v>24.812030075187948</c:v>
                </c:pt>
                <c:pt idx="2">
                  <c:v>43.609022556390975</c:v>
                </c:pt>
                <c:pt idx="3">
                  <c:v>16.541353383458645</c:v>
                </c:pt>
                <c:pt idx="4">
                  <c:v>9.0225563909774529</c:v>
                </c:pt>
                <c:pt idx="5">
                  <c:v>4.5112781954887318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A8-4359-8D3E-A1C8913C2B6C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Objetivo</a:t>
            </a:r>
            <a:r>
              <a:rPr lang="pt-BR" baseline="0"/>
              <a:t> da </a:t>
            </a:r>
            <a:r>
              <a:rPr lang="pt-BR"/>
              <a:t>consulta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Plan2!$B$3</c:f>
              <c:strCache>
                <c:ptCount val="1"/>
                <c:pt idx="0">
                  <c:v>Reeducação alimentar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Plan2!$D$2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Plan2!$D$3</c:f>
              <c:numCache>
                <c:formatCode>0</c:formatCode>
                <c:ptCount val="1"/>
                <c:pt idx="0">
                  <c:v>41.780821917808204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12-43DC-BEC9-3DC7EB0C8FF6}"/>
            </c:ext>
          </c:extLst>
        </c:ser>
        <c:ser>
          <c:idx val="1"/>
          <c:order val="1"/>
          <c:tx>
            <c:strRef>
              <c:f>Plan2!$B$4</c:f>
              <c:strCache>
                <c:ptCount val="1"/>
                <c:pt idx="0">
                  <c:v>Patologia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Plan2!$D$2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Plan2!$D$4</c:f>
              <c:numCache>
                <c:formatCode>0</c:formatCode>
                <c:ptCount val="1"/>
                <c:pt idx="0">
                  <c:v>9.5890410958904102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A12-43DC-BEC9-3DC7EB0C8FF6}"/>
            </c:ext>
          </c:extLst>
        </c:ser>
        <c:ser>
          <c:idx val="2"/>
          <c:order val="2"/>
          <c:tx>
            <c:strRef>
              <c:f>Plan2!$B$5</c:f>
              <c:strCache>
                <c:ptCount val="1"/>
                <c:pt idx="0">
                  <c:v>Emagrecimento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Plan2!$D$2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Plan2!$D$5</c:f>
              <c:numCache>
                <c:formatCode>0</c:formatCode>
                <c:ptCount val="1"/>
                <c:pt idx="0">
                  <c:v>41.095890410958937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A12-43DC-BEC9-3DC7EB0C8FF6}"/>
            </c:ext>
          </c:extLst>
        </c:ser>
        <c:ser>
          <c:idx val="3"/>
          <c:order val="3"/>
          <c:tx>
            <c:strRef>
              <c:f>Plan2!$B$6</c:f>
              <c:strCache>
                <c:ptCount val="1"/>
                <c:pt idx="0">
                  <c:v>Encaminhamento médico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Plan2!$D$2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Plan2!$D$6</c:f>
              <c:numCache>
                <c:formatCode>0</c:formatCode>
                <c:ptCount val="1"/>
                <c:pt idx="0">
                  <c:v>2.0547945205479481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A12-43DC-BEC9-3DC7EB0C8FF6}"/>
            </c:ext>
          </c:extLst>
        </c:ser>
        <c:ser>
          <c:idx val="4"/>
          <c:order val="4"/>
          <c:tx>
            <c:strRef>
              <c:f>Plan2!$B$7</c:f>
              <c:strCache>
                <c:ptCount val="1"/>
                <c:pt idx="0">
                  <c:v>Ganho de peso/massa muscular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Plan2!$D$2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Plan2!$D$7</c:f>
              <c:numCache>
                <c:formatCode>0</c:formatCode>
                <c:ptCount val="1"/>
                <c:pt idx="0">
                  <c:v>5.47945205479453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A12-43DC-BEC9-3DC7EB0C8FF6}"/>
            </c:ext>
          </c:extLst>
        </c:ser>
        <c:gapWidth val="219"/>
        <c:overlap val="-27"/>
        <c:axId val="70031232"/>
        <c:axId val="70032768"/>
      </c:barChart>
      <c:catAx>
        <c:axId val="700312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0032768"/>
        <c:crosses val="autoZero"/>
        <c:auto val="1"/>
        <c:lblAlgn val="ctr"/>
        <c:lblOffset val="100"/>
      </c:catAx>
      <c:valAx>
        <c:axId val="700327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0031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 rot="0" vert="horz"/>
          <a:lstStyle/>
          <a:p>
            <a:pPr>
              <a:defRPr/>
            </a:pPr>
            <a:r>
              <a:rPr lang="pt-BR"/>
              <a:t>Situação atual</a:t>
            </a:r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0187438055145235E-2"/>
          <c:y val="0.13183650519055337"/>
          <c:w val="0.93603207528173249"/>
          <c:h val="0.34017038662633753"/>
        </c:manualLayout>
      </c:layout>
      <c:bar3DChart>
        <c:barDir val="col"/>
        <c:grouping val="clustered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Plan2!$F$22:$G$44</c:f>
              <c:multiLvlStrCache>
                <c:ptCount val="23"/>
                <c:lvl>
                  <c:pt idx="0">
                    <c:v>Diabetes</c:v>
                  </c:pt>
                  <c:pt idx="1">
                    <c:v>Hipertensão</c:v>
                  </c:pt>
                  <c:pt idx="2">
                    <c:v>Câncer</c:v>
                  </c:pt>
                  <c:pt idx="3">
                    <c:v>Gastroplastia/Obesidade III</c:v>
                  </c:pt>
                  <c:pt idx="4">
                    <c:v>Dislipidemia</c:v>
                  </c:pt>
                  <c:pt idx="5">
                    <c:v>Colelitíase (pedra na vesícula)</c:v>
                  </c:pt>
                  <c:pt idx="6">
                    <c:v>Intolerância a Lactose</c:v>
                  </c:pt>
                  <c:pt idx="7">
                    <c:v>Esteatose hepática</c:v>
                  </c:pt>
                  <c:pt idx="8">
                    <c:v>Refluxo</c:v>
                  </c:pt>
                  <c:pt idx="9">
                    <c:v>Gastrite</c:v>
                  </c:pt>
                  <c:pt idx="10">
                    <c:v>Constipação</c:v>
                  </c:pt>
                  <c:pt idx="11">
                    <c:v>Anemia</c:v>
                  </c:pt>
                  <c:pt idx="12">
                    <c:v>Inchaço</c:v>
                  </c:pt>
                  <c:pt idx="13">
                    <c:v>Lesão na articulação</c:v>
                  </c:pt>
                  <c:pt idx="14">
                    <c:v>Hérnia</c:v>
                  </c:pt>
                  <c:pt idx="15">
                    <c:v>Climatério</c:v>
                  </c:pt>
                  <c:pt idx="16">
                    <c:v>Nódulo na tireóide</c:v>
                  </c:pt>
                  <c:pt idx="17">
                    <c:v>Dores de cabeça</c:v>
                  </c:pt>
                  <c:pt idx="18">
                    <c:v>Lúpus</c:v>
                  </c:pt>
                  <c:pt idx="19">
                    <c:v>Fadiga</c:v>
                  </c:pt>
                  <c:pt idx="20">
                    <c:v>Inapetência</c:v>
                  </c:pt>
                  <c:pt idx="21">
                    <c:v>Depressão</c:v>
                  </c:pt>
                  <c:pt idx="22">
                    <c:v>Estresse</c:v>
                  </c:pt>
                </c:lvl>
                <c:lvl>
                  <c:pt idx="0">
                    <c:v>Doenças crônicas não transmissíveis</c:v>
                  </c:pt>
                  <c:pt idx="4">
                    <c:v>Doenças relacionadas ao aparelho digestivo/alimentação</c:v>
                  </c:pt>
                  <c:pt idx="12">
                    <c:v>Doenças ortopédicas</c:v>
                  </c:pt>
                  <c:pt idx="15">
                    <c:v>Outros fatores</c:v>
                  </c:pt>
                  <c:pt idx="19">
                    <c:v>Outros fatores - emocionais</c:v>
                  </c:pt>
                </c:lvl>
              </c:multiLvlStrCache>
            </c:multiLvlStrRef>
          </c:cat>
          <c:val>
            <c:numRef>
              <c:f>Plan2!$H$22:$H$44</c:f>
              <c:numCache>
                <c:formatCode>General</c:formatCode>
                <c:ptCount val="23"/>
                <c:pt idx="0">
                  <c:v>6</c:v>
                </c:pt>
                <c:pt idx="1">
                  <c:v>23</c:v>
                </c:pt>
                <c:pt idx="2">
                  <c:v>5</c:v>
                </c:pt>
                <c:pt idx="3">
                  <c:v>3</c:v>
                </c:pt>
                <c:pt idx="4">
                  <c:v>11</c:v>
                </c:pt>
                <c:pt idx="5">
                  <c:v>3</c:v>
                </c:pt>
                <c:pt idx="6">
                  <c:v>1</c:v>
                </c:pt>
                <c:pt idx="7">
                  <c:v>5</c:v>
                </c:pt>
                <c:pt idx="8">
                  <c:v>4</c:v>
                </c:pt>
                <c:pt idx="9">
                  <c:v>21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2</c:v>
                </c:pt>
                <c:pt idx="14">
                  <c:v>5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7</c:v>
                </c:pt>
                <c:pt idx="20">
                  <c:v>2</c:v>
                </c:pt>
                <c:pt idx="21">
                  <c:v>1</c:v>
                </c:pt>
                <c:pt idx="2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87-4850-B963-B1E64E896055}"/>
            </c:ext>
          </c:extLst>
        </c:ser>
        <c:shape val="box"/>
        <c:axId val="63198336"/>
        <c:axId val="63199872"/>
        <c:axId val="0"/>
      </c:bar3DChart>
      <c:catAx>
        <c:axId val="631983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63199872"/>
        <c:crosses val="autoZero"/>
        <c:auto val="1"/>
        <c:lblAlgn val="ctr"/>
        <c:lblOffset val="100"/>
      </c:catAx>
      <c:valAx>
        <c:axId val="6319987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63198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>
        <c:manualLayout>
          <c:layoutTarget val="inner"/>
          <c:xMode val="edge"/>
          <c:yMode val="edge"/>
          <c:x val="7.4766185476815433E-2"/>
          <c:y val="0.1411872000848379"/>
          <c:w val="0.89745603674540686"/>
          <c:h val="0.66932492024355683"/>
        </c:manualLayout>
      </c:layout>
      <c:barChart>
        <c:barDir val="col"/>
        <c:grouping val="clustered"/>
        <c:ser>
          <c:idx val="0"/>
          <c:order val="0"/>
          <c:cat>
            <c:strRef>
              <c:f>'MESES - DADOS'!$B$2:$B$14</c:f>
              <c:strCache>
                <c:ptCount val="13"/>
                <c:pt idx="0">
                  <c:v>MESES</c:v>
                </c:pt>
                <c:pt idx="2">
                  <c:v>JAN</c:v>
                </c:pt>
                <c:pt idx="3">
                  <c:v>FEV</c:v>
                </c:pt>
                <c:pt idx="4">
                  <c:v>MAR</c:v>
                </c:pt>
                <c:pt idx="5">
                  <c:v>ABR</c:v>
                </c:pt>
                <c:pt idx="6">
                  <c:v>MAI</c:v>
                </c:pt>
                <c:pt idx="7">
                  <c:v>JUN</c:v>
                </c:pt>
                <c:pt idx="8">
                  <c:v>JUL</c:v>
                </c:pt>
                <c:pt idx="9">
                  <c:v>AGO</c:v>
                </c:pt>
                <c:pt idx="10">
                  <c:v>SET</c:v>
                </c:pt>
                <c:pt idx="11">
                  <c:v>OUT</c:v>
                </c:pt>
                <c:pt idx="12">
                  <c:v>NOV</c:v>
                </c:pt>
              </c:strCache>
            </c:strRef>
          </c:cat>
          <c:val>
            <c:numRef>
              <c:f>'MESES - DADOS'!$C$2:$C$14</c:f>
              <c:numCache>
                <c:formatCode>General</c:formatCode>
                <c:ptCount val="13"/>
                <c:pt idx="2">
                  <c:v>17</c:v>
                </c:pt>
                <c:pt idx="3">
                  <c:v>10</c:v>
                </c:pt>
                <c:pt idx="4">
                  <c:v>7</c:v>
                </c:pt>
                <c:pt idx="5">
                  <c:v>11</c:v>
                </c:pt>
                <c:pt idx="6">
                  <c:v>9</c:v>
                </c:pt>
                <c:pt idx="7">
                  <c:v>16</c:v>
                </c:pt>
                <c:pt idx="8">
                  <c:v>0</c:v>
                </c:pt>
                <c:pt idx="9">
                  <c:v>18</c:v>
                </c:pt>
                <c:pt idx="10">
                  <c:v>17</c:v>
                </c:pt>
                <c:pt idx="11">
                  <c:v>10</c:v>
                </c:pt>
                <c:pt idx="12">
                  <c:v>11</c:v>
                </c:pt>
              </c:numCache>
            </c:numRef>
          </c:val>
        </c:ser>
        <c:axId val="75769344"/>
        <c:axId val="75770880"/>
      </c:barChart>
      <c:catAx>
        <c:axId val="75769344"/>
        <c:scaling>
          <c:orientation val="minMax"/>
        </c:scaling>
        <c:axPos val="b"/>
        <c:tickLblPos val="nextTo"/>
        <c:crossAx val="75770880"/>
        <c:crosses val="autoZero"/>
        <c:auto val="1"/>
        <c:lblAlgn val="ctr"/>
        <c:lblOffset val="100"/>
      </c:catAx>
      <c:valAx>
        <c:axId val="75770880"/>
        <c:scaling>
          <c:orientation val="minMax"/>
        </c:scaling>
        <c:axPos val="l"/>
        <c:majorGridlines/>
        <c:numFmt formatCode="General" sourceLinked="1"/>
        <c:tickLblPos val="nextTo"/>
        <c:crossAx val="75769344"/>
        <c:crosses val="autoZero"/>
        <c:crossBetween val="between"/>
      </c:valAx>
    </c:plotArea>
    <c:plotVisOnly val="1"/>
  </c:chart>
  <c:txPr>
    <a:bodyPr/>
    <a:lstStyle/>
    <a:p>
      <a:pPr>
        <a:defRPr sz="1400"/>
      </a:pPr>
      <a:endParaRPr lang="pt-BR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>
        <c:manualLayout>
          <c:layoutTarget val="inner"/>
          <c:xMode val="edge"/>
          <c:yMode val="edge"/>
          <c:x val="7.4766185476815433E-2"/>
          <c:y val="0.11621536891221956"/>
          <c:w val="0.76306846019247665"/>
          <c:h val="0.78632327209098862"/>
        </c:manualLayout>
      </c:layout>
      <c:barChart>
        <c:barDir val="col"/>
        <c:grouping val="clustered"/>
        <c:ser>
          <c:idx val="0"/>
          <c:order val="0"/>
          <c:cat>
            <c:strRef>
              <c:f>'MESES - DADOS'!$E$3:$F$3</c:f>
              <c:strCache>
                <c:ptCount val="2"/>
                <c:pt idx="0">
                  <c:v>M</c:v>
                </c:pt>
                <c:pt idx="1">
                  <c:v>F</c:v>
                </c:pt>
              </c:strCache>
            </c:strRef>
          </c:cat>
          <c:val>
            <c:numRef>
              <c:f>'MESES - DADOS'!$E$4:$F$4</c:f>
              <c:numCache>
                <c:formatCode>General</c:formatCode>
                <c:ptCount val="2"/>
              </c:numCache>
            </c:numRef>
          </c:val>
        </c:ser>
        <c:ser>
          <c:idx val="1"/>
          <c:order val="1"/>
          <c:dPt>
            <c:idx val="0"/>
            <c:spPr>
              <a:solidFill>
                <a:srgbClr val="92D050"/>
              </a:solidFill>
            </c:spPr>
          </c:dPt>
          <c:cat>
            <c:strRef>
              <c:f>'MESES - DADOS'!$E$3:$F$3</c:f>
              <c:strCache>
                <c:ptCount val="2"/>
                <c:pt idx="0">
                  <c:v>M</c:v>
                </c:pt>
                <c:pt idx="1">
                  <c:v>F</c:v>
                </c:pt>
              </c:strCache>
            </c:strRef>
          </c:cat>
          <c:val>
            <c:numRef>
              <c:f>'MESES - DADOS'!$E$5:$F$5</c:f>
              <c:numCache>
                <c:formatCode>General</c:formatCode>
                <c:ptCount val="2"/>
                <c:pt idx="0">
                  <c:v>21</c:v>
                </c:pt>
                <c:pt idx="1">
                  <c:v>43</c:v>
                </c:pt>
              </c:numCache>
            </c:numRef>
          </c:val>
        </c:ser>
        <c:axId val="71266688"/>
        <c:axId val="71268224"/>
      </c:barChart>
      <c:catAx>
        <c:axId val="71266688"/>
        <c:scaling>
          <c:orientation val="minMax"/>
        </c:scaling>
        <c:axPos val="b"/>
        <c:tickLblPos val="nextTo"/>
        <c:crossAx val="71268224"/>
        <c:crosses val="autoZero"/>
        <c:auto val="1"/>
        <c:lblAlgn val="ctr"/>
        <c:lblOffset val="100"/>
      </c:catAx>
      <c:valAx>
        <c:axId val="71268224"/>
        <c:scaling>
          <c:orientation val="minMax"/>
        </c:scaling>
        <c:axPos val="l"/>
        <c:majorGridlines/>
        <c:numFmt formatCode="General" sourceLinked="1"/>
        <c:tickLblPos val="nextTo"/>
        <c:crossAx val="71266688"/>
        <c:crosses val="autoZero"/>
        <c:crossBetween val="between"/>
      </c:valAx>
    </c:plotArea>
    <c:plotVisOnly val="1"/>
  </c:chart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>
        <c:manualLayout>
          <c:layoutTarget val="inner"/>
          <c:xMode val="edge"/>
          <c:yMode val="edge"/>
          <c:x val="7.1988407699037624E-2"/>
          <c:y val="0.12084499854184894"/>
          <c:w val="0.89745603674540686"/>
          <c:h val="0.76317512394284071"/>
        </c:manualLayout>
      </c:layout>
      <c:barChart>
        <c:barDir val="col"/>
        <c:grouping val="clustered"/>
        <c:ser>
          <c:idx val="0"/>
          <c:order val="0"/>
          <c:cat>
            <c:strRef>
              <c:f>'MESES - DADOS'!$O$3:$R$3</c:f>
              <c:strCache>
                <c:ptCount val="4"/>
                <c:pt idx="0">
                  <c:v>10 - 17 ANOS</c:v>
                </c:pt>
                <c:pt idx="1">
                  <c:v>18  - 28 ANOS</c:v>
                </c:pt>
                <c:pt idx="2">
                  <c:v>29 - 39 ANOS</c:v>
                </c:pt>
                <c:pt idx="3">
                  <c:v>ACIMA DE 40 ANOS</c:v>
                </c:pt>
              </c:strCache>
            </c:strRef>
          </c:cat>
          <c:val>
            <c:numRef>
              <c:f>'MESES - DADOS'!$O$4:$R$4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cat>
            <c:strRef>
              <c:f>'MESES - DADOS'!$O$3:$R$3</c:f>
              <c:strCache>
                <c:ptCount val="4"/>
                <c:pt idx="0">
                  <c:v>10 - 17 ANOS</c:v>
                </c:pt>
                <c:pt idx="1">
                  <c:v>18  - 28 ANOS</c:v>
                </c:pt>
                <c:pt idx="2">
                  <c:v>29 - 39 ANOS</c:v>
                </c:pt>
                <c:pt idx="3">
                  <c:v>ACIMA DE 40 ANOS</c:v>
                </c:pt>
              </c:strCache>
            </c:strRef>
          </c:cat>
          <c:val>
            <c:numRef>
              <c:f>'MESES - DADOS'!$O$5:$R$5</c:f>
              <c:numCache>
                <c:formatCode>General</c:formatCode>
                <c:ptCount val="4"/>
                <c:pt idx="0">
                  <c:v>6</c:v>
                </c:pt>
                <c:pt idx="1">
                  <c:v>17</c:v>
                </c:pt>
                <c:pt idx="2">
                  <c:v>28</c:v>
                </c:pt>
                <c:pt idx="3">
                  <c:v>13</c:v>
                </c:pt>
              </c:numCache>
            </c:numRef>
          </c:val>
        </c:ser>
        <c:axId val="71288320"/>
        <c:axId val="71289856"/>
      </c:barChart>
      <c:catAx>
        <c:axId val="71288320"/>
        <c:scaling>
          <c:orientation val="minMax"/>
        </c:scaling>
        <c:axPos val="b"/>
        <c:tickLblPos val="nextTo"/>
        <c:crossAx val="71289856"/>
        <c:crosses val="autoZero"/>
        <c:auto val="1"/>
        <c:lblAlgn val="ctr"/>
        <c:lblOffset val="100"/>
      </c:catAx>
      <c:valAx>
        <c:axId val="71289856"/>
        <c:scaling>
          <c:orientation val="minMax"/>
        </c:scaling>
        <c:axPos val="l"/>
        <c:majorGridlines/>
        <c:numFmt formatCode="General" sourceLinked="1"/>
        <c:tickLblPos val="nextTo"/>
        <c:crossAx val="71288320"/>
        <c:crosses val="autoZero"/>
        <c:crossBetween val="between"/>
      </c:valAx>
    </c:plotArea>
    <c:plotVisOnly val="1"/>
  </c:chart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>
        <c:manualLayout>
          <c:layoutTarget val="inner"/>
          <c:xMode val="edge"/>
          <c:yMode val="edge"/>
          <c:x val="9.3002187226596672E-2"/>
          <c:y val="0.12547462817147856"/>
          <c:w val="0.87644225721784774"/>
          <c:h val="0.75854549431321239"/>
        </c:manualLayout>
      </c:layout>
      <c:barChart>
        <c:barDir val="col"/>
        <c:grouping val="clustered"/>
        <c:ser>
          <c:idx val="0"/>
          <c:order val="0"/>
          <c:cat>
            <c:strRef>
              <c:f>'MESES - DADOS'!$G$3:$H$3</c:f>
              <c:strCache>
                <c:ptCount val="2"/>
                <c:pt idx="0">
                  <c:v>1º VEZ</c:v>
                </c:pt>
                <c:pt idx="1">
                  <c:v>RETORNO</c:v>
                </c:pt>
              </c:strCache>
            </c:strRef>
          </c:cat>
          <c:val>
            <c:numRef>
              <c:f>'MESES - DADOS'!$G$4:$H$4</c:f>
              <c:numCache>
                <c:formatCode>General</c:formatCode>
                <c:ptCount val="2"/>
              </c:numCache>
            </c:numRef>
          </c:val>
        </c:ser>
        <c:ser>
          <c:idx val="1"/>
          <c:order val="1"/>
          <c:cat>
            <c:strRef>
              <c:f>'MESES - DADOS'!$G$3:$H$3</c:f>
              <c:strCache>
                <c:ptCount val="2"/>
                <c:pt idx="0">
                  <c:v>1º VEZ</c:v>
                </c:pt>
                <c:pt idx="1">
                  <c:v>RETORNO</c:v>
                </c:pt>
              </c:strCache>
            </c:strRef>
          </c:cat>
          <c:val>
            <c:numRef>
              <c:f>'MESES - DADOS'!$G$5:$H$5</c:f>
              <c:numCache>
                <c:formatCode>0</c:formatCode>
                <c:ptCount val="2"/>
                <c:pt idx="0">
                  <c:v>64</c:v>
                </c:pt>
                <c:pt idx="1">
                  <c:v>62</c:v>
                </c:pt>
              </c:numCache>
            </c:numRef>
          </c:val>
        </c:ser>
        <c:axId val="70160768"/>
        <c:axId val="70162304"/>
      </c:barChart>
      <c:catAx>
        <c:axId val="70160768"/>
        <c:scaling>
          <c:orientation val="minMax"/>
        </c:scaling>
        <c:axPos val="b"/>
        <c:tickLblPos val="nextTo"/>
        <c:crossAx val="70162304"/>
        <c:crosses val="autoZero"/>
        <c:auto val="1"/>
        <c:lblAlgn val="ctr"/>
        <c:lblOffset val="100"/>
      </c:catAx>
      <c:valAx>
        <c:axId val="70162304"/>
        <c:scaling>
          <c:orientation val="minMax"/>
          <c:max val="65"/>
          <c:min val="61"/>
        </c:scaling>
        <c:axPos val="l"/>
        <c:majorGridlines/>
        <c:numFmt formatCode="General" sourceLinked="1"/>
        <c:tickLblPos val="nextTo"/>
        <c:crossAx val="70160768"/>
        <c:crosses val="autoZero"/>
        <c:crossBetween val="between"/>
        <c:majorUnit val="1"/>
      </c:valAx>
    </c:plotArea>
    <c:plotVisOnly val="1"/>
  </c:chart>
  <c:txPr>
    <a:bodyPr/>
    <a:lstStyle/>
    <a:p>
      <a:pPr>
        <a:defRPr sz="1400"/>
      </a:pPr>
      <a:endParaRPr lang="pt-BR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0.33735</cdr:x>
      <cdr:y>0.03846</cdr:y>
    </cdr:from>
    <cdr:to>
      <cdr:x>0.73527</cdr:x>
      <cdr:y>0.10443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016224" y="144016"/>
          <a:ext cx="2378234" cy="2470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1400" b="1" dirty="0"/>
            <a:t>Atendimentos</a:t>
          </a:r>
          <a:r>
            <a:rPr lang="pt-BR" sz="1400" b="1" baseline="0" dirty="0"/>
            <a:t> / mês</a:t>
          </a:r>
          <a:endParaRPr lang="pt-BR" sz="1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0.31042</cdr:x>
      <cdr:y>0.01736</cdr:y>
    </cdr:from>
    <cdr:to>
      <cdr:x>0.58125</cdr:x>
      <cdr:y>0.125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419225" y="47625"/>
          <a:ext cx="1238250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1100" b="1"/>
            <a:t>Sexo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0.36042</cdr:x>
      <cdr:y>0.01042</cdr:y>
    </cdr:from>
    <cdr:to>
      <cdr:x>0.61875</cdr:x>
      <cdr:y>0.09722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647825" y="28575"/>
          <a:ext cx="118110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1100" b="1"/>
            <a:t>Faixa etária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0.325</cdr:x>
      <cdr:y>0.01389</cdr:y>
    </cdr:from>
    <cdr:to>
      <cdr:x>0.76042</cdr:x>
      <cdr:y>0.12847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485900" y="38103"/>
          <a:ext cx="1990725" cy="3143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600" b="1" dirty="0"/>
            <a:t>N° pessoas</a:t>
          </a:r>
          <a:r>
            <a:rPr lang="pt-BR" sz="1600" b="1" baseline="0" dirty="0"/>
            <a:t> atendidas</a:t>
          </a:r>
          <a:endParaRPr lang="pt-BR" sz="16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0.34375</cdr:x>
      <cdr:y>0.01736</cdr:y>
    </cdr:from>
    <cdr:to>
      <cdr:x>0.6625</cdr:x>
      <cdr:y>0.11339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645883" y="55122"/>
          <a:ext cx="1526183" cy="3049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1600" b="1" dirty="0"/>
            <a:t>Categorias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D400B-8AC6-422B-A80C-703D6590D383}" type="datetimeFigureOut">
              <a:rPr lang="pt-BR" smtClean="0"/>
              <a:pPr/>
              <a:t>13/12/2016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A2E6B-F56C-48DC-9FF7-2AADF2FDD44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A2E6B-F56C-48DC-9FF7-2AADF2FDD446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0CF21FE-9D55-4CDF-8876-1B1CAF7E6938}" type="datetimeFigureOut">
              <a:rPr lang="pt-BR" smtClean="0"/>
              <a:pPr/>
              <a:t>13/12/2016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4E17251-6DFB-418C-B6FA-A7451FC3B0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CF21FE-9D55-4CDF-8876-1B1CAF7E6938}" type="datetimeFigureOut">
              <a:rPr lang="pt-BR" smtClean="0"/>
              <a:pPr/>
              <a:t>13/12/2016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E17251-6DFB-418C-B6FA-A7451FC3B0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CF21FE-9D55-4CDF-8876-1B1CAF7E6938}" type="datetimeFigureOut">
              <a:rPr lang="pt-BR" smtClean="0"/>
              <a:pPr/>
              <a:t>13/12/2016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E17251-6DFB-418C-B6FA-A7451FC3B0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CF21FE-9D55-4CDF-8876-1B1CAF7E6938}" type="datetimeFigureOut">
              <a:rPr lang="pt-BR" smtClean="0"/>
              <a:pPr/>
              <a:t>13/12/2016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E17251-6DFB-418C-B6FA-A7451FC3B0A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CF21FE-9D55-4CDF-8876-1B1CAF7E6938}" type="datetimeFigureOut">
              <a:rPr lang="pt-BR" smtClean="0"/>
              <a:pPr/>
              <a:t>13/12/2016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E17251-6DFB-418C-B6FA-A7451FC3B0A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CF21FE-9D55-4CDF-8876-1B1CAF7E6938}" type="datetimeFigureOut">
              <a:rPr lang="pt-BR" smtClean="0"/>
              <a:pPr/>
              <a:t>13/12/2016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E17251-6DFB-418C-B6FA-A7451FC3B0A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CF21FE-9D55-4CDF-8876-1B1CAF7E6938}" type="datetimeFigureOut">
              <a:rPr lang="pt-BR" smtClean="0"/>
              <a:pPr/>
              <a:t>13/12/2016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E17251-6DFB-418C-B6FA-A7451FC3B0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CF21FE-9D55-4CDF-8876-1B1CAF7E6938}" type="datetimeFigureOut">
              <a:rPr lang="pt-BR" smtClean="0"/>
              <a:pPr/>
              <a:t>13/12/2016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E17251-6DFB-418C-B6FA-A7451FC3B0A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CF21FE-9D55-4CDF-8876-1B1CAF7E6938}" type="datetimeFigureOut">
              <a:rPr lang="pt-BR" smtClean="0"/>
              <a:pPr/>
              <a:t>13/12/2016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E17251-6DFB-418C-B6FA-A7451FC3B0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0CF21FE-9D55-4CDF-8876-1B1CAF7E6938}" type="datetimeFigureOut">
              <a:rPr lang="pt-BR" smtClean="0"/>
              <a:pPr/>
              <a:t>13/12/2016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E17251-6DFB-418C-B6FA-A7451FC3B0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0CF21FE-9D55-4CDF-8876-1B1CAF7E6938}" type="datetimeFigureOut">
              <a:rPr lang="pt-BR" smtClean="0"/>
              <a:pPr/>
              <a:t>13/12/2016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4E17251-6DFB-418C-B6FA-A7451FC3B0A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0CF21FE-9D55-4CDF-8876-1B1CAF7E6938}" type="datetimeFigureOut">
              <a:rPr lang="pt-BR" smtClean="0"/>
              <a:pPr/>
              <a:t>13/12/2016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4E17251-6DFB-418C-B6FA-A7451FC3B0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8280920" cy="4464496"/>
          </a:xfrm>
        </p:spPr>
        <p:txBody>
          <a:bodyPr>
            <a:normAutofit/>
          </a:bodyPr>
          <a:lstStyle/>
          <a:p>
            <a:r>
              <a:rPr lang="pt-BR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/>
            </a:r>
            <a:br>
              <a:rPr lang="pt-BR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</a:br>
            <a:r>
              <a:rPr lang="pt-BR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     </a:t>
            </a:r>
            <a:br>
              <a:rPr lang="pt-BR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</a:br>
            <a:r>
              <a:rPr lang="pt-BR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  </a:t>
            </a:r>
            <a:br>
              <a:rPr lang="pt-BR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</a:br>
            <a:r>
              <a:rPr lang="pt-BR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 </a:t>
            </a:r>
            <a:endParaRPr lang="pt-BR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</p:txBody>
      </p:sp>
      <p:pic>
        <p:nvPicPr>
          <p:cNvPr id="6" name="Imagem 5" descr="Sem títuloAE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2060848"/>
            <a:ext cx="4104456" cy="1656184"/>
          </a:xfrm>
          <a:prstGeom prst="rect">
            <a:avLst/>
          </a:prstGeom>
        </p:spPr>
      </p:pic>
      <p:pic>
        <p:nvPicPr>
          <p:cNvPr id="7" name="Imagem 6" descr="D:\luana.paiva\Downloads\LOGO_PROGEP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5877272"/>
            <a:ext cx="406204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http://www.unifap.br/public/img/logo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260648"/>
            <a:ext cx="216024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6156176" y="4293096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2016</a:t>
            </a:r>
            <a:endParaRPr lang="pt-BR" sz="28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23528" y="1268760"/>
            <a:ext cx="88204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Relatório de Gestão da Divisão de </a:t>
            </a:r>
            <a:endParaRPr lang="pt-BR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xzgszsf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7466130" cy="54880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 Atendimentos médicos</a:t>
            </a:r>
            <a:endParaRPr lang="pt-BR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Atendimentos realizados (1° consulta e retorno): 77</a:t>
            </a:r>
          </a:p>
          <a:p>
            <a:r>
              <a:rPr lang="pt-BR" dirty="0" smtClean="0"/>
              <a:t>Servidores Atendidos: 31 </a:t>
            </a:r>
          </a:p>
          <a:p>
            <a:r>
              <a:rPr lang="pt-BR" dirty="0" smtClean="0"/>
              <a:t>Dependentes Atendidos: 20</a:t>
            </a:r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15032658_1388704547807767_2698608444495853693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844824"/>
            <a:ext cx="2592288" cy="3384376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pt-BR" dirty="0" smtClean="0"/>
              <a:t>Clube de Vantagens 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572000" y="126876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6" name="Gráfico 5"/>
          <p:cNvGraphicFramePr/>
          <p:nvPr/>
        </p:nvGraphicFramePr>
        <p:xfrm>
          <a:off x="3048000" y="1052736"/>
          <a:ext cx="6096000" cy="3991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atlantico.unifap.br/service/home/~/?auth=co&amp;loc=pt_BR&amp;id=16720&amp;part=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Imagem 4" descr="arte_clube_de_vantagens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32" y="0"/>
            <a:ext cx="9081168" cy="5085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620688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Albertus Extra Bold" pitchFamily="34" charset="0"/>
              </a:rPr>
              <a:t>Metas alcançadas em 2016 do planejamento estratégico</a:t>
            </a:r>
            <a:endParaRPr lang="pt-BR" sz="2400" dirty="0">
              <a:latin typeface="Albertus Extra Bold" pitchFamily="34" charset="0"/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179512" y="1556792"/>
            <a:ext cx="2016224" cy="2736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Programa de Cultura</a:t>
            </a:r>
            <a:r>
              <a:rPr lang="pt-BR" dirty="0"/>
              <a:t>, </a:t>
            </a:r>
            <a:r>
              <a:rPr lang="pt-BR" b="1" dirty="0"/>
              <a:t>Lazer e Integração Relacional</a:t>
            </a:r>
            <a:r>
              <a:rPr lang="pt-BR" dirty="0"/>
              <a:t> </a:t>
            </a:r>
          </a:p>
        </p:txBody>
      </p:sp>
      <p:cxnSp>
        <p:nvCxnSpPr>
          <p:cNvPr id="13" name="Conector de seta reta 12"/>
          <p:cNvCxnSpPr/>
          <p:nvPr/>
        </p:nvCxnSpPr>
        <p:spPr>
          <a:xfrm flipV="1">
            <a:off x="2123728" y="1196752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35"/>
          <p:cNvSpPr/>
          <p:nvPr/>
        </p:nvSpPr>
        <p:spPr>
          <a:xfrm>
            <a:off x="2483768" y="836712"/>
            <a:ext cx="151216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Projeto Ciclo de Vivências</a:t>
            </a:r>
            <a:endParaRPr lang="pt-BR" sz="1400" dirty="0"/>
          </a:p>
        </p:txBody>
      </p:sp>
      <p:sp>
        <p:nvSpPr>
          <p:cNvPr id="38" name="Retângulo 37"/>
          <p:cNvSpPr/>
          <p:nvPr/>
        </p:nvSpPr>
        <p:spPr>
          <a:xfrm>
            <a:off x="2267744" y="4797152"/>
            <a:ext cx="165618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/>
              <a:t>Campanha </a:t>
            </a:r>
            <a:r>
              <a:rPr lang="pt-BR" sz="1100" dirty="0"/>
              <a:t>N</a:t>
            </a:r>
            <a:r>
              <a:rPr lang="pt-BR" sz="1100" dirty="0" smtClean="0"/>
              <a:t>atal </a:t>
            </a:r>
            <a:r>
              <a:rPr lang="pt-BR" sz="1100" dirty="0"/>
              <a:t>S</a:t>
            </a:r>
            <a:r>
              <a:rPr lang="pt-BR" sz="1100" dirty="0" smtClean="0"/>
              <a:t>olidário da UNIFAP </a:t>
            </a:r>
            <a:endParaRPr lang="pt-BR" sz="1100" dirty="0"/>
          </a:p>
        </p:txBody>
      </p:sp>
      <p:sp>
        <p:nvSpPr>
          <p:cNvPr id="40" name="Retângulo 39"/>
          <p:cNvSpPr/>
          <p:nvPr/>
        </p:nvSpPr>
        <p:spPr>
          <a:xfrm>
            <a:off x="2411760" y="2924944"/>
            <a:ext cx="165618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Projeto Coral da UNIFAP</a:t>
            </a:r>
            <a:endParaRPr lang="pt-BR" sz="1400" dirty="0"/>
          </a:p>
        </p:txBody>
      </p:sp>
      <p:pic>
        <p:nvPicPr>
          <p:cNvPr id="74" name="Imagem 73" descr="xzgszsf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548680"/>
            <a:ext cx="4248472" cy="1512168"/>
          </a:xfrm>
          <a:prstGeom prst="rect">
            <a:avLst/>
          </a:prstGeom>
        </p:spPr>
      </p:pic>
      <p:cxnSp>
        <p:nvCxnSpPr>
          <p:cNvPr id="76" name="Conector de seta reta 75"/>
          <p:cNvCxnSpPr/>
          <p:nvPr/>
        </p:nvCxnSpPr>
        <p:spPr>
          <a:xfrm>
            <a:off x="4067944" y="1268760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de seta reta 98"/>
          <p:cNvCxnSpPr/>
          <p:nvPr/>
        </p:nvCxnSpPr>
        <p:spPr>
          <a:xfrm>
            <a:off x="4139952" y="3212976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de seta reta 105"/>
          <p:cNvCxnSpPr/>
          <p:nvPr/>
        </p:nvCxnSpPr>
        <p:spPr>
          <a:xfrm>
            <a:off x="2051720" y="4365104"/>
            <a:ext cx="21602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de seta reta 111"/>
          <p:cNvCxnSpPr/>
          <p:nvPr/>
        </p:nvCxnSpPr>
        <p:spPr>
          <a:xfrm>
            <a:off x="2195736" y="3284984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1" name="Imagem 120" descr="13769446_1279103352101221_904451019919979735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4329100"/>
            <a:ext cx="2520280" cy="1620180"/>
          </a:xfrm>
          <a:prstGeom prst="rect">
            <a:avLst/>
          </a:prstGeom>
        </p:spPr>
      </p:pic>
      <p:pic>
        <p:nvPicPr>
          <p:cNvPr id="132" name="Imagem 131" descr="natal solidári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21143" y="4437112"/>
            <a:ext cx="2422857" cy="1584176"/>
          </a:xfrm>
          <a:prstGeom prst="rect">
            <a:avLst/>
          </a:prstGeom>
        </p:spPr>
      </p:pic>
      <p:cxnSp>
        <p:nvCxnSpPr>
          <p:cNvPr id="154" name="Conector de seta reta 153"/>
          <p:cNvCxnSpPr>
            <a:endCxn id="121" idx="1"/>
          </p:cNvCxnSpPr>
          <p:nvPr/>
        </p:nvCxnSpPr>
        <p:spPr>
          <a:xfrm flipV="1">
            <a:off x="3995936" y="5139190"/>
            <a:ext cx="144016" cy="180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" name="Imagem 162" descr="Sem títul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2060848"/>
            <a:ext cx="4269751" cy="2120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79512" y="1556792"/>
            <a:ext cx="2016224" cy="2736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Programa de Cultura</a:t>
            </a:r>
            <a:r>
              <a:rPr lang="pt-BR" dirty="0"/>
              <a:t>, </a:t>
            </a:r>
            <a:r>
              <a:rPr lang="pt-BR" b="1" dirty="0"/>
              <a:t>Lazer e Integração Relacional</a:t>
            </a:r>
            <a:r>
              <a:rPr lang="pt-BR" dirty="0"/>
              <a:t> </a:t>
            </a:r>
          </a:p>
        </p:txBody>
      </p:sp>
      <p:cxnSp>
        <p:nvCxnSpPr>
          <p:cNvPr id="3" name="Conector de seta reta 2"/>
          <p:cNvCxnSpPr/>
          <p:nvPr/>
        </p:nvCxnSpPr>
        <p:spPr>
          <a:xfrm>
            <a:off x="2123728" y="4797152"/>
            <a:ext cx="21602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2555776" y="1124745"/>
            <a:ext cx="158417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Projeto dia do Professor</a:t>
            </a:r>
            <a:endParaRPr lang="pt-BR" sz="1400" dirty="0"/>
          </a:p>
        </p:txBody>
      </p:sp>
      <p:sp>
        <p:nvSpPr>
          <p:cNvPr id="5" name="Retângulo 4"/>
          <p:cNvSpPr/>
          <p:nvPr/>
        </p:nvSpPr>
        <p:spPr>
          <a:xfrm>
            <a:off x="2555776" y="3933056"/>
            <a:ext cx="16561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Projeto dia dos Pais</a:t>
            </a:r>
            <a:endParaRPr lang="pt-BR" sz="1400" dirty="0"/>
          </a:p>
        </p:txBody>
      </p:sp>
      <p:cxnSp>
        <p:nvCxnSpPr>
          <p:cNvPr id="6" name="Conector de seta reta 5"/>
          <p:cNvCxnSpPr/>
          <p:nvPr/>
        </p:nvCxnSpPr>
        <p:spPr>
          <a:xfrm>
            <a:off x="4283968" y="1628800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2339752" y="4005064"/>
            <a:ext cx="14401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2555776" y="5661248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Projeto dia dos Homem</a:t>
            </a:r>
            <a:endParaRPr lang="pt-BR" sz="1400" dirty="0"/>
          </a:p>
        </p:txBody>
      </p:sp>
      <p:pic>
        <p:nvPicPr>
          <p:cNvPr id="10" name="Imagem 9" descr="W12W2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9" y="188640"/>
            <a:ext cx="4445176" cy="2664296"/>
          </a:xfrm>
          <a:prstGeom prst="rect">
            <a:avLst/>
          </a:prstGeom>
        </p:spPr>
      </p:pic>
      <p:cxnSp>
        <p:nvCxnSpPr>
          <p:cNvPr id="15" name="Conector de seta reta 14"/>
          <p:cNvCxnSpPr/>
          <p:nvPr/>
        </p:nvCxnSpPr>
        <p:spPr>
          <a:xfrm flipV="1">
            <a:off x="2123728" y="1412776"/>
            <a:ext cx="21602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4283968" y="4077072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>
            <a:off x="4355976" y="5949280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m 19" descr="13902646_1294195083925381_189427668379810101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140968"/>
            <a:ext cx="2279210" cy="1728192"/>
          </a:xfrm>
          <a:prstGeom prst="rect">
            <a:avLst/>
          </a:prstGeom>
        </p:spPr>
      </p:pic>
      <p:pic>
        <p:nvPicPr>
          <p:cNvPr id="21" name="Imagem 20" descr="13667721_1290110291000527_2248822443791209546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3140968"/>
            <a:ext cx="2016224" cy="1656184"/>
          </a:xfrm>
          <a:prstGeom prst="rect">
            <a:avLst/>
          </a:prstGeom>
        </p:spPr>
      </p:pic>
      <p:pic>
        <p:nvPicPr>
          <p:cNvPr id="22" name="Imagem 21" descr="13680630_1274204295924460_3288633911393611786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4951602"/>
            <a:ext cx="3528392" cy="1906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251520" y="1628800"/>
            <a:ext cx="1944216" cy="2376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 algn="ctr"/>
            <a:r>
              <a:rPr lang="pt-BR" dirty="0" smtClean="0"/>
              <a:t>         Programa Educação em saúde da UNIFAP</a:t>
            </a:r>
          </a:p>
        </p:txBody>
      </p:sp>
      <p:sp>
        <p:nvSpPr>
          <p:cNvPr id="3" name="Retângulo 2"/>
          <p:cNvSpPr/>
          <p:nvPr/>
        </p:nvSpPr>
        <p:spPr>
          <a:xfrm>
            <a:off x="2555776" y="908720"/>
            <a:ext cx="1584176" cy="864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Projeto ‘‘ Dia da Saúde e da Nutrição"</a:t>
            </a:r>
            <a:endParaRPr lang="pt-BR" sz="1400" dirty="0"/>
          </a:p>
        </p:txBody>
      </p:sp>
      <p:sp>
        <p:nvSpPr>
          <p:cNvPr id="4" name="Retângulo 3"/>
          <p:cNvSpPr/>
          <p:nvPr/>
        </p:nvSpPr>
        <p:spPr>
          <a:xfrm>
            <a:off x="2627784" y="2348880"/>
            <a:ext cx="158417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Projeto “ Dia Mundial de Prevenção Suicídio;</a:t>
            </a:r>
            <a:endParaRPr lang="pt-BR" sz="1400" dirty="0"/>
          </a:p>
        </p:txBody>
      </p:sp>
      <p:sp>
        <p:nvSpPr>
          <p:cNvPr id="5" name="Retângulo 4"/>
          <p:cNvSpPr/>
          <p:nvPr/>
        </p:nvSpPr>
        <p:spPr>
          <a:xfrm>
            <a:off x="2627784" y="4149080"/>
            <a:ext cx="158417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Projeto “ Dia Mundial do Coração”</a:t>
            </a:r>
            <a:endParaRPr lang="pt-BR" sz="1400" dirty="0"/>
          </a:p>
        </p:txBody>
      </p:sp>
      <p:cxnSp>
        <p:nvCxnSpPr>
          <p:cNvPr id="6" name="Conector de seta reta 5"/>
          <p:cNvCxnSpPr/>
          <p:nvPr/>
        </p:nvCxnSpPr>
        <p:spPr>
          <a:xfrm>
            <a:off x="4355976" y="2924944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4283968" y="1268760"/>
            <a:ext cx="2076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4283968" y="4653136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 descr="efqwe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0"/>
            <a:ext cx="4392488" cy="2132856"/>
          </a:xfrm>
          <a:prstGeom prst="rect">
            <a:avLst/>
          </a:prstGeom>
        </p:spPr>
      </p:pic>
      <p:pic>
        <p:nvPicPr>
          <p:cNvPr id="12" name="Imagem 11" descr="14322498_1329853930359496_390420266838962487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132856"/>
            <a:ext cx="4320480" cy="1874008"/>
          </a:xfrm>
          <a:prstGeom prst="rect">
            <a:avLst/>
          </a:prstGeom>
        </p:spPr>
      </p:pic>
      <p:pic>
        <p:nvPicPr>
          <p:cNvPr id="13" name="Imagem 12" descr="14359159_1333936789951210_6569424274792085145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933056"/>
            <a:ext cx="4248472" cy="2576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251520" y="1628800"/>
            <a:ext cx="1944216" cy="2376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 algn="ctr"/>
            <a:r>
              <a:rPr lang="pt-BR" dirty="0" smtClean="0"/>
              <a:t>         Programa Educação em saúde da UNIFAP</a:t>
            </a:r>
          </a:p>
        </p:txBody>
      </p:sp>
      <p:sp>
        <p:nvSpPr>
          <p:cNvPr id="4" name="Retângulo 3"/>
          <p:cNvSpPr/>
          <p:nvPr/>
        </p:nvSpPr>
        <p:spPr>
          <a:xfrm>
            <a:off x="2555776" y="980728"/>
            <a:ext cx="1584176" cy="864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Projeto “Outubro Rosa”</a:t>
            </a:r>
            <a:endParaRPr lang="pt-BR" sz="1400" dirty="0"/>
          </a:p>
        </p:txBody>
      </p:sp>
      <p:sp>
        <p:nvSpPr>
          <p:cNvPr id="5" name="Retângulo 4"/>
          <p:cNvSpPr/>
          <p:nvPr/>
        </p:nvSpPr>
        <p:spPr>
          <a:xfrm>
            <a:off x="2555776" y="4149080"/>
            <a:ext cx="1584176" cy="864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Projeto “ Novembro Azul"</a:t>
            </a:r>
            <a:endParaRPr lang="pt-BR" sz="1400" dirty="0"/>
          </a:p>
        </p:txBody>
      </p:sp>
      <p:pic>
        <p:nvPicPr>
          <p:cNvPr id="11" name="Imagem 10" descr="qdw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620688"/>
            <a:ext cx="4248472" cy="2952328"/>
          </a:xfrm>
          <a:prstGeom prst="rect">
            <a:avLst/>
          </a:prstGeom>
        </p:spPr>
      </p:pic>
      <p:cxnSp>
        <p:nvCxnSpPr>
          <p:cNvPr id="12" name="Conector de seta reta 11"/>
          <p:cNvCxnSpPr/>
          <p:nvPr/>
        </p:nvCxnSpPr>
        <p:spPr>
          <a:xfrm>
            <a:off x="4211960" y="1268760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4211960" y="5445224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 descr="15078958_1399110840100471_871440671408728284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789040"/>
            <a:ext cx="4248472" cy="2185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251520" y="1628800"/>
            <a:ext cx="1944216" cy="2376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 algn="ctr"/>
            <a:r>
              <a:rPr lang="pt-BR" dirty="0"/>
              <a:t>P</a:t>
            </a:r>
            <a:r>
              <a:rPr lang="pt-BR" dirty="0" smtClean="0"/>
              <a:t>rograma de educação alimentar saudável</a:t>
            </a:r>
          </a:p>
        </p:txBody>
      </p:sp>
      <p:sp>
        <p:nvSpPr>
          <p:cNvPr id="3" name="Retângulo 2"/>
          <p:cNvSpPr/>
          <p:nvPr/>
        </p:nvSpPr>
        <p:spPr>
          <a:xfrm>
            <a:off x="2555776" y="980728"/>
            <a:ext cx="1584176" cy="864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Projeto "Oficina de Nutrição"</a:t>
            </a:r>
            <a:endParaRPr lang="pt-BR" sz="1400" dirty="0"/>
          </a:p>
        </p:txBody>
      </p:sp>
      <p:sp>
        <p:nvSpPr>
          <p:cNvPr id="4" name="Retângulo 3"/>
          <p:cNvSpPr/>
          <p:nvPr/>
        </p:nvSpPr>
        <p:spPr>
          <a:xfrm>
            <a:off x="2627784" y="2708920"/>
            <a:ext cx="1584176" cy="864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Projeto "Menos 5"</a:t>
            </a:r>
            <a:endParaRPr lang="pt-BR" sz="1400" dirty="0"/>
          </a:p>
        </p:txBody>
      </p:sp>
      <p:sp>
        <p:nvSpPr>
          <p:cNvPr id="5" name="Retângulo 4"/>
          <p:cNvSpPr/>
          <p:nvPr/>
        </p:nvSpPr>
        <p:spPr>
          <a:xfrm>
            <a:off x="2555776" y="4293096"/>
            <a:ext cx="1584176" cy="864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Projeto "Dicas da Nutri"</a:t>
            </a:r>
            <a:endParaRPr lang="pt-BR" sz="1400" dirty="0"/>
          </a:p>
        </p:txBody>
      </p:sp>
      <p:pic>
        <p:nvPicPr>
          <p:cNvPr id="7" name="Imagem 6" descr="Sem títul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1472" y="4221088"/>
            <a:ext cx="4501008" cy="2163916"/>
          </a:xfrm>
          <a:prstGeom prst="rect">
            <a:avLst/>
          </a:prstGeom>
        </p:spPr>
      </p:pic>
      <p:cxnSp>
        <p:nvCxnSpPr>
          <p:cNvPr id="9" name="Conector de seta reta 8"/>
          <p:cNvCxnSpPr/>
          <p:nvPr/>
        </p:nvCxnSpPr>
        <p:spPr>
          <a:xfrm>
            <a:off x="4211960" y="4509120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>
            <a:off x="4283968" y="2996952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>
            <a:off x="4211960" y="1268760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4" descr="https://scontent.fpoa10-1.fna.fbcdn.net/v/t1.0-9/14702479_1361110397233849_4291748471691680039_n.jpg?oh=cf300f83d3134a732f47e247823b6362&amp;oe=58F1ED8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76872"/>
            <a:ext cx="4171497" cy="1512168"/>
          </a:xfrm>
          <a:prstGeom prst="rect">
            <a:avLst/>
          </a:prstGeom>
          <a:noFill/>
        </p:spPr>
      </p:pic>
      <p:pic>
        <p:nvPicPr>
          <p:cNvPr id="32" name="Imagem 31" descr="Sem títuloDWQEF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16631"/>
            <a:ext cx="4104456" cy="2088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475656" y="188640"/>
            <a:ext cx="6696744" cy="1296144"/>
          </a:xfrm>
          <a:prstGeom prst="roundRect">
            <a:avLst>
              <a:gd name="adj" fmla="val 51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/>
            <a:r>
              <a:rPr lang="pt-BR" dirty="0" smtClean="0"/>
              <a:t>Protocolo de atendimento da equipe multiprofissional</a:t>
            </a:r>
          </a:p>
        </p:txBody>
      </p:sp>
      <p:pic>
        <p:nvPicPr>
          <p:cNvPr id="4" name="Imagem 3" descr="Sem títuloasdf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708" y="1772816"/>
            <a:ext cx="8443740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>
            <a:normAutofit/>
          </a:bodyPr>
          <a:lstStyle/>
          <a:p>
            <a:pPr>
              <a:buNone/>
            </a:pPr>
            <a:endParaRPr lang="pt-BR" sz="800" dirty="0" smtClean="0"/>
          </a:p>
          <a:p>
            <a:pPr>
              <a:buNone/>
            </a:pPr>
            <a:endParaRPr lang="pt-BR" sz="1400" dirty="0" smtClean="0"/>
          </a:p>
          <a:p>
            <a:pPr>
              <a:buNone/>
            </a:pPr>
            <a:r>
              <a:rPr lang="pt-BR" sz="1400" dirty="0" smtClean="0"/>
              <a:t> </a:t>
            </a:r>
            <a:r>
              <a:rPr lang="pt-BR" sz="2400" b="1" dirty="0" smtClean="0"/>
              <a:t>Relatório Anual de Gestão 2016 </a:t>
            </a:r>
          </a:p>
          <a:p>
            <a:pPr>
              <a:buNone/>
            </a:pPr>
            <a:endParaRPr lang="pt-BR" sz="1400" dirty="0" smtClean="0"/>
          </a:p>
          <a:p>
            <a:pPr>
              <a:buNone/>
            </a:pPr>
            <a:endParaRPr lang="pt-BR" sz="1400" dirty="0" smtClean="0"/>
          </a:p>
          <a:p>
            <a:pPr>
              <a:buNone/>
            </a:pPr>
            <a:endParaRPr lang="pt-BR" sz="1400" dirty="0" smtClean="0"/>
          </a:p>
          <a:p>
            <a:pPr>
              <a:buNone/>
            </a:pPr>
            <a:endParaRPr lang="pt-BR" sz="1400" dirty="0" smtClean="0"/>
          </a:p>
          <a:p>
            <a:pPr>
              <a:buNone/>
            </a:pPr>
            <a:endParaRPr lang="pt-BR" sz="1400" dirty="0" smtClean="0"/>
          </a:p>
          <a:p>
            <a:pPr>
              <a:buNone/>
            </a:pPr>
            <a:r>
              <a:rPr lang="pt-BR" sz="2000" dirty="0" smtClean="0">
                <a:latin typeface="Albertus Extra Bold" pitchFamily="34" charset="0"/>
              </a:rPr>
              <a:t>A Divisão de Qualidade de Vida apresenta o Relatório Anual de Gestão 2016,  parte integrante do processo de prestação de contas, o relatório de Gestão mostra o desempenho de todas as atividades desenvolvidas pela Divisão, relacionadas ao Planejamento estratégico da Pró-Reitoria de Gestão de Pessoas- PROGEP/UNIFAP.  </a:t>
            </a:r>
          </a:p>
          <a:p>
            <a:pPr>
              <a:buNone/>
            </a:pPr>
            <a:endParaRPr lang="pt-BR" sz="2000" dirty="0" smtClean="0">
              <a:latin typeface="Albertus Extra Bold" pitchFamily="34" charset="0"/>
            </a:endParaRPr>
          </a:p>
          <a:p>
            <a:pPr>
              <a:buNone/>
            </a:pPr>
            <a:endParaRPr lang="pt-BR" sz="2000" dirty="0" smtClean="0">
              <a:latin typeface="Albertus Extra Bold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44008" y="4653136"/>
            <a:ext cx="4032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Equipe</a:t>
            </a:r>
            <a:br>
              <a:rPr lang="pt-BR" dirty="0" smtClean="0"/>
            </a:br>
            <a:r>
              <a:rPr lang="pt-BR" dirty="0" smtClean="0"/>
              <a:t>Caroline Cunha – Chefe DVQ</a:t>
            </a:r>
            <a:br>
              <a:rPr lang="pt-BR" dirty="0" smtClean="0"/>
            </a:br>
            <a:r>
              <a:rPr lang="pt-BR" dirty="0" err="1" smtClean="0"/>
              <a:t>Revan</a:t>
            </a:r>
            <a:r>
              <a:rPr lang="pt-BR" dirty="0" smtClean="0"/>
              <a:t> Araújo – Psicólogo</a:t>
            </a:r>
            <a:br>
              <a:rPr lang="pt-BR" dirty="0" smtClean="0"/>
            </a:br>
            <a:r>
              <a:rPr lang="pt-BR" dirty="0" smtClean="0"/>
              <a:t>Luana Ribeiro – Nutricionista</a:t>
            </a:r>
          </a:p>
          <a:p>
            <a:r>
              <a:rPr lang="pt-BR" dirty="0" smtClean="0"/>
              <a:t>Walter da Silveira – Auxiliar em administração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971600" y="188640"/>
            <a:ext cx="5688632" cy="1296144"/>
          </a:xfrm>
          <a:prstGeom prst="roundRect">
            <a:avLst>
              <a:gd name="adj" fmla="val 51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/>
            <a:r>
              <a:rPr lang="pt-BR" dirty="0" smtClean="0"/>
              <a:t>     Acesso à informação da DQV  </a:t>
            </a:r>
          </a:p>
        </p:txBody>
      </p:sp>
      <p:pic>
        <p:nvPicPr>
          <p:cNvPr id="3" name="Imagem 2" descr="Sem títuloSDFAWF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628800"/>
            <a:ext cx="3349701" cy="2160240"/>
          </a:xfrm>
          <a:prstGeom prst="rect">
            <a:avLst/>
          </a:prstGeom>
        </p:spPr>
      </p:pic>
      <p:pic>
        <p:nvPicPr>
          <p:cNvPr id="5" name="Imagem 4" descr="Sem títuloAFWAE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72816"/>
            <a:ext cx="5220072" cy="5085184"/>
          </a:xfrm>
          <a:prstGeom prst="rect">
            <a:avLst/>
          </a:prstGeom>
        </p:spPr>
      </p:pic>
      <p:pic>
        <p:nvPicPr>
          <p:cNvPr id="6" name="Imagem 5" descr="W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1" y="4337720"/>
            <a:ext cx="3338807" cy="2259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971600" y="188640"/>
            <a:ext cx="5688632" cy="1080120"/>
          </a:xfrm>
          <a:prstGeom prst="roundRect">
            <a:avLst>
              <a:gd name="adj" fmla="val 51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/>
            <a:r>
              <a:rPr lang="pt-BR" dirty="0" smtClean="0"/>
              <a:t>           Diagnostico organizacional</a:t>
            </a:r>
          </a:p>
        </p:txBody>
      </p:sp>
      <p:pic>
        <p:nvPicPr>
          <p:cNvPr id="3" name="Imagem 2" descr="ASD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7" y="1480865"/>
            <a:ext cx="7440943" cy="41083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286000" y="1268761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pt-BR" sz="2800" b="1" dirty="0">
                <a:latin typeface="Albertus Extra Bold" pitchFamily="34" charset="0"/>
              </a:rPr>
              <a:t>A </a:t>
            </a:r>
            <a:r>
              <a:rPr lang="pt-BR" sz="2800" b="1" dirty="0" smtClean="0">
                <a:latin typeface="Albertus Extra Bold" pitchFamily="34" charset="0"/>
              </a:rPr>
              <a:t>equipe DQV, </a:t>
            </a:r>
            <a:r>
              <a:rPr lang="pt-BR" sz="2800" b="1" dirty="0">
                <a:latin typeface="Albertus Extra Bold" pitchFamily="34" charset="0"/>
              </a:rPr>
              <a:t>deseja a </a:t>
            </a:r>
            <a:r>
              <a:rPr lang="pt-BR" sz="2800" b="1" dirty="0" smtClean="0">
                <a:latin typeface="Albertus Extra Bold" pitchFamily="34" charset="0"/>
              </a:rPr>
              <a:t>todos, </a:t>
            </a:r>
            <a:r>
              <a:rPr lang="pt-BR" sz="2800" b="1" dirty="0">
                <a:latin typeface="Albertus Extra Bold" pitchFamily="34" charset="0"/>
              </a:rPr>
              <a:t>um Natal de muita paz e alegria e um Ano Novo cheio de esperança e prosperidade!!!</a:t>
            </a:r>
            <a:br>
              <a:rPr lang="pt-BR" sz="2800" b="1" dirty="0">
                <a:latin typeface="Albertus Extra Bold" pitchFamily="34" charset="0"/>
              </a:rPr>
            </a:br>
            <a:endParaRPr lang="pt-BR" sz="2800" b="1" dirty="0">
              <a:latin typeface="Albertus Extra Bold" pitchFamily="34" charset="0"/>
            </a:endParaRPr>
          </a:p>
          <a:p>
            <a:pPr fontAlgn="t"/>
            <a:r>
              <a:rPr lang="pt-BR" sz="2800" b="1" dirty="0">
                <a:latin typeface="Albertus Extra Bold" pitchFamily="34" charset="0"/>
              </a:rPr>
              <a:t>Um forte </a:t>
            </a:r>
            <a:r>
              <a:rPr lang="pt-BR" sz="2800" b="1" dirty="0" smtClean="0">
                <a:latin typeface="Albertus Extra Bold" pitchFamily="34" charset="0"/>
              </a:rPr>
              <a:t>abraço!!!!</a:t>
            </a:r>
            <a:endParaRPr lang="pt-BR" sz="2800" b="1" dirty="0">
              <a:latin typeface="Albertus Extra Bold" pitchFamily="34" charset="0"/>
            </a:endParaRPr>
          </a:p>
          <a:p>
            <a:r>
              <a:rPr lang="pt-BR" sz="2800" b="1" dirty="0" smtClean="0">
                <a:latin typeface="Albertus Extra Bold" pitchFamily="34" charset="0"/>
              </a:rPr>
              <a:t/>
            </a:r>
            <a:br>
              <a:rPr lang="pt-BR" sz="2800" b="1" dirty="0" smtClean="0">
                <a:latin typeface="Albertus Extra Bold" pitchFamily="34" charset="0"/>
              </a:rPr>
            </a:br>
            <a:endParaRPr lang="pt-BR" sz="2800" b="1" dirty="0">
              <a:latin typeface="Albertus Ex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600" dirty="0" smtClean="0"/>
              <a:t>Atendimento Nutricional</a:t>
            </a:r>
          </a:p>
          <a:p>
            <a:pPr>
              <a:buNone/>
            </a:pPr>
            <a:r>
              <a:rPr lang="pt-BR" sz="1600" dirty="0" smtClean="0"/>
              <a:t> </a:t>
            </a:r>
            <a:endParaRPr lang="pt-BR" sz="1600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971600" y="188640"/>
            <a:ext cx="5688632" cy="1080120"/>
          </a:xfrm>
          <a:prstGeom prst="roundRect">
            <a:avLst>
              <a:gd name="adj" fmla="val 51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/>
            <a:r>
              <a:rPr lang="pt-BR" dirty="0" smtClean="0"/>
              <a:t>Atendimento da equipe multiprofissional</a:t>
            </a:r>
          </a:p>
        </p:txBody>
      </p:sp>
      <p:pic>
        <p:nvPicPr>
          <p:cNvPr id="8" name="Imagem 7" descr="Sem títuloACSDFW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16832"/>
            <a:ext cx="8712968" cy="45365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B93CD09D-466C-4D81-83EF-ECDAD2F35936}"/>
              </a:ext>
            </a:extLst>
          </p:cNvPr>
          <p:cNvGraphicFramePr/>
          <p:nvPr/>
        </p:nvGraphicFramePr>
        <p:xfrm>
          <a:off x="467544" y="764704"/>
          <a:ext cx="439248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áfico 2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A11A9965-C41F-4C50-BE2E-330D0E2594D2}"/>
              </a:ext>
            </a:extLst>
          </p:cNvPr>
          <p:cNvGraphicFramePr/>
          <p:nvPr/>
        </p:nvGraphicFramePr>
        <p:xfrm>
          <a:off x="3491880" y="3068960"/>
          <a:ext cx="5436096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2DC5B3AF-5154-48BF-8BBF-C0906E130FFC}"/>
              </a:ext>
            </a:extLst>
          </p:cNvPr>
          <p:cNvGraphicFramePr/>
          <p:nvPr/>
        </p:nvGraphicFramePr>
        <p:xfrm>
          <a:off x="395536" y="1124744"/>
          <a:ext cx="5413376" cy="3181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áfico 2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9D55008D-FDF7-47AE-B535-6C052594EE07}"/>
              </a:ext>
            </a:extLst>
          </p:cNvPr>
          <p:cNvGraphicFramePr/>
          <p:nvPr/>
        </p:nvGraphicFramePr>
        <p:xfrm>
          <a:off x="4427985" y="4121149"/>
          <a:ext cx="4320480" cy="2736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70BD0697-4064-42D8-A541-76D554A01801}"/>
              </a:ext>
            </a:extLst>
          </p:cNvPr>
          <p:cNvGraphicFramePr/>
          <p:nvPr/>
        </p:nvGraphicFramePr>
        <p:xfrm>
          <a:off x="251520" y="1196752"/>
          <a:ext cx="842493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1"/>
          <p:cNvSpPr txBox="1">
            <a:spLocks/>
          </p:cNvSpPr>
          <p:nvPr/>
        </p:nvSpPr>
        <p:spPr>
          <a:xfrm>
            <a:off x="457200" y="188641"/>
            <a:ext cx="3322712" cy="1440160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Atendimento Psicológico</a:t>
            </a:r>
            <a:r>
              <a:rPr kumimoji="0" lang="pt-BR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pt-B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Gráfico 9"/>
          <p:cNvGraphicFramePr/>
          <p:nvPr/>
        </p:nvGraphicFramePr>
        <p:xfrm>
          <a:off x="251520" y="764704"/>
          <a:ext cx="504056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6012160" y="836712"/>
          <a:ext cx="2880320" cy="31699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440160"/>
                <a:gridCol w="1440160"/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/>
                        <a:t>MESES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/>
                        <a:t>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/>
                        <a:t>JAN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/>
                        <a:t>17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/>
                        <a:t>FEV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/>
                        <a:t>10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/>
                        <a:t>MAR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/>
                        <a:t>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/>
                        <a:t>ABR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/>
                        <a:t>11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/>
                        <a:t>MAI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/>
                        <a:t>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/>
                        <a:t>JUN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/>
                        <a:t>16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/>
                        <a:t>JUL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/>
                        <a:t>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/>
                        <a:t>AGO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/>
                        <a:t>18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/>
                        <a:t>SET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/>
                        <a:t>17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/>
                        <a:t>OUT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/>
                        <a:t>10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/>
                        <a:t>NOV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/>
                        <a:t>11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/>
                        <a:t>TOTAL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/>
                        <a:t>126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/>
        </p:nvGraphicFramePr>
        <p:xfrm>
          <a:off x="467544" y="836712"/>
          <a:ext cx="457200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4572000" y="2780928"/>
          <a:ext cx="424847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/>
        </p:nvGraphicFramePr>
        <p:xfrm>
          <a:off x="395536" y="980728"/>
          <a:ext cx="417646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4139952" y="3429000"/>
          <a:ext cx="4788024" cy="3175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427</TotalTime>
  <Words>306</Words>
  <Application>Microsoft Office PowerPoint</Application>
  <PresentationFormat>Apresentação na tela (4:3)</PresentationFormat>
  <Paragraphs>88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Concurso</vt:lpstr>
      <vt:lpstr>         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 Atendimentos médicos</vt:lpstr>
      <vt:lpstr>Clube de Vantagens </vt:lpstr>
      <vt:lpstr>Slide 13</vt:lpstr>
      <vt:lpstr>Metas alcançadas em 2016 do planejamento estratégico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</dc:title>
  <dc:creator>EDIANE CAROLINE CUNHA</dc:creator>
  <cp:lastModifiedBy>EDIANE CAROLINE CUNHA</cp:lastModifiedBy>
  <cp:revision>18</cp:revision>
  <dcterms:created xsi:type="dcterms:W3CDTF">2016-12-12T17:28:47Z</dcterms:created>
  <dcterms:modified xsi:type="dcterms:W3CDTF">2016-12-13T20:12:42Z</dcterms:modified>
</cp:coreProperties>
</file>