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61" r:id="rId3"/>
    <p:sldId id="259" r:id="rId4"/>
    <p:sldId id="281" r:id="rId5"/>
    <p:sldId id="302" r:id="rId6"/>
    <p:sldId id="260" r:id="rId7"/>
    <p:sldId id="303" r:id="rId8"/>
    <p:sldId id="304" r:id="rId9"/>
    <p:sldId id="305" r:id="rId10"/>
    <p:sldId id="306" r:id="rId11"/>
    <p:sldId id="307" r:id="rId12"/>
    <p:sldId id="308" r:id="rId13"/>
    <p:sldId id="293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5B9"/>
    <a:srgbClr val="FD8E80"/>
    <a:srgbClr val="2E3848"/>
    <a:srgbClr val="F05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1FB1FF0-C5EA-4FCC-B0A1-7E9FF14C7C1B}">
  <a:tblStyle styleId="{81FB1FF0-C5EA-4FCC-B0A1-7E9FF14C7C1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3"/>
    <p:restoredTop sz="94585"/>
  </p:normalViewPr>
  <p:slideViewPr>
    <p:cSldViewPr snapToGrid="0">
      <p:cViewPr>
        <p:scale>
          <a:sx n="123" d="100"/>
          <a:sy n="123" d="100"/>
        </p:scale>
        <p:origin x="107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35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1639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3344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1827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36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618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8067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9120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8109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925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C5B9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1pPr>
            <a:lvl2pPr lvl="1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2pPr>
            <a:lvl3pPr lvl="2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3pPr>
            <a:lvl4pPr lvl="3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4pPr>
            <a:lvl5pPr lvl="4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5pPr>
            <a:lvl6pPr lvl="5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6pPr>
            <a:lvl7pPr lvl="6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7pPr>
            <a:lvl8pPr lvl="7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8pPr>
            <a:lvl9pPr lvl="8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55150" y="1840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rgbClr val="F0576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teal">
    <p:bg>
      <p:bgPr>
        <a:solidFill>
          <a:srgbClr val="6CF3CE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00C5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815400" cy="993899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139933" y="3640725"/>
            <a:ext cx="2748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pink">
    <p:bg>
      <p:bgPr>
        <a:solidFill>
          <a:srgbClr val="FD8E8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F0576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815400" cy="993899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139933" y="3640725"/>
            <a:ext cx="2748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F05768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855150" y="1459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6" name="Shape 26"/>
          <p:cNvSpPr txBox="1"/>
          <p:nvPr/>
        </p:nvSpPr>
        <p:spPr>
          <a:xfrm>
            <a:off x="3593400" y="1499025"/>
            <a:ext cx="1957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9" name="Shape 29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30" name="Shape 30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>
              <a:spcBef>
                <a:spcPts val="0"/>
              </a:spcBef>
              <a:defRPr/>
            </a:lvl1pPr>
            <a:lvl2pPr lvl="1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38" name="Shape 38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/>
            </a:lvl1pPr>
            <a:lvl2pPr lvl="1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68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68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74DB-55AD-4C4A-A742-46BEC5CA5416}" type="datetimeFigureOut">
              <a:rPr lang="pt-BR" smtClean="0"/>
              <a:t>25/05/17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38DC-5F95-4EE8-91E9-01557A73012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59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80050" y="274650"/>
            <a:ext cx="73838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80050" y="1600209"/>
            <a:ext cx="7383899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F3848"/>
              </a:buClr>
              <a:buSzPct val="100000"/>
              <a:buFont typeface="Source Sans Pro"/>
              <a:buChar char="■"/>
              <a:defRPr sz="32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2F3848"/>
              </a:buClr>
              <a:buSzPct val="100000"/>
              <a:buFont typeface="Source Sans Pro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2F3848"/>
              </a:buClr>
              <a:buSzPct val="100000"/>
              <a:buFont typeface="Source Sans Pro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6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CONCEITOS DE MEDIÇÃO</a:t>
            </a:r>
            <a:endParaRPr lang="e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A melhoria de processos</a:t>
            </a:r>
            <a:endParaRPr lang="en" dirty="0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>
              <a:buNone/>
            </a:pPr>
            <a:r>
              <a:rPr lang="en-US" sz="3000" dirty="0" smtClean="0"/>
              <a:t>A </a:t>
            </a:r>
            <a:r>
              <a:rPr lang="en-US" sz="3000" dirty="0" err="1" smtClean="0"/>
              <a:t>melhoria</a:t>
            </a:r>
            <a:r>
              <a:rPr lang="en-US" sz="3000" dirty="0" smtClean="0"/>
              <a:t> de </a:t>
            </a:r>
            <a:r>
              <a:rPr lang="en-US" sz="3000" dirty="0" err="1" smtClean="0"/>
              <a:t>processos</a:t>
            </a:r>
            <a:r>
              <a:rPr lang="en-US" sz="3000" dirty="0" smtClean="0"/>
              <a:t> </a:t>
            </a:r>
            <a:r>
              <a:rPr lang="en-US" sz="3000" dirty="0" err="1" smtClean="0"/>
              <a:t>deve</a:t>
            </a:r>
            <a:r>
              <a:rPr lang="en-US" sz="3000" dirty="0" smtClean="0"/>
              <a:t> </a:t>
            </a:r>
            <a:r>
              <a:rPr lang="en-US" sz="3000" dirty="0" err="1" smtClean="0"/>
              <a:t>estar</a:t>
            </a:r>
            <a:r>
              <a:rPr lang="en-US" sz="3000" dirty="0" smtClean="0"/>
              <a:t> </a:t>
            </a:r>
            <a:r>
              <a:rPr lang="en-US" sz="3000" dirty="0" err="1" smtClean="0"/>
              <a:t>associada</a:t>
            </a:r>
            <a:r>
              <a:rPr lang="en-US" sz="3000" dirty="0" smtClean="0"/>
              <a:t> a </a:t>
            </a:r>
            <a:r>
              <a:rPr lang="en-US" sz="3000" dirty="0" err="1" smtClean="0"/>
              <a:t>objetivos</a:t>
            </a:r>
            <a:r>
              <a:rPr lang="en-US" sz="3000" dirty="0" smtClean="0"/>
              <a:t> de </a:t>
            </a:r>
            <a:r>
              <a:rPr lang="en-US" sz="3000" dirty="0" err="1" smtClean="0"/>
              <a:t>melhoria</a:t>
            </a:r>
            <a:r>
              <a:rPr lang="en-US" sz="3000" dirty="0" smtClean="0"/>
              <a:t> que </a:t>
            </a:r>
            <a:r>
              <a:rPr lang="en-US" sz="3000" dirty="0" err="1" smtClean="0"/>
              <a:t>visam</a:t>
            </a:r>
            <a:r>
              <a:rPr lang="en-US" sz="3000" dirty="0" smtClean="0"/>
              <a:t>:</a:t>
            </a:r>
          </a:p>
          <a:p>
            <a:pPr marL="685800" indent="-457200"/>
            <a:r>
              <a:rPr lang="en-US" sz="3000" dirty="0" err="1" smtClean="0"/>
              <a:t>Entender</a:t>
            </a:r>
            <a:r>
              <a:rPr lang="en-US" sz="3000" dirty="0" smtClean="0"/>
              <a:t> as </a:t>
            </a:r>
            <a:r>
              <a:rPr lang="en-US" sz="3000" dirty="0" err="1" smtClean="0"/>
              <a:t>características</a:t>
            </a:r>
            <a:r>
              <a:rPr lang="en-US" sz="3000" dirty="0" smtClean="0"/>
              <a:t> do </a:t>
            </a:r>
            <a:r>
              <a:rPr lang="en-US" sz="3000" dirty="0" err="1" smtClean="0"/>
              <a:t>processo</a:t>
            </a:r>
            <a:r>
              <a:rPr lang="en-US" sz="3000" dirty="0" smtClean="0"/>
              <a:t> e </a:t>
            </a:r>
            <a:r>
              <a:rPr lang="en-US" sz="3000" dirty="0" err="1" smtClean="0"/>
              <a:t>os</a:t>
            </a:r>
            <a:r>
              <a:rPr lang="en-US" sz="3000" dirty="0" smtClean="0"/>
              <a:t> </a:t>
            </a:r>
            <a:r>
              <a:rPr lang="en-US" sz="3000" dirty="0" err="1" smtClean="0"/>
              <a:t>fatores</a:t>
            </a:r>
            <a:r>
              <a:rPr lang="en-US" sz="3000" dirty="0" smtClean="0"/>
              <a:t> que </a:t>
            </a:r>
            <a:r>
              <a:rPr lang="en-US" sz="3000" dirty="0" err="1" smtClean="0"/>
              <a:t>afetam</a:t>
            </a:r>
            <a:r>
              <a:rPr lang="en-US" sz="3000" dirty="0" smtClean="0"/>
              <a:t> o </a:t>
            </a:r>
            <a:r>
              <a:rPr lang="en-US" sz="3000" dirty="0" err="1" smtClean="0"/>
              <a:t>seu</a:t>
            </a:r>
            <a:r>
              <a:rPr lang="en-US" sz="3000" dirty="0" smtClean="0"/>
              <a:t> </a:t>
            </a:r>
            <a:r>
              <a:rPr lang="en-US" sz="3000" dirty="0" err="1" smtClean="0"/>
              <a:t>desempenho</a:t>
            </a:r>
            <a:endParaRPr lang="en-US" sz="3000" dirty="0" smtClean="0"/>
          </a:p>
          <a:p>
            <a:pPr marL="685800" indent="-457200"/>
            <a:r>
              <a:rPr lang="en-US" sz="3000" dirty="0" err="1" smtClean="0"/>
              <a:t>Planejar</a:t>
            </a:r>
            <a:r>
              <a:rPr lang="en-US" sz="3000" dirty="0" smtClean="0"/>
              <a:t> e </a:t>
            </a:r>
            <a:r>
              <a:rPr lang="en-US" sz="3000" dirty="0" err="1" smtClean="0"/>
              <a:t>implementar</a:t>
            </a:r>
            <a:r>
              <a:rPr lang="en-US" sz="3000" dirty="0" smtClean="0"/>
              <a:t> </a:t>
            </a:r>
            <a:r>
              <a:rPr lang="en-US" sz="3000" dirty="0" err="1" smtClean="0"/>
              <a:t>ações</a:t>
            </a:r>
            <a:r>
              <a:rPr lang="en-US" sz="3000" dirty="0" smtClean="0"/>
              <a:t> que </a:t>
            </a:r>
            <a:r>
              <a:rPr lang="en-US" sz="3000" dirty="0" err="1" smtClean="0"/>
              <a:t>modifiquem</a:t>
            </a:r>
            <a:r>
              <a:rPr lang="en-US" sz="3000" dirty="0" smtClean="0"/>
              <a:t> o </a:t>
            </a:r>
            <a:r>
              <a:rPr lang="en-US" sz="3000" dirty="0" err="1" smtClean="0"/>
              <a:t>processo</a:t>
            </a:r>
            <a:r>
              <a:rPr lang="en-US" sz="3000" dirty="0" smtClean="0"/>
              <a:t> para </a:t>
            </a:r>
            <a:r>
              <a:rPr lang="en-US" sz="3000" dirty="0" err="1" smtClean="0"/>
              <a:t>melhor</a:t>
            </a:r>
            <a:r>
              <a:rPr lang="en-US" sz="3000" dirty="0" smtClean="0"/>
              <a:t> </a:t>
            </a:r>
            <a:r>
              <a:rPr lang="en-US" sz="3000" dirty="0" err="1" smtClean="0"/>
              <a:t>atender</a:t>
            </a:r>
            <a:r>
              <a:rPr lang="en-US" sz="3000" dirty="0" smtClean="0"/>
              <a:t> o </a:t>
            </a:r>
            <a:r>
              <a:rPr lang="en-US" sz="3000" dirty="0" err="1" smtClean="0"/>
              <a:t>negócio</a:t>
            </a:r>
            <a:endParaRPr lang="en-US" sz="3000" dirty="0" smtClean="0"/>
          </a:p>
          <a:p>
            <a:pPr marL="685800" indent="-457200"/>
            <a:r>
              <a:rPr lang="en-US" sz="3000" dirty="0" err="1" smtClean="0"/>
              <a:t>Avaliar</a:t>
            </a:r>
            <a:r>
              <a:rPr lang="en-US" sz="3000" dirty="0" smtClean="0"/>
              <a:t> </a:t>
            </a:r>
            <a:r>
              <a:rPr lang="en-US" sz="3000" dirty="0" err="1" smtClean="0"/>
              <a:t>os</a:t>
            </a:r>
            <a:r>
              <a:rPr lang="en-US" sz="3000" dirty="0" smtClean="0"/>
              <a:t> </a:t>
            </a:r>
            <a:r>
              <a:rPr lang="en-US" sz="3000" dirty="0" err="1" smtClean="0"/>
              <a:t>impactos</a:t>
            </a:r>
            <a:r>
              <a:rPr lang="en-US" sz="3000" dirty="0" smtClean="0"/>
              <a:t> e </a:t>
            </a:r>
            <a:r>
              <a:rPr lang="en-US" sz="3000" dirty="0" err="1" smtClean="0"/>
              <a:t>os</a:t>
            </a:r>
            <a:r>
              <a:rPr lang="en-US" sz="3000" dirty="0" smtClean="0"/>
              <a:t> </a:t>
            </a:r>
            <a:r>
              <a:rPr lang="en-US" sz="3000" dirty="0" err="1" smtClean="0"/>
              <a:t>benefícios</a:t>
            </a:r>
            <a:r>
              <a:rPr lang="en-US" sz="3000" dirty="0" smtClean="0"/>
              <a:t> das </a:t>
            </a:r>
            <a:r>
              <a:rPr lang="en-US" sz="3000" dirty="0" err="1" smtClean="0"/>
              <a:t>mudanças</a:t>
            </a:r>
            <a:endParaRPr lang="en-US" sz="3000" dirty="0" smtClean="0"/>
          </a:p>
          <a:p>
            <a:pPr marL="571500" indent="-342900"/>
            <a:endParaRPr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6893169" y="270803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286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E as medições?</a:t>
            </a:r>
            <a:endParaRPr lang="en" dirty="0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indent="-457200"/>
            <a:r>
              <a:rPr lang="en-US" sz="3000" dirty="0" smtClean="0"/>
              <a:t>As </a:t>
            </a:r>
            <a:r>
              <a:rPr lang="en-US" sz="3000" dirty="0" err="1" smtClean="0"/>
              <a:t>medições</a:t>
            </a:r>
            <a:r>
              <a:rPr lang="en-US" sz="3000" dirty="0" smtClean="0"/>
              <a:t> </a:t>
            </a:r>
            <a:r>
              <a:rPr lang="en-US" sz="3000" dirty="0" err="1" smtClean="0"/>
              <a:t>são</a:t>
            </a:r>
            <a:r>
              <a:rPr lang="en-US" sz="3000" dirty="0" smtClean="0"/>
              <a:t> </a:t>
            </a:r>
            <a:r>
              <a:rPr lang="en-US" sz="3000" dirty="0" err="1" smtClean="0"/>
              <a:t>essenciais</a:t>
            </a:r>
            <a:r>
              <a:rPr lang="en-US" sz="3000" dirty="0" smtClean="0"/>
              <a:t> para a </a:t>
            </a:r>
            <a:r>
              <a:rPr lang="en-US" sz="3000" dirty="0" err="1" smtClean="0"/>
              <a:t>realização</a:t>
            </a:r>
            <a:r>
              <a:rPr lang="en-US" sz="3000" dirty="0" smtClean="0"/>
              <a:t> das </a:t>
            </a:r>
            <a:r>
              <a:rPr lang="en-US" sz="3000" dirty="0" err="1" smtClean="0"/>
              <a:t>melhorias</a:t>
            </a:r>
            <a:r>
              <a:rPr lang="en-US" sz="3000" dirty="0" smtClean="0"/>
              <a:t> </a:t>
            </a:r>
            <a:r>
              <a:rPr lang="en-US" sz="3000" dirty="0" err="1" smtClean="0"/>
              <a:t>pois</a:t>
            </a:r>
            <a:r>
              <a:rPr lang="en-US" sz="3000" dirty="0" smtClean="0"/>
              <a:t> </a:t>
            </a:r>
            <a:r>
              <a:rPr lang="en-US" sz="3000" dirty="0" err="1" smtClean="0"/>
              <a:t>fornecem</a:t>
            </a:r>
            <a:r>
              <a:rPr lang="en-US" sz="3000" dirty="0" smtClean="0"/>
              <a:t> dados </a:t>
            </a:r>
            <a:r>
              <a:rPr lang="en-US" sz="3000" dirty="0" err="1" smtClean="0"/>
              <a:t>objetivos</a:t>
            </a:r>
            <a:r>
              <a:rPr lang="en-US" sz="3000" dirty="0" smtClean="0"/>
              <a:t> que </a:t>
            </a:r>
            <a:r>
              <a:rPr lang="en-US" sz="3000" dirty="0" err="1" smtClean="0"/>
              <a:t>permitem</a:t>
            </a:r>
            <a:r>
              <a:rPr lang="en-US" sz="3000" dirty="0" smtClean="0"/>
              <a:t> </a:t>
            </a:r>
            <a:r>
              <a:rPr lang="en-US" sz="3000" dirty="0" err="1" smtClean="0"/>
              <a:t>conhecer</a:t>
            </a:r>
            <a:r>
              <a:rPr lang="en-US" sz="3000" dirty="0" smtClean="0"/>
              <a:t> o </a:t>
            </a:r>
            <a:r>
              <a:rPr lang="en-US" sz="3000" dirty="0" err="1" smtClean="0"/>
              <a:t>desempenho</a:t>
            </a:r>
            <a:r>
              <a:rPr lang="en-US" sz="3000" dirty="0" smtClean="0"/>
              <a:t> do </a:t>
            </a:r>
            <a:r>
              <a:rPr lang="en-US" sz="3000" dirty="0" err="1" smtClean="0"/>
              <a:t>processo</a:t>
            </a:r>
            <a:r>
              <a:rPr lang="en-US" sz="3000" dirty="0" smtClean="0"/>
              <a:t>.</a:t>
            </a:r>
          </a:p>
          <a:p>
            <a:pPr marL="685800" indent="-457200"/>
            <a:r>
              <a:rPr lang="en-US" sz="3000" dirty="0" err="1" smtClean="0"/>
              <a:t>Os</a:t>
            </a:r>
            <a:r>
              <a:rPr lang="en-US" sz="3000" dirty="0" smtClean="0"/>
              <a:t> dados </a:t>
            </a:r>
            <a:r>
              <a:rPr lang="en-US" sz="3000" dirty="0" err="1" smtClean="0"/>
              <a:t>coletados</a:t>
            </a:r>
            <a:r>
              <a:rPr lang="en-US" sz="3000" dirty="0" smtClean="0"/>
              <a:t> </a:t>
            </a:r>
            <a:r>
              <a:rPr lang="en-US" sz="3000" dirty="0" err="1" smtClean="0"/>
              <a:t>são</a:t>
            </a:r>
            <a:r>
              <a:rPr lang="en-US" sz="3000" dirty="0" smtClean="0"/>
              <a:t> a base para </a:t>
            </a:r>
            <a:r>
              <a:rPr lang="en-US" sz="3000" dirty="0" err="1" smtClean="0"/>
              <a:t>identificar</a:t>
            </a:r>
            <a:r>
              <a:rPr lang="en-US" sz="3000" dirty="0" smtClean="0"/>
              <a:t> </a:t>
            </a:r>
            <a:r>
              <a:rPr lang="en-US" sz="3000" dirty="0" err="1" smtClean="0"/>
              <a:t>problemas</a:t>
            </a:r>
            <a:r>
              <a:rPr lang="en-US" sz="3000" dirty="0" smtClean="0"/>
              <a:t> </a:t>
            </a:r>
            <a:r>
              <a:rPr lang="en-US" sz="3000" dirty="0" err="1" smtClean="0"/>
              <a:t>ou</a:t>
            </a:r>
            <a:r>
              <a:rPr lang="en-US" sz="3000" dirty="0" smtClean="0"/>
              <a:t> </a:t>
            </a:r>
            <a:r>
              <a:rPr lang="en-US" sz="3000" dirty="0" err="1" smtClean="0"/>
              <a:t>inadequações</a:t>
            </a:r>
            <a:r>
              <a:rPr lang="en-US" sz="3000" dirty="0" smtClean="0"/>
              <a:t> no </a:t>
            </a:r>
            <a:r>
              <a:rPr lang="en-US" sz="3000" dirty="0" err="1" smtClean="0"/>
              <a:t>processo</a:t>
            </a:r>
            <a:r>
              <a:rPr lang="en-US" sz="3000" dirty="0" smtClean="0"/>
              <a:t>.</a:t>
            </a:r>
          </a:p>
          <a:p>
            <a:pPr marL="685800" indent="-457200"/>
            <a:r>
              <a:rPr lang="en-US" sz="3000" dirty="0" smtClean="0"/>
              <a:t>São </a:t>
            </a:r>
            <a:r>
              <a:rPr lang="en-US" sz="3000" dirty="0" err="1" smtClean="0"/>
              <a:t>importante</a:t>
            </a:r>
            <a:r>
              <a:rPr lang="en-US" sz="3000" dirty="0" smtClean="0"/>
              <a:t> </a:t>
            </a:r>
            <a:r>
              <a:rPr lang="en-US" sz="3000" dirty="0" err="1" smtClean="0"/>
              <a:t>também</a:t>
            </a:r>
            <a:r>
              <a:rPr lang="en-US" sz="3000" dirty="0" smtClean="0"/>
              <a:t> para </a:t>
            </a:r>
            <a:r>
              <a:rPr lang="en-US" sz="3000" dirty="0" err="1" smtClean="0"/>
              <a:t>auxiliar</a:t>
            </a:r>
            <a:r>
              <a:rPr lang="en-US" sz="3000" dirty="0" smtClean="0"/>
              <a:t> a </a:t>
            </a:r>
            <a:r>
              <a:rPr lang="en-US" sz="3000" dirty="0" err="1" smtClean="0"/>
              <a:t>tomada</a:t>
            </a:r>
            <a:r>
              <a:rPr lang="en-US" sz="3000" dirty="0" smtClean="0"/>
              <a:t> de </a:t>
            </a:r>
            <a:r>
              <a:rPr lang="en-US" sz="3000" dirty="0" err="1" smtClean="0"/>
              <a:t>decisão</a:t>
            </a:r>
            <a:r>
              <a:rPr lang="en-US" sz="3000" dirty="0" smtClean="0"/>
              <a:t>.</a:t>
            </a:r>
            <a:endParaRPr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6893169" y="270803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57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5301" y="0"/>
            <a:ext cx="12182363" cy="6858000"/>
          </a:xfrm>
          <a:prstGeom prst="rect">
            <a:avLst/>
          </a:prstGeom>
        </p:spPr>
      </p:pic>
      <p:sp>
        <p:nvSpPr>
          <p:cNvPr id="147" name="Shape 147"/>
          <p:cNvSpPr/>
          <p:nvPr/>
        </p:nvSpPr>
        <p:spPr>
          <a:xfrm>
            <a:off x="549600" y="517200"/>
            <a:ext cx="3069000" cy="2457300"/>
          </a:xfrm>
          <a:prstGeom prst="wedgeRectCallout">
            <a:avLst>
              <a:gd name="adj1" fmla="val 33489"/>
              <a:gd name="adj2" fmla="val 6919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dirty="0" smtClean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 como as medições ajudam a atingir o objetivo de negócio da organização?</a:t>
            </a:r>
            <a:endParaRPr lang="en" sz="24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522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Shape 1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306" y="0"/>
            <a:ext cx="93306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5374263" y="589389"/>
            <a:ext cx="3069000" cy="2457300"/>
          </a:xfrm>
          <a:prstGeom prst="wedgeRectCallout">
            <a:avLst>
              <a:gd name="adj1" fmla="val -33157"/>
              <a:gd name="adj2" fmla="val 6870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dirty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Fim!</a:t>
            </a:r>
          </a:p>
          <a:p>
            <a:pPr lvl="0" algn="ctr">
              <a:spcBef>
                <a:spcPts val="0"/>
              </a:spcBef>
              <a:buNone/>
            </a:pPr>
            <a:r>
              <a:rPr lang="pt-BR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Perguntas?</a:t>
            </a:r>
            <a:endParaRPr lang="en" sz="24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7267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Na aula de hoje iremos aprender...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 smtClean="0"/>
              <a:t>Como 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medição</a:t>
            </a:r>
            <a:r>
              <a:rPr lang="en-US" dirty="0" smtClean="0"/>
              <a:t> </a:t>
            </a:r>
            <a:r>
              <a:rPr lang="en-US" dirty="0" err="1" smtClean="0"/>
              <a:t>auxilia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melhoria</a:t>
            </a:r>
            <a:r>
              <a:rPr lang="en-US" dirty="0" smtClean="0"/>
              <a:t> dos </a:t>
            </a:r>
            <a:r>
              <a:rPr lang="en-US" dirty="0" err="1" smtClean="0"/>
              <a:t>processos</a:t>
            </a:r>
            <a:endParaRPr lang="en-US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/>
              <a:t>Como </a:t>
            </a:r>
            <a:r>
              <a:rPr lang="en-US" dirty="0" err="1" smtClean="0"/>
              <a:t>medir</a:t>
            </a:r>
            <a:r>
              <a:rPr lang="en-US" dirty="0" smtClean="0"/>
              <a:t> </a:t>
            </a:r>
            <a:r>
              <a:rPr lang="en-US" dirty="0" err="1" smtClean="0"/>
              <a:t>ajuda</a:t>
            </a:r>
            <a:r>
              <a:rPr lang="en-US" dirty="0" smtClean="0"/>
              <a:t> </a:t>
            </a:r>
            <a:r>
              <a:rPr lang="en-US" dirty="0" err="1" smtClean="0"/>
              <a:t>atingir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organização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65224" y="1775131"/>
            <a:ext cx="6478525" cy="208248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2F3848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dirty="0" smtClean="0"/>
              <a:t>Como as informações podem ajudar na tomada de decisão</a:t>
            </a:r>
            <a:r>
              <a:rPr lang="pt-BR" dirty="0" smtClean="0"/>
              <a:t>?</a:t>
            </a:r>
            <a:endParaRPr lang="en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964637" cy="16738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 smtClean="0"/>
              <a:t>E o que é a medição?</a:t>
            </a:r>
            <a:endParaRPr lang="e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Medição de Software é uma avaliação quantitativa de qualquer aspecto ou produto do processo de software que permite o seu melhor entendimento, planejamento, controle e melhoria (</a:t>
            </a:r>
            <a:r>
              <a:rPr lang="pt-BR" dirty="0" err="1" smtClean="0"/>
              <a:t>Bass</a:t>
            </a:r>
            <a:r>
              <a:rPr lang="pt-BR" dirty="0" smtClean="0"/>
              <a:t> et al., 1999)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6406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7" name="Shape 147"/>
          <p:cNvSpPr/>
          <p:nvPr/>
        </p:nvSpPr>
        <p:spPr>
          <a:xfrm>
            <a:off x="549600" y="517200"/>
            <a:ext cx="3069000" cy="2457300"/>
          </a:xfrm>
          <a:prstGeom prst="wedgeRectCallout">
            <a:avLst>
              <a:gd name="adj1" fmla="val 33489"/>
              <a:gd name="adj2" fmla="val 6919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dirty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 </a:t>
            </a:r>
            <a:r>
              <a:rPr lang="pt-BR" sz="2400" b="1" dirty="0" smtClean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 que é uma medida?</a:t>
            </a:r>
            <a:endParaRPr lang="en" sz="24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5444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O elemento básico de uma medição. As medidas caracterizam quantitativamente as propriedades de um objeto. </a:t>
            </a:r>
            <a:endParaRPr lang="e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Alguns outros termos...</a:t>
            </a:r>
            <a:endParaRPr lang="en" dirty="0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/>
            <a:r>
              <a:rPr lang="pt-BR" sz="3200" dirty="0" smtClean="0"/>
              <a:t>Elemento Mensurável</a:t>
            </a:r>
          </a:p>
          <a:p>
            <a:pPr marL="571500" indent="-342900"/>
            <a:r>
              <a:rPr lang="pt-BR" sz="3200" dirty="0" smtClean="0"/>
              <a:t>Entidade Mensurável</a:t>
            </a:r>
          </a:p>
          <a:p>
            <a:pPr marL="571500" indent="-342900"/>
            <a:r>
              <a:rPr lang="pt-BR" sz="3200" dirty="0" smtClean="0"/>
              <a:t>Unidade de Medida</a:t>
            </a:r>
          </a:p>
          <a:p>
            <a:pPr marL="571500" indent="-342900"/>
            <a:r>
              <a:rPr lang="pt-BR" sz="3200" dirty="0" smtClean="0"/>
              <a:t>Escala</a:t>
            </a:r>
          </a:p>
          <a:p>
            <a:pPr marL="571500" indent="-342900"/>
            <a:r>
              <a:rPr lang="pt-BR" sz="3200" dirty="0" smtClean="0"/>
              <a:t>Procedimento de Medição</a:t>
            </a:r>
          </a:p>
          <a:p>
            <a:pPr marL="571500" indent="-342900"/>
            <a:r>
              <a:rPr lang="pt-BR" sz="3200" dirty="0" smtClean="0"/>
              <a:t>Procediment</a:t>
            </a:r>
            <a:r>
              <a:rPr lang="pt-BR" sz="3200" dirty="0" smtClean="0"/>
              <a:t>o de Análise</a:t>
            </a:r>
          </a:p>
          <a:p>
            <a:pPr marL="571500" indent="-342900"/>
            <a:r>
              <a:rPr lang="pt-BR" sz="3200" dirty="0" smtClean="0"/>
              <a:t>Medição</a:t>
            </a:r>
          </a:p>
          <a:p>
            <a:pPr marL="571500" indent="-342900"/>
            <a:r>
              <a:rPr lang="pt-BR" sz="3200" dirty="0" smtClean="0"/>
              <a:t>Análise da Medição</a:t>
            </a:r>
          </a:p>
          <a:p>
            <a:pPr marL="571500" indent="-342900"/>
            <a:r>
              <a:rPr lang="pt-BR" sz="3200" dirty="0" smtClean="0"/>
              <a:t>Indicador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46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9651" y="0"/>
            <a:ext cx="15586363" cy="6858000"/>
          </a:xfrm>
          <a:prstGeom prst="rect">
            <a:avLst/>
          </a:prstGeom>
        </p:spPr>
      </p:pic>
      <p:sp>
        <p:nvSpPr>
          <p:cNvPr id="147" name="Shape 147"/>
          <p:cNvSpPr/>
          <p:nvPr/>
        </p:nvSpPr>
        <p:spPr>
          <a:xfrm>
            <a:off x="549600" y="517200"/>
            <a:ext cx="3069000" cy="2457300"/>
          </a:xfrm>
          <a:prstGeom prst="wedgeRectCallout">
            <a:avLst>
              <a:gd name="adj1" fmla="val 33489"/>
              <a:gd name="adj2" fmla="val 6919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dirty="0" smtClean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Como a medição ajuda a melhorar o processo?</a:t>
            </a:r>
            <a:endParaRPr lang="en" sz="24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400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A melhoria de processos</a:t>
            </a:r>
            <a:endParaRPr lang="en" dirty="0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>
              <a:buNone/>
            </a:pPr>
            <a:r>
              <a:rPr lang="en-US" sz="3200" dirty="0" smtClean="0"/>
              <a:t>A </a:t>
            </a:r>
            <a:r>
              <a:rPr lang="en-US" sz="3200" dirty="0" err="1" smtClean="0"/>
              <a:t>melhoria</a:t>
            </a:r>
            <a:r>
              <a:rPr lang="en-US" sz="3200" dirty="0" smtClean="0"/>
              <a:t> de </a:t>
            </a:r>
            <a:r>
              <a:rPr lang="en-US" sz="3200" dirty="0" err="1" smtClean="0"/>
              <a:t>processos</a:t>
            </a:r>
            <a:r>
              <a:rPr lang="en-US" sz="3200" dirty="0" smtClean="0"/>
              <a:t> </a:t>
            </a:r>
            <a:r>
              <a:rPr lang="en-US" sz="3200" dirty="0" err="1" smtClean="0"/>
              <a:t>pode</a:t>
            </a:r>
            <a:r>
              <a:rPr lang="en-US" sz="3200" dirty="0" smtClean="0"/>
              <a:t> </a:t>
            </a:r>
            <a:r>
              <a:rPr lang="en-US" sz="3200" dirty="0" err="1" smtClean="0"/>
              <a:t>estar</a:t>
            </a:r>
            <a:r>
              <a:rPr lang="en-US" sz="3200" dirty="0" smtClean="0"/>
              <a:t> </a:t>
            </a:r>
            <a:r>
              <a:rPr lang="en-US" sz="3200" dirty="0" err="1" smtClean="0"/>
              <a:t>relacionada</a:t>
            </a:r>
            <a:r>
              <a:rPr lang="en-US" sz="3200" dirty="0" smtClean="0"/>
              <a:t> a: </a:t>
            </a:r>
          </a:p>
          <a:p>
            <a:pPr marL="571500" indent="-342900"/>
            <a:r>
              <a:rPr lang="en-US" sz="3200" dirty="0" err="1" smtClean="0"/>
              <a:t>Aumentar</a:t>
            </a:r>
            <a:r>
              <a:rPr lang="en-US" sz="3200" dirty="0" smtClean="0"/>
              <a:t> o </a:t>
            </a:r>
            <a:r>
              <a:rPr lang="en-US" sz="3200" dirty="0" err="1" smtClean="0"/>
              <a:t>nível</a:t>
            </a:r>
            <a:r>
              <a:rPr lang="en-US" sz="3200" dirty="0" smtClean="0"/>
              <a:t> de </a:t>
            </a:r>
            <a:r>
              <a:rPr lang="en-US" sz="3200" dirty="0" err="1" smtClean="0"/>
              <a:t>maturidade</a:t>
            </a:r>
            <a:r>
              <a:rPr lang="en-US" sz="3200" dirty="0" smtClean="0"/>
              <a:t> dos </a:t>
            </a:r>
            <a:r>
              <a:rPr lang="en-US" sz="3200" dirty="0" err="1" smtClean="0"/>
              <a:t>processos</a:t>
            </a:r>
            <a:r>
              <a:rPr lang="en-US" sz="3200" dirty="0" smtClean="0"/>
              <a:t>;</a:t>
            </a:r>
          </a:p>
          <a:p>
            <a:pPr marL="571500" indent="-342900"/>
            <a:r>
              <a:rPr lang="en-US" sz="3200" dirty="0" err="1" smtClean="0"/>
              <a:t>Realizar</a:t>
            </a:r>
            <a:r>
              <a:rPr lang="en-US" sz="3200" dirty="0" smtClean="0"/>
              <a:t> </a:t>
            </a:r>
            <a:r>
              <a:rPr lang="en-US" sz="3200" dirty="0" err="1" smtClean="0"/>
              <a:t>mudanças</a:t>
            </a:r>
            <a:r>
              <a:rPr lang="en-US" sz="3200" dirty="0" smtClean="0"/>
              <a:t> </a:t>
            </a:r>
            <a:r>
              <a:rPr lang="en-US" sz="3200" dirty="0" err="1" smtClean="0"/>
              <a:t>visando</a:t>
            </a:r>
            <a:r>
              <a:rPr lang="en-US" sz="3200" dirty="0" smtClean="0"/>
              <a:t>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maior</a:t>
            </a:r>
            <a:r>
              <a:rPr lang="en-US" sz="3200" dirty="0" smtClean="0"/>
              <a:t> </a:t>
            </a:r>
            <a:r>
              <a:rPr lang="en-US" sz="3200" dirty="0" err="1" smtClean="0"/>
              <a:t>adequação</a:t>
            </a:r>
            <a:r>
              <a:rPr lang="en-US" sz="3200" dirty="0" smtClean="0"/>
              <a:t> as </a:t>
            </a:r>
            <a:r>
              <a:rPr lang="en-US" sz="3200" dirty="0" err="1" smtClean="0"/>
              <a:t>necessidades</a:t>
            </a:r>
            <a:r>
              <a:rPr lang="en-US" sz="3200" dirty="0" smtClean="0"/>
              <a:t> da </a:t>
            </a:r>
            <a:r>
              <a:rPr lang="en-US" sz="3200" dirty="0" err="1" smtClean="0"/>
              <a:t>organização</a:t>
            </a:r>
            <a:endParaRPr lang="en-US" sz="3200" dirty="0" smtClean="0"/>
          </a:p>
          <a:p>
            <a:pPr marL="571500" indent="-342900"/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67844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chemeClr val="bg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288</Words>
  <Application>Microsoft Macintosh PowerPoint</Application>
  <PresentationFormat>On-screen Show (4:3)</PresentationFormat>
  <Paragraphs>37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Source Sans Pro</vt:lpstr>
      <vt:lpstr>Arial</vt:lpstr>
      <vt:lpstr>Benedick template</vt:lpstr>
      <vt:lpstr>CONCEITOS DE MEDIÇÃO</vt:lpstr>
      <vt:lpstr>Na aula de hoje iremos aprender...</vt:lpstr>
      <vt:lpstr>1. Como as informações podem ajudar na tomada de decisão?</vt:lpstr>
      <vt:lpstr>PowerPoint Presentation</vt:lpstr>
      <vt:lpstr>PowerPoint Presentation</vt:lpstr>
      <vt:lpstr>PowerPoint Presentation</vt:lpstr>
      <vt:lpstr>Alguns outros termos...</vt:lpstr>
      <vt:lpstr>PowerPoint Presentation</vt:lpstr>
      <vt:lpstr>A melhoria de processos</vt:lpstr>
      <vt:lpstr>A melhoria de processos</vt:lpstr>
      <vt:lpstr>E as medições?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PROCESSOS</dc:title>
  <dc:creator>furtado</dc:creator>
  <cp:lastModifiedBy>Julio Furtado</cp:lastModifiedBy>
  <cp:revision>112</cp:revision>
  <cp:lastPrinted>2017-05-01T05:27:41Z</cp:lastPrinted>
  <dcterms:modified xsi:type="dcterms:W3CDTF">2017-05-25T04:11:24Z</dcterms:modified>
</cp:coreProperties>
</file>