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0"/>
  </p:notesMasterIdLst>
  <p:sldIdLst>
    <p:sldId id="256" r:id="rId2"/>
    <p:sldId id="261" r:id="rId3"/>
    <p:sldId id="319" r:id="rId4"/>
    <p:sldId id="320" r:id="rId5"/>
    <p:sldId id="302" r:id="rId6"/>
    <p:sldId id="321" r:id="rId7"/>
    <p:sldId id="322" r:id="rId8"/>
    <p:sldId id="323" r:id="rId9"/>
    <p:sldId id="303" r:id="rId10"/>
    <p:sldId id="324" r:id="rId11"/>
    <p:sldId id="326" r:id="rId12"/>
    <p:sldId id="325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293" r:id="rId2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5B9"/>
    <a:srgbClr val="FD8E80"/>
    <a:srgbClr val="2E3848"/>
    <a:srgbClr val="F05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1FB1FF0-C5EA-4FCC-B0A1-7E9FF14C7C1B}">
  <a:tblStyle styleId="{81FB1FF0-C5EA-4FCC-B0A1-7E9FF14C7C1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585"/>
  </p:normalViewPr>
  <p:slideViewPr>
    <p:cSldViewPr snapToGrid="0">
      <p:cViewPr varScale="1">
        <p:scale>
          <a:sx n="89" d="100"/>
          <a:sy n="89" d="100"/>
        </p:scale>
        <p:origin x="8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35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647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7682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7598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3185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4945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8391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8072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7848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430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561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602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6004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22437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56505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57980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30919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79807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81660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36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364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3070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359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894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76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68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18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C5B9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1pPr>
            <a:lvl2pPr lvl="1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2pPr>
            <a:lvl3pPr lvl="2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3pPr>
            <a:lvl4pPr lvl="3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4pPr>
            <a:lvl5pPr lvl="4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5pPr>
            <a:lvl6pPr lvl="5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6pPr>
            <a:lvl7pPr lvl="6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7pPr>
            <a:lvl8pPr lvl="7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8pPr>
            <a:lvl9pPr lvl="8" algn="ctr">
              <a:spcBef>
                <a:spcPts val="0"/>
              </a:spcBef>
              <a:buClr>
                <a:srgbClr val="F05768"/>
              </a:buClr>
              <a:buSzPct val="100000"/>
              <a:defRPr sz="4800">
                <a:solidFill>
                  <a:srgbClr val="F05768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55150" y="1840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rgbClr val="F0576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teal">
    <p:bg>
      <p:bgPr>
        <a:solidFill>
          <a:srgbClr val="6CF3CE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00C5B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815400" cy="993899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139933" y="3640725"/>
            <a:ext cx="2748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 pink">
    <p:bg>
      <p:bgPr>
        <a:solidFill>
          <a:srgbClr val="FD8E8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F0576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49275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815400" cy="993899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139933" y="3640725"/>
            <a:ext cx="2748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F05768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81050" y="168450"/>
            <a:ext cx="8781899" cy="6521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855150" y="1459275"/>
            <a:ext cx="1433699" cy="955799"/>
          </a:xfrm>
          <a:prstGeom prst="wedgeRectCallout">
            <a:avLst>
              <a:gd name="adj1" fmla="val 8366"/>
              <a:gd name="adj2" fmla="val 80819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10450" y="2790325"/>
            <a:ext cx="7523099" cy="804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6" name="Shape 26"/>
          <p:cNvSpPr txBox="1"/>
          <p:nvPr/>
        </p:nvSpPr>
        <p:spPr>
          <a:xfrm>
            <a:off x="3593400" y="1499025"/>
            <a:ext cx="1957200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9" name="Shape 29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30" name="Shape 30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>
              <a:spcBef>
                <a:spcPts val="0"/>
              </a:spcBef>
              <a:defRPr/>
            </a:lvl1pPr>
            <a:lvl2pPr lvl="1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181050" y="1331950"/>
            <a:ext cx="8781899" cy="5357699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180850" y="168450"/>
            <a:ext cx="8781899" cy="1296663"/>
            <a:chOff x="180850" y="168450"/>
            <a:chExt cx="8781899" cy="1296663"/>
          </a:xfrm>
        </p:grpSpPr>
        <p:sp>
          <p:nvSpPr>
            <p:cNvPr id="38" name="Shape 38"/>
            <p:cNvSpPr/>
            <p:nvPr/>
          </p:nvSpPr>
          <p:spPr>
            <a:xfrm>
              <a:off x="180850" y="168450"/>
              <a:ext cx="8781899" cy="973499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rot="5400000">
              <a:off x="1027273" y="930513"/>
              <a:ext cx="442799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361300" y="341550"/>
              <a:ext cx="8420999" cy="627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/>
            </a:lvl1pPr>
            <a:lvl2pPr lvl="1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68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68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74DB-55AD-4C4A-A742-46BEC5CA5416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38DC-5F95-4EE8-91E9-01557A73012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59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80050" y="274650"/>
            <a:ext cx="73838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Clr>
                <a:srgbClr val="00C5B9"/>
              </a:buClr>
              <a:buSzPct val="1000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80050" y="1600209"/>
            <a:ext cx="7383899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F3848"/>
              </a:buClr>
              <a:buSzPct val="100000"/>
              <a:buFont typeface="Source Sans Pro"/>
              <a:buChar char="■"/>
              <a:defRPr sz="32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2F3848"/>
              </a:buClr>
              <a:buSzPct val="100000"/>
              <a:buFont typeface="Source Sans Pro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2F3848"/>
              </a:buClr>
              <a:buSzPct val="100000"/>
              <a:buFont typeface="Source Sans Pro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2F3848"/>
              </a:buClr>
              <a:buSzPct val="100000"/>
              <a:buFont typeface="Source Sans Pro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6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692000" y="3265350"/>
            <a:ext cx="5759999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INTRODUÇÃO AO CONTROLE ESTATÍSTICO</a:t>
            </a:r>
            <a:endParaRPr lang="e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A importância do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/>
            <a:r>
              <a:rPr lang="en-US" sz="3200" smtClean="0"/>
              <a:t>Para a </a:t>
            </a:r>
            <a:r>
              <a:rPr lang="en-US" sz="3200" err="1" smtClean="0"/>
              <a:t>maioria</a:t>
            </a:r>
            <a:r>
              <a:rPr lang="en-US" sz="3200" smtClean="0"/>
              <a:t> das </a:t>
            </a:r>
            <a:r>
              <a:rPr lang="en-US" sz="3200" err="1" smtClean="0"/>
              <a:t>organizações</a:t>
            </a:r>
            <a:r>
              <a:rPr lang="en-US" sz="3200" smtClean="0"/>
              <a:t>, responder a </a:t>
            </a:r>
            <a:r>
              <a:rPr lang="en-US" sz="3200" err="1" smtClean="0"/>
              <a:t>tais</a:t>
            </a:r>
            <a:r>
              <a:rPr lang="en-US" sz="3200" smtClean="0"/>
              <a:t> </a:t>
            </a:r>
            <a:r>
              <a:rPr lang="en-US" sz="3200" err="1" smtClean="0"/>
              <a:t>questões</a:t>
            </a:r>
            <a:r>
              <a:rPr lang="en-US" sz="3200" smtClean="0"/>
              <a:t> </a:t>
            </a:r>
            <a:r>
              <a:rPr lang="en-US" sz="3200" err="1" smtClean="0"/>
              <a:t>não</a:t>
            </a:r>
            <a:r>
              <a:rPr lang="en-US" sz="3200" smtClean="0"/>
              <a:t> </a:t>
            </a:r>
            <a:r>
              <a:rPr lang="en-US" sz="3200" err="1" smtClean="0"/>
              <a:t>é</a:t>
            </a:r>
            <a:r>
              <a:rPr lang="en-US" sz="3200" smtClean="0"/>
              <a:t> </a:t>
            </a:r>
            <a:r>
              <a:rPr lang="en-US" sz="3200" err="1" smtClean="0"/>
              <a:t>algo</a:t>
            </a:r>
            <a:r>
              <a:rPr lang="en-US" sz="3200" smtClean="0"/>
              <a:t> simples</a:t>
            </a:r>
          </a:p>
          <a:p>
            <a:pPr marL="342900" indent="-342900"/>
            <a:r>
              <a:rPr lang="en-US" sz="3200" err="1" smtClean="0"/>
              <a:t>Os</a:t>
            </a:r>
            <a:r>
              <a:rPr lang="en-US" sz="3200" smtClean="0"/>
              <a:t> </a:t>
            </a:r>
            <a:r>
              <a:rPr lang="en-US" sz="3200" err="1" smtClean="0"/>
              <a:t>processos</a:t>
            </a:r>
            <a:r>
              <a:rPr lang="en-US" sz="3200" smtClean="0"/>
              <a:t> da </a:t>
            </a:r>
            <a:r>
              <a:rPr lang="en-US" sz="3200" err="1" smtClean="0"/>
              <a:t>organização</a:t>
            </a:r>
            <a:r>
              <a:rPr lang="en-US" sz="3200" smtClean="0"/>
              <a:t> </a:t>
            </a:r>
            <a:r>
              <a:rPr lang="en-US" sz="3200" err="1" smtClean="0"/>
              <a:t>não</a:t>
            </a:r>
            <a:r>
              <a:rPr lang="en-US" sz="3200" smtClean="0"/>
              <a:t> </a:t>
            </a:r>
            <a:r>
              <a:rPr lang="en-US" sz="3200" err="1" smtClean="0"/>
              <a:t>são</a:t>
            </a:r>
            <a:r>
              <a:rPr lang="en-US" sz="3200" smtClean="0"/>
              <a:t> </a:t>
            </a:r>
            <a:r>
              <a:rPr lang="en-US" sz="3200" err="1" smtClean="0"/>
              <a:t>corretamente</a:t>
            </a:r>
            <a:r>
              <a:rPr lang="en-US" sz="3200" smtClean="0"/>
              <a:t> </a:t>
            </a:r>
            <a:r>
              <a:rPr lang="en-US" sz="3200" err="1" smtClean="0"/>
              <a:t>gerenciados</a:t>
            </a:r>
            <a:r>
              <a:rPr lang="en-US" sz="3200" smtClean="0"/>
              <a:t> e, </a:t>
            </a:r>
            <a:r>
              <a:rPr lang="en-US" sz="3200" err="1" smtClean="0"/>
              <a:t>portanto</a:t>
            </a:r>
            <a:r>
              <a:rPr lang="en-US" sz="3200" smtClean="0"/>
              <a:t>, </a:t>
            </a:r>
            <a:r>
              <a:rPr lang="en-US" sz="3200" err="1" smtClean="0"/>
              <a:t>seu</a:t>
            </a:r>
            <a:r>
              <a:rPr lang="en-US" sz="3200" smtClean="0"/>
              <a:t> real </a:t>
            </a:r>
            <a:r>
              <a:rPr lang="en-US" sz="3200" err="1" smtClean="0"/>
              <a:t>desempenho</a:t>
            </a:r>
            <a:r>
              <a:rPr lang="en-US" sz="3200" smtClean="0"/>
              <a:t> </a:t>
            </a:r>
            <a:r>
              <a:rPr lang="en-US" sz="3200" err="1" smtClean="0"/>
              <a:t>não</a:t>
            </a:r>
            <a:r>
              <a:rPr lang="en-US" sz="3200" smtClean="0"/>
              <a:t> </a:t>
            </a:r>
            <a:r>
              <a:rPr lang="en-US" sz="3200" err="1" smtClean="0"/>
              <a:t>é</a:t>
            </a:r>
            <a:r>
              <a:rPr lang="en-US" sz="3200" smtClean="0"/>
              <a:t> </a:t>
            </a:r>
            <a:r>
              <a:rPr lang="en-US" sz="3200" err="1" smtClean="0"/>
              <a:t>conhecido</a:t>
            </a:r>
            <a:endParaRPr lang="en-US" sz="3200" smtClean="0"/>
          </a:p>
          <a:p>
            <a:pPr marL="342900" indent="-342900"/>
            <a:endParaRPr lang="en-US" sz="3200" smtClean="0"/>
          </a:p>
          <a:p>
            <a:pPr marL="342900" indent="-342900"/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1364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A importância do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/>
            <a:r>
              <a:rPr lang="en-US" sz="3200" err="1" smtClean="0"/>
              <a:t>Assim</a:t>
            </a:r>
            <a:r>
              <a:rPr lang="en-US" sz="3200" smtClean="0"/>
              <a:t>, o CEP </a:t>
            </a:r>
            <a:r>
              <a:rPr lang="en-US" sz="3200" err="1" smtClean="0"/>
              <a:t>envolve</a:t>
            </a:r>
            <a:r>
              <a:rPr lang="en-US" sz="3200" smtClean="0"/>
              <a:t> a </a:t>
            </a:r>
            <a:r>
              <a:rPr lang="en-US" sz="3200" err="1" smtClean="0"/>
              <a:t>utilização</a:t>
            </a:r>
            <a:r>
              <a:rPr lang="en-US" sz="3200" smtClean="0"/>
              <a:t> de </a:t>
            </a:r>
            <a:r>
              <a:rPr lang="en-US" sz="3200" err="1" smtClean="0"/>
              <a:t>gráficos</a:t>
            </a:r>
            <a:r>
              <a:rPr lang="en-US" sz="3200" smtClean="0"/>
              <a:t> de </a:t>
            </a:r>
            <a:r>
              <a:rPr lang="en-US" sz="3200" err="1" smtClean="0"/>
              <a:t>controle</a:t>
            </a:r>
            <a:r>
              <a:rPr lang="en-US" sz="3200" smtClean="0"/>
              <a:t> e </a:t>
            </a:r>
            <a:r>
              <a:rPr lang="en-US" sz="3200" err="1" smtClean="0"/>
              <a:t>métodos</a:t>
            </a:r>
            <a:r>
              <a:rPr lang="en-US" sz="3200" smtClean="0"/>
              <a:t> </a:t>
            </a:r>
            <a:r>
              <a:rPr lang="en-US" sz="3200" err="1" smtClean="0"/>
              <a:t>estatísticos</a:t>
            </a:r>
            <a:r>
              <a:rPr lang="en-US" sz="3200" smtClean="0"/>
              <a:t> para </a:t>
            </a:r>
            <a:r>
              <a:rPr lang="en-US" sz="3200" err="1" smtClean="0"/>
              <a:t>fornecer</a:t>
            </a:r>
            <a:r>
              <a:rPr lang="en-US" sz="3200" smtClean="0"/>
              <a:t> </a:t>
            </a:r>
            <a:r>
              <a:rPr lang="en-US" sz="3200" err="1" smtClean="0"/>
              <a:t>informações</a:t>
            </a:r>
            <a:r>
              <a:rPr lang="en-US" sz="3200" smtClean="0"/>
              <a:t> </a:t>
            </a:r>
            <a:r>
              <a:rPr lang="en-US" sz="3200" err="1" smtClean="0"/>
              <a:t>sobre</a:t>
            </a:r>
            <a:r>
              <a:rPr lang="en-US" sz="3200" smtClean="0"/>
              <a:t> o </a:t>
            </a:r>
            <a:r>
              <a:rPr lang="en-US" sz="3200" err="1" smtClean="0"/>
              <a:t>desempenho</a:t>
            </a:r>
            <a:r>
              <a:rPr lang="en-US" sz="3200" smtClean="0"/>
              <a:t> e a </a:t>
            </a:r>
            <a:r>
              <a:rPr lang="en-US" sz="3200" err="1" smtClean="0"/>
              <a:t>capacidade</a:t>
            </a:r>
            <a:r>
              <a:rPr lang="en-US" sz="3200" smtClean="0"/>
              <a:t> do </a:t>
            </a:r>
            <a:r>
              <a:rPr lang="en-US" sz="3200" err="1" smtClean="0"/>
              <a:t>processo</a:t>
            </a:r>
            <a:endParaRPr lang="en-US" sz="3200" smtClean="0"/>
          </a:p>
          <a:p>
            <a:pPr marL="342900" indent="-342900"/>
            <a:r>
              <a:rPr lang="en-US" sz="3200" smtClean="0"/>
              <a:t>Tal </a:t>
            </a:r>
            <a:r>
              <a:rPr lang="en-US" sz="3200" err="1" smtClean="0"/>
              <a:t>análise</a:t>
            </a:r>
            <a:r>
              <a:rPr lang="en-US" sz="3200" smtClean="0"/>
              <a:t> </a:t>
            </a:r>
            <a:r>
              <a:rPr lang="en-US" sz="3200" err="1" smtClean="0"/>
              <a:t>é</a:t>
            </a:r>
            <a:r>
              <a:rPr lang="en-US" sz="3200" smtClean="0"/>
              <a:t> </a:t>
            </a:r>
            <a:r>
              <a:rPr lang="en-US" sz="3200" err="1" smtClean="0"/>
              <a:t>feita</a:t>
            </a:r>
            <a:r>
              <a:rPr lang="en-US" sz="3200" smtClean="0"/>
              <a:t> a </a:t>
            </a:r>
            <a:r>
              <a:rPr lang="en-US" sz="3200" err="1" smtClean="0"/>
              <a:t>partir</a:t>
            </a:r>
            <a:r>
              <a:rPr lang="en-US" sz="3200" smtClean="0"/>
              <a:t> dos dados </a:t>
            </a:r>
            <a:r>
              <a:rPr lang="en-US" sz="3200" err="1" smtClean="0"/>
              <a:t>coletados</a:t>
            </a:r>
            <a:r>
              <a:rPr lang="en-US" sz="3200" smtClean="0"/>
              <a:t> com a </a:t>
            </a:r>
            <a:r>
              <a:rPr lang="en-US" sz="3200" err="1" smtClean="0"/>
              <a:t>medição</a:t>
            </a:r>
            <a:r>
              <a:rPr lang="en-US" sz="3200" smtClean="0"/>
              <a:t> </a:t>
            </a:r>
            <a:r>
              <a:rPr lang="en-US" sz="3200" err="1" smtClean="0"/>
              <a:t>ao</a:t>
            </a:r>
            <a:r>
              <a:rPr lang="en-US" sz="3200" smtClean="0"/>
              <a:t> </a:t>
            </a:r>
            <a:r>
              <a:rPr lang="en-US" sz="3200" err="1" smtClean="0"/>
              <a:t>longo</a:t>
            </a:r>
            <a:r>
              <a:rPr lang="en-US" sz="3200" smtClean="0"/>
              <a:t> dos </a:t>
            </a:r>
            <a:r>
              <a:rPr lang="en-US" sz="3200" err="1" smtClean="0"/>
              <a:t>projetos</a:t>
            </a:r>
            <a:endParaRPr lang="en-US" sz="3200" smtClean="0"/>
          </a:p>
          <a:p>
            <a:pPr marL="342900" indent="-342900"/>
            <a:endParaRPr lang="en-US" sz="3200" smtClean="0"/>
          </a:p>
          <a:p>
            <a:pPr marL="342900" indent="-342900"/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2270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7" name="Shape 147"/>
          <p:cNvSpPr/>
          <p:nvPr/>
        </p:nvSpPr>
        <p:spPr>
          <a:xfrm>
            <a:off x="549600" y="517200"/>
            <a:ext cx="3965250" cy="2457300"/>
          </a:xfrm>
          <a:prstGeom prst="wedgeRectCallout">
            <a:avLst>
              <a:gd name="adj1" fmla="val 33489"/>
              <a:gd name="adj2" fmla="val 6919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smtClean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Vimos as palavras desempenho e capacidade utilizadas no texto. Qual o significado delas</a:t>
            </a:r>
            <a:r>
              <a:rPr lang="pt-BR" sz="2400" b="1" smtClean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?</a:t>
            </a:r>
            <a:endParaRPr lang="en" sz="24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967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A importância do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/>
            <a:r>
              <a:rPr lang="en-US" sz="3200" err="1" smtClean="0"/>
              <a:t>Os</a:t>
            </a:r>
            <a:r>
              <a:rPr lang="en-US" sz="3200" smtClean="0"/>
              <a:t> </a:t>
            </a:r>
            <a:r>
              <a:rPr lang="en-US" sz="3200" err="1" smtClean="0"/>
              <a:t>gráficos</a:t>
            </a:r>
            <a:r>
              <a:rPr lang="en-US" sz="3200" smtClean="0"/>
              <a:t> de </a:t>
            </a:r>
            <a:r>
              <a:rPr lang="en-US" sz="3200" err="1" smtClean="0"/>
              <a:t>controle</a:t>
            </a:r>
            <a:r>
              <a:rPr lang="en-US" sz="3200" smtClean="0"/>
              <a:t>  </a:t>
            </a:r>
            <a:r>
              <a:rPr lang="en-US" sz="3200" err="1" smtClean="0"/>
              <a:t>fornecem</a:t>
            </a:r>
            <a:r>
              <a:rPr lang="en-US" sz="3200" smtClean="0"/>
              <a:t> </a:t>
            </a:r>
            <a:r>
              <a:rPr lang="en-US" sz="3200" err="1" smtClean="0"/>
              <a:t>ao</a:t>
            </a:r>
            <a:r>
              <a:rPr lang="en-US" sz="3200" smtClean="0"/>
              <a:t> </a:t>
            </a:r>
            <a:r>
              <a:rPr lang="en-US" sz="3200" err="1" smtClean="0"/>
              <a:t>engenheiro</a:t>
            </a:r>
            <a:r>
              <a:rPr lang="en-US" sz="3200" smtClean="0"/>
              <a:t> de software e o </a:t>
            </a:r>
            <a:r>
              <a:rPr lang="en-US" sz="3200" err="1" smtClean="0"/>
              <a:t>gerente</a:t>
            </a:r>
            <a:r>
              <a:rPr lang="en-US" sz="3200" smtClean="0"/>
              <a:t> de </a:t>
            </a:r>
            <a:r>
              <a:rPr lang="en-US" sz="3200" err="1" smtClean="0"/>
              <a:t>projetos</a:t>
            </a:r>
            <a:r>
              <a:rPr lang="en-US" sz="3200" smtClean="0"/>
              <a:t> </a:t>
            </a:r>
            <a:r>
              <a:rPr lang="en-US" sz="3200" err="1" smtClean="0"/>
              <a:t>uma</a:t>
            </a:r>
            <a:r>
              <a:rPr lang="en-US" sz="3200" smtClean="0"/>
              <a:t> </a:t>
            </a:r>
            <a:r>
              <a:rPr lang="en-US" sz="3200" err="1" smtClean="0"/>
              <a:t>visão</a:t>
            </a:r>
            <a:r>
              <a:rPr lang="en-US" sz="3200" smtClean="0"/>
              <a:t> </a:t>
            </a:r>
            <a:r>
              <a:rPr lang="en-US" sz="3200" err="1" smtClean="0"/>
              <a:t>quantitativa</a:t>
            </a:r>
            <a:r>
              <a:rPr lang="en-US" sz="3200" smtClean="0"/>
              <a:t> do </a:t>
            </a:r>
            <a:r>
              <a:rPr lang="en-US" sz="3200" err="1" smtClean="0"/>
              <a:t>comportamento</a:t>
            </a:r>
            <a:r>
              <a:rPr lang="en-US" sz="3200" smtClean="0"/>
              <a:t> do </a:t>
            </a:r>
            <a:r>
              <a:rPr lang="en-US" sz="3200" err="1" smtClean="0"/>
              <a:t>processo</a:t>
            </a:r>
            <a:endParaRPr lang="en-US" sz="3200" smtClean="0"/>
          </a:p>
          <a:p>
            <a:pPr marL="342900" indent="-342900"/>
            <a:r>
              <a:rPr lang="en-US" sz="3200" err="1" smtClean="0"/>
              <a:t>Analogamente</a:t>
            </a:r>
            <a:r>
              <a:rPr lang="en-US" sz="3200" smtClean="0"/>
              <a:t>, </a:t>
            </a:r>
            <a:r>
              <a:rPr lang="en-US" sz="3200" err="1" smtClean="0"/>
              <a:t>os</a:t>
            </a:r>
            <a:r>
              <a:rPr lang="en-US" sz="3200" smtClean="0"/>
              <a:t> </a:t>
            </a:r>
            <a:r>
              <a:rPr lang="en-US" sz="3200" err="1" smtClean="0"/>
              <a:t>gráficos</a:t>
            </a:r>
            <a:r>
              <a:rPr lang="en-US" sz="3200" smtClean="0"/>
              <a:t> de </a:t>
            </a:r>
            <a:r>
              <a:rPr lang="en-US" sz="3200" err="1" smtClean="0"/>
              <a:t>controle</a:t>
            </a:r>
            <a:r>
              <a:rPr lang="en-US" sz="3200" smtClean="0"/>
              <a:t> </a:t>
            </a:r>
            <a:r>
              <a:rPr lang="en-US" sz="3200" err="1" smtClean="0"/>
              <a:t>são</a:t>
            </a:r>
            <a:r>
              <a:rPr lang="en-US" sz="3200" smtClean="0"/>
              <a:t> para </a:t>
            </a:r>
            <a:r>
              <a:rPr lang="en-US" sz="3200" err="1" smtClean="0"/>
              <a:t>estes</a:t>
            </a:r>
            <a:r>
              <a:rPr lang="en-US" sz="3200" smtClean="0"/>
              <a:t> </a:t>
            </a:r>
            <a:r>
              <a:rPr lang="en-US" sz="3200" err="1" smtClean="0"/>
              <a:t>profissionais</a:t>
            </a:r>
            <a:r>
              <a:rPr lang="en-US" sz="3200" smtClean="0"/>
              <a:t> o que o </a:t>
            </a:r>
            <a:r>
              <a:rPr lang="en-US" sz="3200" err="1" smtClean="0"/>
              <a:t>painel</a:t>
            </a:r>
            <a:r>
              <a:rPr lang="en-US" sz="3200" smtClean="0"/>
              <a:t> do </a:t>
            </a:r>
            <a:r>
              <a:rPr lang="en-US" sz="3200" err="1" smtClean="0"/>
              <a:t>carro</a:t>
            </a:r>
            <a:r>
              <a:rPr lang="en-US" sz="3200" smtClean="0"/>
              <a:t> </a:t>
            </a:r>
            <a:r>
              <a:rPr lang="en-US" sz="3200" err="1" smtClean="0"/>
              <a:t>é</a:t>
            </a:r>
            <a:r>
              <a:rPr lang="en-US" sz="3200" smtClean="0"/>
              <a:t> para o </a:t>
            </a:r>
            <a:r>
              <a:rPr lang="en-US" sz="3200" err="1" smtClean="0"/>
              <a:t>motorista</a:t>
            </a:r>
            <a:endParaRPr lang="en-US" sz="3200" smtClean="0"/>
          </a:p>
          <a:p>
            <a:pPr marL="342900" indent="-342900"/>
            <a:endParaRPr lang="en-US" sz="3200" smtClean="0"/>
          </a:p>
          <a:p>
            <a:pPr marL="342900" indent="-342900"/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3056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A importância do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3200" smtClean="0"/>
              <a:t>O </a:t>
            </a:r>
            <a:r>
              <a:rPr lang="en-US" sz="3200" err="1" smtClean="0"/>
              <a:t>motorista</a:t>
            </a:r>
            <a:r>
              <a:rPr lang="en-US" sz="3200" smtClean="0"/>
              <a:t> </a:t>
            </a:r>
            <a:r>
              <a:rPr lang="en-US" sz="3200" err="1" smtClean="0"/>
              <a:t>depende</a:t>
            </a:r>
            <a:r>
              <a:rPr lang="en-US" sz="3200" smtClean="0"/>
              <a:t> das </a:t>
            </a:r>
            <a:r>
              <a:rPr lang="en-US" sz="3200" err="1" smtClean="0"/>
              <a:t>informações</a:t>
            </a:r>
            <a:r>
              <a:rPr lang="en-US" sz="3200" smtClean="0"/>
              <a:t> </a:t>
            </a:r>
            <a:r>
              <a:rPr lang="en-US" sz="3200" err="1" smtClean="0"/>
              <a:t>exibidas</a:t>
            </a:r>
            <a:r>
              <a:rPr lang="en-US" sz="3200" smtClean="0"/>
              <a:t> no </a:t>
            </a:r>
            <a:r>
              <a:rPr lang="en-US" sz="3200" err="1" smtClean="0"/>
              <a:t>painel</a:t>
            </a:r>
            <a:r>
              <a:rPr lang="en-US" sz="3200" smtClean="0"/>
              <a:t> para </a:t>
            </a:r>
            <a:r>
              <a:rPr lang="en-US" sz="3200" err="1" smtClean="0"/>
              <a:t>tomar</a:t>
            </a:r>
            <a:r>
              <a:rPr lang="en-US" sz="3200" smtClean="0"/>
              <a:t> </a:t>
            </a:r>
            <a:r>
              <a:rPr lang="en-US" sz="3200" err="1" smtClean="0"/>
              <a:t>decisões</a:t>
            </a:r>
            <a:r>
              <a:rPr lang="en-US" sz="3200" smtClean="0"/>
              <a:t>:</a:t>
            </a:r>
          </a:p>
          <a:p>
            <a:pPr marL="342900" indent="-342900"/>
            <a:r>
              <a:rPr lang="en-US" sz="3200" err="1" smtClean="0"/>
              <a:t>Abastecer</a:t>
            </a:r>
            <a:r>
              <a:rPr lang="en-US" sz="3200" smtClean="0"/>
              <a:t> o </a:t>
            </a:r>
            <a:r>
              <a:rPr lang="en-US" sz="3200" err="1" smtClean="0"/>
              <a:t>carro</a:t>
            </a:r>
            <a:endParaRPr lang="en-US" sz="3200" smtClean="0"/>
          </a:p>
          <a:p>
            <a:pPr marL="342900" indent="-342900"/>
            <a:r>
              <a:rPr lang="en-US" sz="3200" err="1" smtClean="0"/>
              <a:t>Colocar</a:t>
            </a:r>
            <a:r>
              <a:rPr lang="en-US" sz="3200" smtClean="0"/>
              <a:t> </a:t>
            </a:r>
            <a:r>
              <a:rPr lang="en-US" sz="3200" err="1" smtClean="0"/>
              <a:t>água</a:t>
            </a:r>
            <a:endParaRPr lang="en-US" sz="3200" smtClean="0"/>
          </a:p>
          <a:p>
            <a:pPr marL="342900" indent="-342900"/>
            <a:r>
              <a:rPr lang="en-US" sz="3200" err="1" smtClean="0"/>
              <a:t>Parar</a:t>
            </a:r>
            <a:r>
              <a:rPr lang="en-US" sz="3200" smtClean="0"/>
              <a:t> </a:t>
            </a:r>
            <a:r>
              <a:rPr lang="en-US" sz="3200" err="1" smtClean="0"/>
              <a:t>em</a:t>
            </a:r>
            <a:r>
              <a:rPr lang="en-US" sz="3200" smtClean="0"/>
              <a:t> </a:t>
            </a:r>
            <a:r>
              <a:rPr lang="en-US" sz="3200" err="1" smtClean="0"/>
              <a:t>uma</a:t>
            </a:r>
            <a:r>
              <a:rPr lang="en-US" sz="3200" smtClean="0"/>
              <a:t> </a:t>
            </a:r>
            <a:r>
              <a:rPr lang="en-US" sz="3200" err="1" smtClean="0"/>
              <a:t>oficina</a:t>
            </a:r>
            <a:r>
              <a:rPr lang="en-US" sz="3200" smtClean="0"/>
              <a:t> </a:t>
            </a:r>
            <a:r>
              <a:rPr lang="en-US" sz="3200" err="1" smtClean="0"/>
              <a:t>quando</a:t>
            </a:r>
            <a:r>
              <a:rPr lang="en-US" sz="3200" smtClean="0"/>
              <a:t> </a:t>
            </a:r>
            <a:r>
              <a:rPr lang="en-US" sz="3200" err="1" smtClean="0"/>
              <a:t>alguma</a:t>
            </a:r>
            <a:r>
              <a:rPr lang="en-US" sz="3200" smtClean="0"/>
              <a:t> luz no </a:t>
            </a:r>
            <a:r>
              <a:rPr lang="en-US" sz="3200" err="1" smtClean="0"/>
              <a:t>painel</a:t>
            </a:r>
            <a:r>
              <a:rPr lang="en-US" sz="3200" smtClean="0"/>
              <a:t> </a:t>
            </a:r>
            <a:r>
              <a:rPr lang="en-US" sz="3200" err="1" smtClean="0"/>
              <a:t>indica</a:t>
            </a:r>
            <a:r>
              <a:rPr lang="en-US" sz="3200" smtClean="0"/>
              <a:t> um </a:t>
            </a:r>
            <a:r>
              <a:rPr lang="en-US" sz="3200" err="1" smtClean="0"/>
              <a:t>problema</a:t>
            </a:r>
            <a:endParaRPr lang="en-US" sz="3200" smtClean="0"/>
          </a:p>
          <a:p>
            <a:pPr marL="342900" indent="-342900"/>
            <a:r>
              <a:rPr lang="en-US" sz="3200" err="1" smtClean="0"/>
              <a:t>etc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625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00076" y="2790325"/>
            <a:ext cx="7733474" cy="80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Os gráficos de control</a:t>
            </a:r>
            <a:r>
              <a:rPr lang="pt-BR" smtClean="0"/>
              <a:t>e controle compõe um painel de controle que guia as decisões do gerente de projetos e do engenheiro de software, fornecendo o conhecimento sobre o comportamento do processo (Barcelos, 2009)</a:t>
            </a: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912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7" name="Shape 147"/>
          <p:cNvSpPr/>
          <p:nvPr/>
        </p:nvSpPr>
        <p:spPr>
          <a:xfrm>
            <a:off x="549600" y="517200"/>
            <a:ext cx="3236588" cy="2457300"/>
          </a:xfrm>
          <a:prstGeom prst="wedgeRectCallout">
            <a:avLst>
              <a:gd name="adj1" fmla="val 33489"/>
              <a:gd name="adj2" fmla="val 6919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smtClean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 qual a diferença entre CEP e Medição</a:t>
            </a:r>
            <a:r>
              <a:rPr lang="pt-BR" sz="2400" b="1" smtClean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?</a:t>
            </a:r>
            <a:endParaRPr lang="en" sz="24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174083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Medição ou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/>
            <a:r>
              <a:rPr lang="en-US" sz="3200" smtClean="0"/>
              <a:t>Na </a:t>
            </a:r>
            <a:r>
              <a:rPr lang="en-US" sz="3200" err="1" smtClean="0"/>
              <a:t>Medição</a:t>
            </a:r>
            <a:r>
              <a:rPr lang="en-US" sz="3200" smtClean="0"/>
              <a:t> as </a:t>
            </a:r>
            <a:r>
              <a:rPr lang="en-US" sz="3200" err="1" smtClean="0"/>
              <a:t>medidas</a:t>
            </a:r>
            <a:r>
              <a:rPr lang="en-US" sz="3200" smtClean="0"/>
              <a:t> </a:t>
            </a:r>
            <a:r>
              <a:rPr lang="en-US" sz="3200" err="1" smtClean="0"/>
              <a:t>são</a:t>
            </a:r>
            <a:r>
              <a:rPr lang="en-US" sz="3200" smtClean="0"/>
              <a:t> </a:t>
            </a:r>
            <a:r>
              <a:rPr lang="en-US" sz="3200" err="1" smtClean="0"/>
              <a:t>coletas</a:t>
            </a:r>
            <a:r>
              <a:rPr lang="en-US" sz="3200" smtClean="0"/>
              <a:t> e </a:t>
            </a:r>
            <a:r>
              <a:rPr lang="en-US" sz="3200" err="1" smtClean="0"/>
              <a:t>analisadas</a:t>
            </a:r>
            <a:r>
              <a:rPr lang="en-US" sz="3200" smtClean="0"/>
              <a:t> </a:t>
            </a:r>
            <a:r>
              <a:rPr lang="en-US" sz="3200" err="1" smtClean="0"/>
              <a:t>após</a:t>
            </a:r>
            <a:r>
              <a:rPr lang="en-US" sz="3200" smtClean="0"/>
              <a:t> o </a:t>
            </a:r>
            <a:r>
              <a:rPr lang="en-US" sz="3200" err="1" smtClean="0"/>
              <a:t>término</a:t>
            </a:r>
            <a:r>
              <a:rPr lang="en-US" sz="3200" smtClean="0"/>
              <a:t> de um </a:t>
            </a:r>
            <a:r>
              <a:rPr lang="en-US" sz="3200" err="1" smtClean="0"/>
              <a:t>projeto</a:t>
            </a:r>
            <a:r>
              <a:rPr lang="en-US" sz="3200" smtClean="0"/>
              <a:t> </a:t>
            </a:r>
            <a:r>
              <a:rPr lang="en-US" sz="3200" err="1" smtClean="0"/>
              <a:t>ou</a:t>
            </a:r>
            <a:r>
              <a:rPr lang="en-US" sz="3200" smtClean="0"/>
              <a:t> de </a:t>
            </a:r>
            <a:r>
              <a:rPr lang="en-US" sz="3200" err="1" smtClean="0"/>
              <a:t>uma</a:t>
            </a:r>
            <a:r>
              <a:rPr lang="en-US" sz="3200" smtClean="0"/>
              <a:t> </a:t>
            </a:r>
            <a:r>
              <a:rPr lang="en-US" sz="3200" err="1" smtClean="0"/>
              <a:t>fase</a:t>
            </a:r>
            <a:endParaRPr lang="en-US" sz="3200" smtClean="0"/>
          </a:p>
          <a:p>
            <a:pPr marL="457200" indent="-457200"/>
            <a:r>
              <a:rPr lang="en-US" sz="3200" err="1" smtClean="0"/>
              <a:t>Por</a:t>
            </a:r>
            <a:r>
              <a:rPr lang="en-US" sz="3200" smtClean="0"/>
              <a:t> </a:t>
            </a:r>
            <a:r>
              <a:rPr lang="en-US" sz="3200" err="1" smtClean="0"/>
              <a:t>exemplo</a:t>
            </a:r>
            <a:r>
              <a:rPr lang="en-US" sz="3200" smtClean="0"/>
              <a:t>, um </a:t>
            </a:r>
            <a:r>
              <a:rPr lang="en-US" sz="3200" err="1" smtClean="0"/>
              <a:t>gerente</a:t>
            </a:r>
            <a:r>
              <a:rPr lang="en-US" sz="3200" smtClean="0"/>
              <a:t> </a:t>
            </a:r>
            <a:r>
              <a:rPr lang="en-US" sz="3200" err="1" smtClean="0"/>
              <a:t>avaliaria</a:t>
            </a:r>
            <a:r>
              <a:rPr lang="en-US" sz="3200" smtClean="0"/>
              <a:t> </a:t>
            </a:r>
            <a:r>
              <a:rPr lang="en-US" sz="3200" err="1" smtClean="0"/>
              <a:t>ao</a:t>
            </a:r>
            <a:r>
              <a:rPr lang="en-US" sz="3200" smtClean="0"/>
              <a:t> </a:t>
            </a:r>
            <a:r>
              <a:rPr lang="en-US" sz="3200" err="1" smtClean="0"/>
              <a:t>término</a:t>
            </a:r>
            <a:r>
              <a:rPr lang="en-US" sz="3200" smtClean="0"/>
              <a:t> de um </a:t>
            </a:r>
            <a:r>
              <a:rPr lang="en-US" sz="3200" err="1" smtClean="0"/>
              <a:t>projeto</a:t>
            </a:r>
            <a:r>
              <a:rPr lang="en-US" sz="3200" smtClean="0"/>
              <a:t> se </a:t>
            </a:r>
            <a:r>
              <a:rPr lang="en-US" sz="3200" err="1" smtClean="0"/>
              <a:t>ele</a:t>
            </a:r>
            <a:r>
              <a:rPr lang="en-US" sz="3200" smtClean="0"/>
              <a:t> </a:t>
            </a:r>
            <a:r>
              <a:rPr lang="en-US" sz="3200" err="1" smtClean="0"/>
              <a:t>foi</a:t>
            </a:r>
            <a:r>
              <a:rPr lang="en-US" sz="3200" smtClean="0"/>
              <a:t> </a:t>
            </a:r>
            <a:r>
              <a:rPr lang="en-US" sz="3200" err="1" smtClean="0"/>
              <a:t>entregue</a:t>
            </a:r>
            <a:r>
              <a:rPr lang="en-US" sz="3200" smtClean="0"/>
              <a:t> no tempo </a:t>
            </a:r>
            <a:r>
              <a:rPr lang="en-US" sz="3200" err="1" smtClean="0"/>
              <a:t>estipulado</a:t>
            </a:r>
            <a:endParaRPr lang="en-US" sz="3200"/>
          </a:p>
          <a:p>
            <a:pPr marL="457200" indent="-457200"/>
            <a:r>
              <a:rPr lang="en-US" sz="3200" smtClean="0"/>
              <a:t>Tal </a:t>
            </a:r>
            <a:r>
              <a:rPr lang="en-US" sz="3200" err="1" smtClean="0"/>
              <a:t>informação</a:t>
            </a:r>
            <a:r>
              <a:rPr lang="en-US" sz="3200" smtClean="0"/>
              <a:t> </a:t>
            </a:r>
            <a:r>
              <a:rPr lang="en-US" sz="3200" err="1" smtClean="0"/>
              <a:t>é</a:t>
            </a:r>
            <a:r>
              <a:rPr lang="en-US" sz="3200" smtClean="0"/>
              <a:t> </a:t>
            </a:r>
            <a:r>
              <a:rPr lang="en-US" sz="3200" err="1" smtClean="0"/>
              <a:t>importante</a:t>
            </a:r>
            <a:r>
              <a:rPr lang="en-US" sz="3200" smtClean="0"/>
              <a:t>, </a:t>
            </a:r>
            <a:r>
              <a:rPr lang="en-US" sz="3200" err="1" smtClean="0"/>
              <a:t>porém</a:t>
            </a:r>
            <a:r>
              <a:rPr lang="en-US" sz="3200" smtClean="0"/>
              <a:t> </a:t>
            </a:r>
            <a:r>
              <a:rPr lang="en-US" sz="3200" err="1" smtClean="0"/>
              <a:t>só</a:t>
            </a:r>
            <a:r>
              <a:rPr lang="en-US" sz="3200" smtClean="0"/>
              <a:t> </a:t>
            </a:r>
            <a:r>
              <a:rPr lang="en-US" sz="3200" err="1" smtClean="0"/>
              <a:t>permite</a:t>
            </a:r>
            <a:r>
              <a:rPr lang="en-US" sz="3200" smtClean="0"/>
              <a:t> que o </a:t>
            </a:r>
            <a:r>
              <a:rPr lang="en-US" sz="3200" err="1" smtClean="0"/>
              <a:t>gerente</a:t>
            </a:r>
            <a:r>
              <a:rPr lang="en-US" sz="3200" smtClean="0"/>
              <a:t> </a:t>
            </a:r>
            <a:r>
              <a:rPr lang="en-US" sz="3200" err="1" smtClean="0"/>
              <a:t>ajuste</a:t>
            </a:r>
            <a:r>
              <a:rPr lang="en-US" sz="3200" smtClean="0"/>
              <a:t> </a:t>
            </a:r>
            <a:r>
              <a:rPr lang="en-US" sz="3200" err="1" smtClean="0"/>
              <a:t>os</a:t>
            </a:r>
            <a:r>
              <a:rPr lang="en-US" sz="3200" smtClean="0"/>
              <a:t> </a:t>
            </a:r>
            <a:r>
              <a:rPr lang="en-US" sz="3200" err="1" smtClean="0"/>
              <a:t>próximos</a:t>
            </a:r>
            <a:r>
              <a:rPr lang="en-US" sz="3200" smtClean="0"/>
              <a:t> </a:t>
            </a:r>
            <a:r>
              <a:rPr lang="en-US" sz="3200" err="1" smtClean="0"/>
              <a:t>projetos</a:t>
            </a:r>
            <a:r>
              <a:rPr lang="en-US" sz="3200" smtClean="0"/>
              <a:t> da </a:t>
            </a:r>
            <a:r>
              <a:rPr lang="en-US" sz="3200" err="1" smtClean="0"/>
              <a:t>organização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4166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Medição ou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/>
            <a:r>
              <a:rPr lang="en-US" sz="3200" smtClean="0"/>
              <a:t>No CEP as </a:t>
            </a:r>
            <a:r>
              <a:rPr lang="en-US" sz="3200" err="1" smtClean="0"/>
              <a:t>medidas</a:t>
            </a:r>
            <a:r>
              <a:rPr lang="en-US" sz="3200" smtClean="0"/>
              <a:t> </a:t>
            </a:r>
            <a:r>
              <a:rPr lang="en-US" sz="3200" err="1" smtClean="0"/>
              <a:t>devem</a:t>
            </a:r>
            <a:r>
              <a:rPr lang="en-US" sz="3200" smtClean="0"/>
              <a:t> </a:t>
            </a:r>
            <a:r>
              <a:rPr lang="en-US" sz="3200" err="1" smtClean="0"/>
              <a:t>ser</a:t>
            </a:r>
            <a:r>
              <a:rPr lang="en-US" sz="3200" smtClean="0"/>
              <a:t> </a:t>
            </a:r>
            <a:r>
              <a:rPr lang="en-US" sz="3200" err="1" smtClean="0"/>
              <a:t>analisadas</a:t>
            </a:r>
            <a:r>
              <a:rPr lang="en-US" sz="3200" smtClean="0"/>
              <a:t> com </a:t>
            </a:r>
            <a:r>
              <a:rPr lang="en-US" sz="3200" err="1" smtClean="0"/>
              <a:t>mais</a:t>
            </a:r>
            <a:r>
              <a:rPr lang="en-US" sz="3200" smtClean="0"/>
              <a:t> </a:t>
            </a:r>
            <a:r>
              <a:rPr lang="en-US" sz="3200" err="1" smtClean="0"/>
              <a:t>frequência</a:t>
            </a:r>
            <a:endParaRPr lang="en-US" sz="3200" smtClean="0"/>
          </a:p>
          <a:p>
            <a:pPr marL="457200" indent="-457200"/>
            <a:r>
              <a:rPr lang="en-US" sz="3200" err="1" smtClean="0"/>
              <a:t>Seguindo</a:t>
            </a:r>
            <a:r>
              <a:rPr lang="en-US" sz="3200" smtClean="0"/>
              <a:t> o </a:t>
            </a:r>
            <a:r>
              <a:rPr lang="en-US" sz="3200" err="1" smtClean="0"/>
              <a:t>exemplo</a:t>
            </a:r>
            <a:r>
              <a:rPr lang="en-US" sz="3200" smtClean="0"/>
              <a:t> anterior, a </a:t>
            </a:r>
            <a:r>
              <a:rPr lang="en-US" sz="3200" err="1" smtClean="0"/>
              <a:t>análise</a:t>
            </a:r>
            <a:r>
              <a:rPr lang="en-US" sz="3200" smtClean="0"/>
              <a:t> do </a:t>
            </a:r>
            <a:r>
              <a:rPr lang="en-US" sz="3200" err="1" smtClean="0"/>
              <a:t>prazo</a:t>
            </a:r>
            <a:r>
              <a:rPr lang="en-US" sz="3200" smtClean="0"/>
              <a:t> </a:t>
            </a:r>
            <a:r>
              <a:rPr lang="en-US" sz="3200" err="1" smtClean="0"/>
              <a:t>deve</a:t>
            </a:r>
            <a:r>
              <a:rPr lang="en-US" sz="3200" smtClean="0"/>
              <a:t> </a:t>
            </a:r>
            <a:r>
              <a:rPr lang="en-US" sz="3200" err="1" smtClean="0"/>
              <a:t>ser</a:t>
            </a:r>
            <a:r>
              <a:rPr lang="en-US" sz="3200" smtClean="0"/>
              <a:t> </a:t>
            </a:r>
            <a:r>
              <a:rPr lang="en-US" sz="3200" err="1" smtClean="0"/>
              <a:t>feita</a:t>
            </a:r>
            <a:r>
              <a:rPr lang="en-US" sz="3200" smtClean="0"/>
              <a:t> </a:t>
            </a:r>
            <a:r>
              <a:rPr lang="en-US" sz="3200" err="1" smtClean="0"/>
              <a:t>em</a:t>
            </a:r>
            <a:r>
              <a:rPr lang="en-US" sz="3200" smtClean="0"/>
              <a:t> </a:t>
            </a:r>
            <a:r>
              <a:rPr lang="en-US" sz="3200" err="1" smtClean="0"/>
              <a:t>intervalos</a:t>
            </a:r>
            <a:r>
              <a:rPr lang="en-US" sz="3200" smtClean="0"/>
              <a:t> </a:t>
            </a:r>
            <a:r>
              <a:rPr lang="en-US" sz="3200" err="1" smtClean="0"/>
              <a:t>menores</a:t>
            </a:r>
            <a:r>
              <a:rPr lang="en-US" sz="3200" smtClean="0"/>
              <a:t> de tempo</a:t>
            </a:r>
          </a:p>
          <a:p>
            <a:pPr marL="457200" indent="-457200"/>
            <a:r>
              <a:rPr lang="en-US" sz="3200" err="1" smtClean="0"/>
              <a:t>Assim</a:t>
            </a:r>
            <a:r>
              <a:rPr lang="en-US" sz="3200" smtClean="0"/>
              <a:t>, se </a:t>
            </a:r>
            <a:r>
              <a:rPr lang="en-US" sz="3200" err="1" smtClean="0"/>
              <a:t>problemas</a:t>
            </a:r>
            <a:r>
              <a:rPr lang="en-US" sz="3200" smtClean="0"/>
              <a:t> </a:t>
            </a:r>
            <a:r>
              <a:rPr lang="en-US" sz="3200" err="1" smtClean="0"/>
              <a:t>forem</a:t>
            </a:r>
            <a:r>
              <a:rPr lang="en-US" sz="3200" smtClean="0"/>
              <a:t> </a:t>
            </a:r>
            <a:r>
              <a:rPr lang="en-US" sz="3200" err="1" smtClean="0"/>
              <a:t>identificados</a:t>
            </a:r>
            <a:r>
              <a:rPr lang="en-US" sz="3200" smtClean="0"/>
              <a:t>, o </a:t>
            </a:r>
            <a:r>
              <a:rPr lang="en-US" sz="3200" err="1" smtClean="0"/>
              <a:t>gerente</a:t>
            </a:r>
            <a:r>
              <a:rPr lang="en-US" sz="3200" smtClean="0"/>
              <a:t> </a:t>
            </a:r>
            <a:r>
              <a:rPr lang="en-US" sz="3200" err="1" smtClean="0"/>
              <a:t>pode</a:t>
            </a:r>
            <a:r>
              <a:rPr lang="en-US" sz="3200" smtClean="0"/>
              <a:t> </a:t>
            </a:r>
            <a:r>
              <a:rPr lang="en-US" sz="3200" err="1" smtClean="0"/>
              <a:t>tomar</a:t>
            </a:r>
            <a:r>
              <a:rPr lang="en-US" sz="3200" smtClean="0"/>
              <a:t> </a:t>
            </a:r>
            <a:r>
              <a:rPr lang="en-US" sz="3200" err="1" smtClean="0"/>
              <a:t>ações</a:t>
            </a:r>
            <a:r>
              <a:rPr lang="en-US" sz="3200" smtClean="0"/>
              <a:t> </a:t>
            </a:r>
            <a:r>
              <a:rPr lang="en-US" sz="3200" err="1" smtClean="0"/>
              <a:t>corretivas</a:t>
            </a:r>
            <a:r>
              <a:rPr lang="en-US" sz="3200" smtClean="0"/>
              <a:t> </a:t>
            </a:r>
            <a:r>
              <a:rPr lang="en-US" sz="3200" err="1" smtClean="0"/>
              <a:t>ainda</a:t>
            </a:r>
            <a:r>
              <a:rPr lang="en-US" sz="3200" smtClean="0"/>
              <a:t> no </a:t>
            </a:r>
            <a:r>
              <a:rPr lang="en-US" sz="3200" err="1" smtClean="0"/>
              <a:t>projeto</a:t>
            </a:r>
            <a:r>
              <a:rPr lang="en-US" sz="3200" smtClean="0"/>
              <a:t> </a:t>
            </a:r>
            <a:r>
              <a:rPr lang="en-US" sz="3200" err="1" smtClean="0"/>
              <a:t>corrente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9585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5778438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solidFill>
                  <a:srgbClr val="2F3848"/>
                </a:solidFill>
              </a:rPr>
              <a:t>2</a:t>
            </a:r>
            <a:r>
              <a:rPr lang="en" smtClean="0">
                <a:solidFill>
                  <a:srgbClr val="2F3848"/>
                </a:solidFill>
              </a:rPr>
              <a:t>.</a:t>
            </a:r>
            <a:endParaRPr lang="en">
              <a:solidFill>
                <a:srgbClr val="2F3848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pt-BR" smtClean="0"/>
              <a:t>O Comportamento do Processo</a:t>
            </a:r>
            <a:endParaRPr lang="en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854251" y="3922275"/>
            <a:ext cx="3964637" cy="16738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mtClean="0"/>
              <a:t>É possível que todos os produtos produzidos sejam iguais? E as variações?</a:t>
            </a: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192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Na aula de hoje iremos aprender...</a:t>
            </a:r>
            <a:endParaRPr lang="en"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pt-BR" dirty="0" smtClean="0"/>
              <a:t>O objeti</a:t>
            </a:r>
            <a:r>
              <a:rPr lang="pt-BR" dirty="0" smtClean="0"/>
              <a:t>vo de Controle Estatístico</a:t>
            </a:r>
            <a:endParaRPr lang="pt-BR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pt-BR" dirty="0" smtClean="0"/>
              <a:t>A importância do Controle Estatístico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pt-BR" dirty="0" smtClean="0"/>
              <a:t>O comportamento de um processo</a:t>
            </a:r>
          </a:p>
          <a:p>
            <a:pPr marL="457200" lvl="0" indent="-228600" rtl="0">
              <a:spcBef>
                <a:spcPts val="0"/>
              </a:spcBef>
            </a:pPr>
            <a:endParaRPr lang="pt-BR" dirty="0" smtClean="0"/>
          </a:p>
          <a:p>
            <a:pPr marL="457200" lvl="0" indent="-228600" rtl="0">
              <a:spcBef>
                <a:spcPts val="0"/>
              </a:spcBef>
            </a:pPr>
            <a:endParaRPr lang="pt-BR" dirty="0" smtClean="0"/>
          </a:p>
          <a:p>
            <a:pPr marL="457200" lvl="0" indent="-228600" rtl="0">
              <a:spcBef>
                <a:spcPts val="0"/>
              </a:spcBef>
            </a:pPr>
            <a:endParaRPr lang="pt-BR" dirty="0" smtClean="0"/>
          </a:p>
          <a:p>
            <a:pPr lvl="0" rtl="0">
              <a:spcBef>
                <a:spcPts val="0"/>
              </a:spcBef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Comportament</a:t>
            </a:r>
            <a:r>
              <a:rPr lang="pt-BR" smtClean="0"/>
              <a:t>o do Processo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/>
            <a:r>
              <a:rPr lang="en-US" sz="3200" smtClean="0"/>
              <a:t>Como </a:t>
            </a:r>
            <a:r>
              <a:rPr lang="en-US" sz="3200" err="1" smtClean="0"/>
              <a:t>já</a:t>
            </a:r>
            <a:r>
              <a:rPr lang="en-US" sz="3200" smtClean="0"/>
              <a:t> </a:t>
            </a:r>
            <a:r>
              <a:rPr lang="en-US" sz="3200" err="1" smtClean="0"/>
              <a:t>vimos</a:t>
            </a:r>
            <a:r>
              <a:rPr lang="en-US" sz="3200" smtClean="0"/>
              <a:t>, a </a:t>
            </a:r>
            <a:r>
              <a:rPr lang="en-US" sz="3200" err="1" smtClean="0"/>
              <a:t>utilização</a:t>
            </a:r>
            <a:r>
              <a:rPr lang="en-US" sz="3200" smtClean="0"/>
              <a:t> do CEP </a:t>
            </a:r>
            <a:r>
              <a:rPr lang="en-US" sz="3200" err="1" smtClean="0"/>
              <a:t>permite</a:t>
            </a:r>
            <a:r>
              <a:rPr lang="en-US" sz="3200" smtClean="0"/>
              <a:t> </a:t>
            </a:r>
            <a:r>
              <a:rPr lang="en-US" sz="3200" err="1" smtClean="0"/>
              <a:t>conhecer</a:t>
            </a:r>
            <a:r>
              <a:rPr lang="en-US" sz="3200" smtClean="0"/>
              <a:t> o </a:t>
            </a:r>
            <a:r>
              <a:rPr lang="en-US" sz="3200" err="1" smtClean="0"/>
              <a:t>comportamento</a:t>
            </a:r>
            <a:r>
              <a:rPr lang="en-US" sz="3200" smtClean="0"/>
              <a:t> do </a:t>
            </a:r>
            <a:r>
              <a:rPr lang="en-US" sz="3200" err="1" smtClean="0"/>
              <a:t>processo</a:t>
            </a:r>
            <a:r>
              <a:rPr lang="en-US" sz="3200" smtClean="0"/>
              <a:t> e </a:t>
            </a:r>
            <a:r>
              <a:rPr lang="en-US" sz="3200" err="1" smtClean="0"/>
              <a:t>fazer</a:t>
            </a:r>
            <a:r>
              <a:rPr lang="en-US" sz="3200" smtClean="0"/>
              <a:t> </a:t>
            </a:r>
            <a:r>
              <a:rPr lang="en-US" sz="3200" err="1" smtClean="0"/>
              <a:t>previsões</a:t>
            </a:r>
            <a:r>
              <a:rPr lang="en-US" sz="3200" smtClean="0"/>
              <a:t> </a:t>
            </a:r>
            <a:r>
              <a:rPr lang="en-US" sz="3200" err="1" smtClean="0"/>
              <a:t>sobre</a:t>
            </a:r>
            <a:r>
              <a:rPr lang="en-US" sz="3200" smtClean="0"/>
              <a:t> o </a:t>
            </a:r>
            <a:r>
              <a:rPr lang="en-US" sz="3200" err="1" smtClean="0"/>
              <a:t>seu</a:t>
            </a:r>
            <a:r>
              <a:rPr lang="en-US" sz="3200" smtClean="0"/>
              <a:t> </a:t>
            </a:r>
            <a:r>
              <a:rPr lang="en-US" sz="3200" err="1" smtClean="0"/>
              <a:t>desempenho</a:t>
            </a:r>
            <a:endParaRPr lang="en-US" sz="3200" smtClean="0"/>
          </a:p>
          <a:p>
            <a:pPr marL="457200" indent="-457200"/>
            <a:r>
              <a:rPr lang="en-US" sz="3200" smtClean="0"/>
              <a:t>Um </a:t>
            </a:r>
            <a:r>
              <a:rPr lang="en-US" sz="3200" err="1" smtClean="0"/>
              <a:t>processo</a:t>
            </a:r>
            <a:r>
              <a:rPr lang="en-US" sz="3200" smtClean="0"/>
              <a:t> </a:t>
            </a:r>
            <a:r>
              <a:rPr lang="en-US" sz="3200" err="1" smtClean="0"/>
              <a:t>precisa</a:t>
            </a:r>
            <a:r>
              <a:rPr lang="en-US" sz="3200" smtClean="0"/>
              <a:t> </a:t>
            </a:r>
            <a:r>
              <a:rPr lang="en-US" sz="3200" err="1" smtClean="0"/>
              <a:t>ter</a:t>
            </a:r>
            <a:r>
              <a:rPr lang="en-US" sz="3200" smtClean="0"/>
              <a:t> </a:t>
            </a:r>
            <a:r>
              <a:rPr lang="en-US" sz="3200" err="1" smtClean="0"/>
              <a:t>estabilidade</a:t>
            </a:r>
            <a:r>
              <a:rPr lang="en-US" sz="3200" smtClean="0"/>
              <a:t> e </a:t>
            </a:r>
            <a:r>
              <a:rPr lang="en-US" sz="3200" err="1" smtClean="0"/>
              <a:t>capacidade</a:t>
            </a:r>
            <a:endParaRPr lang="en-US" sz="3200" smtClean="0"/>
          </a:p>
          <a:p>
            <a:pPr marL="457200" indent="-457200"/>
            <a:endParaRPr sz="3200"/>
          </a:p>
        </p:txBody>
      </p:sp>
    </p:spTree>
    <p:extLst>
      <p:ext uri="{BB962C8B-B14F-4D97-AF65-F5344CB8AC3E}">
        <p14:creationId xmlns:p14="http://schemas.microsoft.com/office/powerpoint/2010/main" val="9961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Comportament</a:t>
            </a:r>
            <a:r>
              <a:rPr lang="pt-BR" smtClean="0"/>
              <a:t>o do Processo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/>
            <a:r>
              <a:rPr lang="en-US" sz="3200" err="1" smtClean="0"/>
              <a:t>Em</a:t>
            </a:r>
            <a:r>
              <a:rPr lang="en-US" sz="3200" smtClean="0"/>
              <a:t> </a:t>
            </a:r>
            <a:r>
              <a:rPr lang="en-US" sz="3200" err="1" smtClean="0"/>
              <a:t>relação</a:t>
            </a:r>
            <a:r>
              <a:rPr lang="en-US" sz="3200" smtClean="0"/>
              <a:t> a </a:t>
            </a:r>
            <a:r>
              <a:rPr lang="en-US" sz="3200" err="1" smtClean="0"/>
              <a:t>estabilidade</a:t>
            </a:r>
            <a:r>
              <a:rPr lang="en-US" sz="3200" smtClean="0"/>
              <a:t> </a:t>
            </a:r>
            <a:r>
              <a:rPr lang="en-US" sz="3200" err="1" smtClean="0"/>
              <a:t>é</a:t>
            </a:r>
            <a:r>
              <a:rPr lang="en-US" sz="3200" smtClean="0"/>
              <a:t> </a:t>
            </a:r>
            <a:r>
              <a:rPr lang="en-US" sz="3200" err="1" smtClean="0"/>
              <a:t>importante</a:t>
            </a:r>
            <a:r>
              <a:rPr lang="en-US" sz="3200" smtClean="0"/>
              <a:t> </a:t>
            </a:r>
            <a:r>
              <a:rPr lang="en-US" sz="3200" err="1" smtClean="0"/>
              <a:t>ressaltar</a:t>
            </a:r>
            <a:r>
              <a:rPr lang="en-US" sz="3200" smtClean="0"/>
              <a:t> que as </a:t>
            </a:r>
            <a:r>
              <a:rPr lang="en-US" sz="3200" err="1" smtClean="0"/>
              <a:t>variações</a:t>
            </a:r>
            <a:r>
              <a:rPr lang="en-US" sz="3200" smtClean="0"/>
              <a:t> </a:t>
            </a:r>
            <a:r>
              <a:rPr lang="en-US" sz="3200" err="1" smtClean="0"/>
              <a:t>fazem</a:t>
            </a:r>
            <a:r>
              <a:rPr lang="en-US" sz="3200" smtClean="0"/>
              <a:t> parte do </a:t>
            </a:r>
            <a:r>
              <a:rPr lang="en-US" sz="3200" err="1" smtClean="0"/>
              <a:t>comportamento</a:t>
            </a:r>
            <a:r>
              <a:rPr lang="en-US" sz="3200" smtClean="0"/>
              <a:t> do </a:t>
            </a:r>
            <a:r>
              <a:rPr lang="en-US" sz="3200" err="1" smtClean="0"/>
              <a:t>processo</a:t>
            </a:r>
            <a:endParaRPr lang="en-US" sz="3200" smtClean="0"/>
          </a:p>
          <a:p>
            <a:pPr marL="457200" indent="-457200"/>
            <a:r>
              <a:rPr lang="en-US" sz="3200" err="1" smtClean="0"/>
              <a:t>Assim</a:t>
            </a:r>
            <a:r>
              <a:rPr lang="en-US" sz="3200" smtClean="0"/>
              <a:t>, um </a:t>
            </a:r>
            <a:r>
              <a:rPr lang="en-US" sz="3200" err="1" smtClean="0"/>
              <a:t>processo</a:t>
            </a:r>
            <a:r>
              <a:rPr lang="en-US" sz="3200" smtClean="0"/>
              <a:t> </a:t>
            </a:r>
            <a:r>
              <a:rPr lang="en-US" sz="3200" err="1" smtClean="0"/>
              <a:t>estável</a:t>
            </a:r>
            <a:r>
              <a:rPr lang="en-US" sz="3200" smtClean="0"/>
              <a:t> </a:t>
            </a:r>
            <a:r>
              <a:rPr lang="en-US" sz="3200" err="1" smtClean="0"/>
              <a:t>não</a:t>
            </a:r>
            <a:r>
              <a:rPr lang="en-US" sz="3200" smtClean="0"/>
              <a:t> </a:t>
            </a:r>
            <a:r>
              <a:rPr lang="en-US" sz="3200" err="1" smtClean="0"/>
              <a:t>é</a:t>
            </a:r>
            <a:r>
              <a:rPr lang="en-US" sz="3200" smtClean="0"/>
              <a:t> </a:t>
            </a:r>
            <a:r>
              <a:rPr lang="en-US" sz="3200" err="1" smtClean="0"/>
              <a:t>aquele</a:t>
            </a:r>
            <a:r>
              <a:rPr lang="en-US" sz="3200" smtClean="0"/>
              <a:t> que </a:t>
            </a:r>
            <a:r>
              <a:rPr lang="en-US" sz="3200" err="1" smtClean="0"/>
              <a:t>não</a:t>
            </a:r>
            <a:r>
              <a:rPr lang="en-US" sz="3200" smtClean="0"/>
              <a:t> </a:t>
            </a:r>
            <a:r>
              <a:rPr lang="en-US" sz="3200" err="1" smtClean="0"/>
              <a:t>apresenta</a:t>
            </a:r>
            <a:r>
              <a:rPr lang="en-US" sz="3200" smtClean="0"/>
              <a:t> </a:t>
            </a:r>
            <a:r>
              <a:rPr lang="en-US" sz="3200" err="1" smtClean="0"/>
              <a:t>variações</a:t>
            </a:r>
            <a:r>
              <a:rPr lang="en-US" sz="3200" smtClean="0"/>
              <a:t> e, sim, </a:t>
            </a:r>
            <a:r>
              <a:rPr lang="en-US" sz="3200" err="1" smtClean="0"/>
              <a:t>aquele</a:t>
            </a:r>
            <a:r>
              <a:rPr lang="en-US" sz="3200" smtClean="0"/>
              <a:t> que </a:t>
            </a:r>
            <a:r>
              <a:rPr lang="en-US" sz="3200" err="1" smtClean="0"/>
              <a:t>apresenta</a:t>
            </a:r>
            <a:r>
              <a:rPr lang="en-US" sz="3200" smtClean="0"/>
              <a:t> as </a:t>
            </a:r>
            <a:r>
              <a:rPr lang="en-US" sz="3200" err="1" smtClean="0"/>
              <a:t>variações</a:t>
            </a:r>
            <a:r>
              <a:rPr lang="en-US" sz="3200" smtClean="0"/>
              <a:t> </a:t>
            </a:r>
            <a:r>
              <a:rPr lang="en-US" sz="3200" err="1" smtClean="0"/>
              <a:t>aceitavéis</a:t>
            </a:r>
            <a:r>
              <a:rPr lang="en-US" sz="3200" smtClean="0"/>
              <a:t>, </a:t>
            </a:r>
            <a:r>
              <a:rPr lang="en-US" sz="3200" err="1" smtClean="0"/>
              <a:t>dentro</a:t>
            </a:r>
            <a:r>
              <a:rPr lang="en-US" sz="3200" smtClean="0"/>
              <a:t> de </a:t>
            </a:r>
            <a:r>
              <a:rPr lang="en-US" sz="3200" err="1" smtClean="0"/>
              <a:t>limites</a:t>
            </a:r>
            <a:r>
              <a:rPr lang="en-US" sz="3200" smtClean="0"/>
              <a:t> </a:t>
            </a:r>
            <a:r>
              <a:rPr lang="en-US" sz="3200" err="1" smtClean="0"/>
              <a:t>estabelecidos</a:t>
            </a:r>
            <a:endParaRPr lang="en-US" sz="3200" smtClean="0"/>
          </a:p>
          <a:p>
            <a:pPr marL="457200" indent="-457200"/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0378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Comportament</a:t>
            </a:r>
            <a:r>
              <a:rPr lang="pt-BR" smtClean="0"/>
              <a:t>o do Processo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/>
            <a:r>
              <a:rPr lang="en-US" sz="3200" smtClean="0"/>
              <a:t>As </a:t>
            </a:r>
            <a:r>
              <a:rPr lang="en-US" sz="3200" b="1" err="1" smtClean="0"/>
              <a:t>variações</a:t>
            </a:r>
            <a:r>
              <a:rPr lang="en-US" sz="3200" b="1" smtClean="0"/>
              <a:t> </a:t>
            </a:r>
            <a:r>
              <a:rPr lang="en-US" sz="3200" b="1" err="1" smtClean="0"/>
              <a:t>aceitáveis</a:t>
            </a:r>
            <a:r>
              <a:rPr lang="en-US" sz="3200" b="1" smtClean="0"/>
              <a:t> </a:t>
            </a:r>
            <a:r>
              <a:rPr lang="en-US" sz="3200" smtClean="0"/>
              <a:t>(</a:t>
            </a:r>
            <a:r>
              <a:rPr lang="en-US" sz="3200" err="1" smtClean="0"/>
              <a:t>ou</a:t>
            </a:r>
            <a:r>
              <a:rPr lang="en-US" sz="3200" smtClean="0"/>
              <a:t> </a:t>
            </a:r>
            <a:r>
              <a:rPr lang="en-US" sz="3200" err="1" smtClean="0"/>
              <a:t>controladas</a:t>
            </a:r>
            <a:r>
              <a:rPr lang="en-US" sz="3200" smtClean="0"/>
              <a:t>) </a:t>
            </a:r>
            <a:r>
              <a:rPr lang="en-US" sz="3200" err="1" smtClean="0"/>
              <a:t>são</a:t>
            </a:r>
            <a:r>
              <a:rPr lang="en-US" sz="3200" smtClean="0"/>
              <a:t> </a:t>
            </a:r>
            <a:r>
              <a:rPr lang="en-US" sz="3200" err="1" smtClean="0"/>
              <a:t>provocadas</a:t>
            </a:r>
            <a:r>
              <a:rPr lang="en-US" sz="3200" smtClean="0"/>
              <a:t> </a:t>
            </a:r>
            <a:r>
              <a:rPr lang="en-US" sz="3200" err="1" smtClean="0"/>
              <a:t>pelas</a:t>
            </a:r>
            <a:r>
              <a:rPr lang="en-US" sz="3200" smtClean="0"/>
              <a:t> </a:t>
            </a:r>
            <a:r>
              <a:rPr lang="en-US" sz="3200" b="1" err="1" smtClean="0"/>
              <a:t>causas</a:t>
            </a:r>
            <a:r>
              <a:rPr lang="en-US" sz="3200" b="1" smtClean="0"/>
              <a:t> </a:t>
            </a:r>
            <a:r>
              <a:rPr lang="en-US" sz="3200" b="1" err="1" smtClean="0"/>
              <a:t>comuns</a:t>
            </a:r>
            <a:r>
              <a:rPr lang="en-US" sz="3200" smtClean="0"/>
              <a:t>.</a:t>
            </a:r>
          </a:p>
          <a:p>
            <a:pPr marL="457200" indent="-457200"/>
            <a:r>
              <a:rPr lang="en-US" sz="3200" err="1" smtClean="0"/>
              <a:t>Elas</a:t>
            </a:r>
            <a:r>
              <a:rPr lang="en-US" sz="3200" smtClean="0"/>
              <a:t> </a:t>
            </a:r>
            <a:r>
              <a:rPr lang="en-US" sz="3200" err="1" smtClean="0"/>
              <a:t>provocam</a:t>
            </a:r>
            <a:r>
              <a:rPr lang="en-US" sz="3200" smtClean="0"/>
              <a:t> </a:t>
            </a:r>
            <a:r>
              <a:rPr lang="en-US" sz="3200" err="1" smtClean="0"/>
              <a:t>desvios</a:t>
            </a:r>
            <a:r>
              <a:rPr lang="en-US" sz="3200" smtClean="0"/>
              <a:t> </a:t>
            </a:r>
            <a:r>
              <a:rPr lang="en-US" sz="3200" err="1" smtClean="0"/>
              <a:t>dentro</a:t>
            </a:r>
            <a:r>
              <a:rPr lang="en-US" sz="3200" smtClean="0"/>
              <a:t> dos </a:t>
            </a:r>
            <a:r>
              <a:rPr lang="en-US" sz="3200" err="1" smtClean="0"/>
              <a:t>limites</a:t>
            </a:r>
            <a:r>
              <a:rPr lang="en-US" sz="3200" smtClean="0"/>
              <a:t> </a:t>
            </a:r>
            <a:r>
              <a:rPr lang="en-US" sz="3200" err="1" smtClean="0"/>
              <a:t>previstos</a:t>
            </a:r>
            <a:r>
              <a:rPr lang="en-US" sz="3200" smtClean="0"/>
              <a:t> para o </a:t>
            </a:r>
            <a:r>
              <a:rPr lang="en-US" sz="3200" err="1" smtClean="0"/>
              <a:t>comportamento</a:t>
            </a:r>
            <a:r>
              <a:rPr lang="en-US" sz="3200" smtClean="0"/>
              <a:t> do </a:t>
            </a:r>
            <a:r>
              <a:rPr lang="en-US" sz="3200" err="1" smtClean="0"/>
              <a:t>processo</a:t>
            </a:r>
            <a:endParaRPr lang="en-US" sz="3200" smtClean="0"/>
          </a:p>
          <a:p>
            <a:pPr marL="457200" indent="-457200"/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4006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Comportament</a:t>
            </a:r>
            <a:r>
              <a:rPr lang="pt-BR" smtClean="0"/>
              <a:t>o do Processo</a:t>
            </a:r>
            <a:endParaRPr lang="e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75" y="2081211"/>
            <a:ext cx="7615355" cy="354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8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Comportament</a:t>
            </a:r>
            <a:r>
              <a:rPr lang="pt-BR" smtClean="0"/>
              <a:t>o do Processo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/>
            <a:r>
              <a:rPr lang="pt-BR" sz="3200" dirty="0" smtClean="0"/>
              <a:t>Existem porém, as chamadas </a:t>
            </a:r>
            <a:r>
              <a:rPr lang="pt-BR" sz="3200" b="1" dirty="0" smtClean="0"/>
              <a:t>causas especiais</a:t>
            </a:r>
            <a:r>
              <a:rPr lang="pt-BR" sz="3200" dirty="0" smtClean="0"/>
              <a:t> que provocam desvios que excedem os limites previstos para o processo, tornando o processo instável</a:t>
            </a:r>
          </a:p>
          <a:p>
            <a:pPr marL="457200" indent="-457200"/>
            <a:r>
              <a:rPr lang="pt-BR" sz="3200" dirty="0" smtClean="0"/>
              <a:t>As causas especiais são eventos que não fazem parte do curso normal do processo e provocam mudanças no padrão esperado</a:t>
            </a:r>
            <a:endParaRPr lang="pt-BR" sz="3200" dirty="0" smtClean="0"/>
          </a:p>
          <a:p>
            <a:pPr marL="457200" indent="-457200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183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Comportament</a:t>
            </a:r>
            <a:r>
              <a:rPr lang="pt-BR" smtClean="0"/>
              <a:t>o do Processo</a:t>
            </a:r>
            <a:endParaRPr lang="e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75" y="1922463"/>
            <a:ext cx="8007788" cy="39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Comportament</a:t>
            </a:r>
            <a:r>
              <a:rPr lang="pt-BR" smtClean="0"/>
              <a:t>o do Processo</a:t>
            </a:r>
            <a:endParaRPr lang="e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2181225"/>
            <a:ext cx="79375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/>
              <a:t>O Comportament</a:t>
            </a:r>
            <a:r>
              <a:rPr lang="pt-BR" dirty="0" smtClean="0"/>
              <a:t>o do Processo</a:t>
            </a:r>
            <a:endParaRPr lang="en" dirty="0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/>
            <a:r>
              <a:rPr lang="pt-BR" sz="3200" dirty="0" smtClean="0"/>
              <a:t>O fato de um processo ser estável, não significa que o processo tem um bom desempenho</a:t>
            </a:r>
          </a:p>
          <a:p>
            <a:pPr marL="457200" indent="-457200"/>
            <a:r>
              <a:rPr lang="pt-BR" sz="3200" dirty="0" smtClean="0"/>
              <a:t>Uma vez estabilizado, o processo deve ser analisado para avaliar se o mesmo é capaz de atingir os objetivos da organização e melhorado se necessário</a:t>
            </a:r>
          </a:p>
          <a:p>
            <a:pPr marL="457200" indent="-457200"/>
            <a:r>
              <a:rPr lang="pt-BR" sz="3200" dirty="0" smtClean="0"/>
              <a:t>Melhorar um processo significa diminuir os limites aceitáveis para o seu comportamento</a:t>
            </a:r>
          </a:p>
          <a:p>
            <a:pPr marL="457200" indent="-457200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213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Shape 1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5374263" y="589389"/>
            <a:ext cx="3069000" cy="2457300"/>
          </a:xfrm>
          <a:prstGeom prst="wedgeRectCallout">
            <a:avLst>
              <a:gd name="adj1" fmla="val -33157"/>
              <a:gd name="adj2" fmla="val 6870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Fim!</a:t>
            </a:r>
          </a:p>
          <a:p>
            <a:pPr lvl="0" algn="ctr">
              <a:spcBef>
                <a:spcPts val="0"/>
              </a:spcBef>
              <a:buNone/>
            </a:pPr>
            <a:r>
              <a:rPr lang="pt-BR"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Perguntas?</a:t>
            </a:r>
            <a:endParaRPr lang="en" sz="24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7267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65225" y="2018025"/>
            <a:ext cx="5778438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F3848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mtClean="0"/>
              <a:t>O que é o Controle Estatístico do Processo?</a:t>
            </a: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82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00076" y="2790325"/>
            <a:ext cx="7733474" cy="80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CEP é importante para conhecer o comportament</a:t>
            </a:r>
            <a:r>
              <a:rPr lang="pt-BR" smtClean="0"/>
              <a:t>o de um processo, determinar seu desempenho em execuções anteriores e prever seu desempenho futuro verificando se são capazes de atingir os objetivos definidos e identificando correções e melhorias quando indicado (Barcellos, 2009)</a:t>
            </a:r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57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/>
            <a:r>
              <a:rPr lang="en-US" sz="3600" smtClean="0"/>
              <a:t>O CEP </a:t>
            </a:r>
            <a:r>
              <a:rPr lang="en-US" sz="3600" err="1" smtClean="0"/>
              <a:t>coleta</a:t>
            </a:r>
            <a:r>
              <a:rPr lang="en-US" sz="3600" smtClean="0"/>
              <a:t> dados </a:t>
            </a:r>
            <a:r>
              <a:rPr lang="en-US" sz="3600" err="1" smtClean="0"/>
              <a:t>em</a:t>
            </a:r>
            <a:r>
              <a:rPr lang="en-US" sz="3600" smtClean="0"/>
              <a:t> </a:t>
            </a:r>
            <a:r>
              <a:rPr lang="en-US" sz="3600" err="1" smtClean="0"/>
              <a:t>projetos</a:t>
            </a:r>
            <a:r>
              <a:rPr lang="en-US" sz="3600" smtClean="0"/>
              <a:t> </a:t>
            </a:r>
            <a:r>
              <a:rPr lang="en-US" sz="3600" err="1" smtClean="0"/>
              <a:t>já</a:t>
            </a:r>
            <a:r>
              <a:rPr lang="en-US" sz="3600" smtClean="0"/>
              <a:t> </a:t>
            </a:r>
            <a:r>
              <a:rPr lang="en-US" sz="3600" err="1" smtClean="0"/>
              <a:t>executados</a:t>
            </a:r>
            <a:r>
              <a:rPr lang="en-US" sz="3600" smtClean="0"/>
              <a:t> para </a:t>
            </a:r>
            <a:r>
              <a:rPr lang="en-US" sz="3600" err="1" smtClean="0"/>
              <a:t>analizar</a:t>
            </a:r>
            <a:r>
              <a:rPr lang="en-US" sz="3600" smtClean="0"/>
              <a:t> o </a:t>
            </a:r>
            <a:r>
              <a:rPr lang="en-US" sz="3600" err="1" smtClean="0"/>
              <a:t>comportamento</a:t>
            </a:r>
            <a:r>
              <a:rPr lang="en-US" sz="3600" smtClean="0"/>
              <a:t> dos </a:t>
            </a:r>
            <a:r>
              <a:rPr lang="en-US" sz="3600" err="1" smtClean="0"/>
              <a:t>processos</a:t>
            </a:r>
            <a:r>
              <a:rPr lang="en-US" sz="3600" smtClean="0"/>
              <a:t> da </a:t>
            </a:r>
            <a:r>
              <a:rPr lang="en-US" sz="3600" err="1" smtClean="0"/>
              <a:t>organização</a:t>
            </a:r>
            <a:endParaRPr lang="en-US" sz="3600" smtClean="0"/>
          </a:p>
          <a:p>
            <a:pPr marL="342900" indent="-342900"/>
            <a:r>
              <a:rPr lang="en-US" sz="3600" smtClean="0"/>
              <a:t>O </a:t>
            </a:r>
            <a:r>
              <a:rPr lang="en-US" sz="3600" err="1" smtClean="0"/>
              <a:t>objetivo</a:t>
            </a:r>
            <a:r>
              <a:rPr lang="en-US" sz="3600" smtClean="0"/>
              <a:t> </a:t>
            </a:r>
            <a:r>
              <a:rPr lang="en-US" sz="3600" err="1" smtClean="0"/>
              <a:t>é</a:t>
            </a:r>
            <a:r>
              <a:rPr lang="en-US" sz="3600" smtClean="0"/>
              <a:t> </a:t>
            </a:r>
            <a:r>
              <a:rPr lang="en-US" sz="3600" err="1" smtClean="0"/>
              <a:t>obter</a:t>
            </a:r>
            <a:r>
              <a:rPr lang="en-US" sz="3600" smtClean="0"/>
              <a:t> </a:t>
            </a:r>
            <a:r>
              <a:rPr lang="en-US" sz="3600" err="1" smtClean="0"/>
              <a:t>processos</a:t>
            </a:r>
            <a:r>
              <a:rPr lang="en-US" sz="3600" smtClean="0"/>
              <a:t> </a:t>
            </a:r>
            <a:r>
              <a:rPr lang="en-US" sz="3600" err="1" smtClean="0"/>
              <a:t>estáveis</a:t>
            </a:r>
            <a:r>
              <a:rPr lang="en-US" sz="3600" smtClean="0"/>
              <a:t>, </a:t>
            </a:r>
            <a:r>
              <a:rPr lang="en-US" sz="3600" err="1" smtClean="0"/>
              <a:t>isto</a:t>
            </a:r>
            <a:r>
              <a:rPr lang="en-US" sz="3600" smtClean="0"/>
              <a:t> </a:t>
            </a:r>
            <a:r>
              <a:rPr lang="en-US" sz="3600" err="1" smtClean="0"/>
              <a:t>é</a:t>
            </a:r>
            <a:r>
              <a:rPr lang="en-US" sz="3600" smtClean="0"/>
              <a:t>, que </a:t>
            </a:r>
            <a:r>
              <a:rPr lang="en-US" sz="3600" err="1" smtClean="0"/>
              <a:t>tenham</a:t>
            </a:r>
            <a:r>
              <a:rPr lang="en-US" sz="3600" smtClean="0"/>
              <a:t> o </a:t>
            </a:r>
            <a:r>
              <a:rPr lang="en-US" sz="3600" err="1" smtClean="0"/>
              <a:t>comportamento</a:t>
            </a:r>
            <a:r>
              <a:rPr lang="en-US" sz="3600" smtClean="0"/>
              <a:t> </a:t>
            </a:r>
            <a:r>
              <a:rPr lang="en-US" sz="3600" err="1" smtClean="0"/>
              <a:t>repetível</a:t>
            </a:r>
            <a:r>
              <a:rPr lang="en-US" sz="3600" smtClean="0"/>
              <a:t> e </a:t>
            </a:r>
            <a:r>
              <a:rPr lang="en-US" sz="3600" err="1" smtClean="0"/>
              <a:t>previsível</a:t>
            </a: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7782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/>
            <a:r>
              <a:rPr lang="en-US" sz="3600" err="1" smtClean="0"/>
              <a:t>Processos</a:t>
            </a:r>
            <a:r>
              <a:rPr lang="en-US" sz="3600" smtClean="0"/>
              <a:t> </a:t>
            </a:r>
            <a:r>
              <a:rPr lang="en-US" sz="3600" err="1" smtClean="0"/>
              <a:t>instáveis</a:t>
            </a:r>
            <a:r>
              <a:rPr lang="en-US" sz="3600" smtClean="0"/>
              <a:t> </a:t>
            </a:r>
            <a:r>
              <a:rPr lang="en-US" sz="3600" err="1" smtClean="0"/>
              <a:t>devem</a:t>
            </a:r>
            <a:r>
              <a:rPr lang="en-US" sz="3600" smtClean="0"/>
              <a:t> </a:t>
            </a:r>
            <a:r>
              <a:rPr lang="en-US" sz="3600" err="1" smtClean="0"/>
              <a:t>ter</a:t>
            </a:r>
            <a:r>
              <a:rPr lang="en-US" sz="3600" smtClean="0"/>
              <a:t> </a:t>
            </a:r>
            <a:r>
              <a:rPr lang="en-US" sz="3600" err="1" smtClean="0"/>
              <a:t>sua</a:t>
            </a:r>
            <a:r>
              <a:rPr lang="en-US" sz="3600" err="1" smtClean="0"/>
              <a:t>s</a:t>
            </a:r>
            <a:r>
              <a:rPr lang="en-US" sz="3600" smtClean="0"/>
              <a:t> </a:t>
            </a:r>
            <a:r>
              <a:rPr lang="en-US" sz="3600" err="1" smtClean="0"/>
              <a:t>causas</a:t>
            </a:r>
            <a:r>
              <a:rPr lang="en-US" sz="3600" smtClean="0"/>
              <a:t> de </a:t>
            </a:r>
            <a:r>
              <a:rPr lang="en-US" sz="3600" err="1" smtClean="0"/>
              <a:t>instabilidade</a:t>
            </a:r>
            <a:r>
              <a:rPr lang="en-US" sz="3600" smtClean="0"/>
              <a:t> </a:t>
            </a:r>
            <a:r>
              <a:rPr lang="en-US" sz="3600" err="1" smtClean="0"/>
              <a:t>investigadas</a:t>
            </a:r>
            <a:r>
              <a:rPr lang="en-US" sz="3600" smtClean="0"/>
              <a:t> e </a:t>
            </a:r>
            <a:r>
              <a:rPr lang="en-US" sz="3600" err="1" smtClean="0"/>
              <a:t>corrigidas</a:t>
            </a:r>
            <a:endParaRPr lang="en-US" sz="3600" smtClean="0"/>
          </a:p>
          <a:p>
            <a:pPr marL="342900" indent="-342900"/>
            <a:r>
              <a:rPr lang="en-US" sz="3600" smtClean="0"/>
              <a:t>Uma </a:t>
            </a:r>
            <a:r>
              <a:rPr lang="en-US" sz="3600" err="1" smtClean="0"/>
              <a:t>vez</a:t>
            </a:r>
            <a:r>
              <a:rPr lang="en-US" sz="3600" smtClean="0"/>
              <a:t> que o </a:t>
            </a:r>
            <a:r>
              <a:rPr lang="en-US" sz="3600" err="1" smtClean="0"/>
              <a:t>processo</a:t>
            </a:r>
            <a:r>
              <a:rPr lang="en-US" sz="3600" smtClean="0"/>
              <a:t> </a:t>
            </a:r>
            <a:r>
              <a:rPr lang="en-US" sz="3600" err="1" smtClean="0"/>
              <a:t>tenha</a:t>
            </a:r>
            <a:r>
              <a:rPr lang="en-US" sz="3600" smtClean="0"/>
              <a:t> se tornado </a:t>
            </a:r>
            <a:r>
              <a:rPr lang="en-US" sz="3600" err="1" smtClean="0"/>
              <a:t>estável</a:t>
            </a:r>
            <a:r>
              <a:rPr lang="en-US" sz="3600" smtClean="0"/>
              <a:t>, </a:t>
            </a:r>
            <a:r>
              <a:rPr lang="en-US" sz="3600" err="1" smtClean="0"/>
              <a:t>devemos</a:t>
            </a:r>
            <a:r>
              <a:rPr lang="en-US" sz="3600" smtClean="0"/>
              <a:t> </a:t>
            </a:r>
            <a:r>
              <a:rPr lang="en-US" sz="3600" err="1" smtClean="0"/>
              <a:t>então</a:t>
            </a:r>
            <a:r>
              <a:rPr lang="en-US" sz="3600" smtClean="0"/>
              <a:t> </a:t>
            </a:r>
            <a:r>
              <a:rPr lang="en-US" sz="3600" err="1" smtClean="0"/>
              <a:t>pensar</a:t>
            </a:r>
            <a:r>
              <a:rPr lang="en-US" sz="3600" smtClean="0"/>
              <a:t> </a:t>
            </a:r>
            <a:r>
              <a:rPr lang="en-US" sz="3600" err="1" smtClean="0"/>
              <a:t>nas</a:t>
            </a:r>
            <a:r>
              <a:rPr lang="en-US" sz="3600" smtClean="0"/>
              <a:t> </a:t>
            </a:r>
            <a:r>
              <a:rPr lang="en-US" sz="3600" err="1" smtClean="0"/>
              <a:t>ações</a:t>
            </a:r>
            <a:r>
              <a:rPr lang="en-US" sz="3600" smtClean="0"/>
              <a:t> de </a:t>
            </a:r>
            <a:r>
              <a:rPr lang="en-US" sz="3600" err="1" smtClean="0"/>
              <a:t>melhoria</a:t>
            </a:r>
            <a:r>
              <a:rPr lang="en-US" sz="3600" smtClean="0"/>
              <a:t> </a:t>
            </a:r>
            <a:r>
              <a:rPr lang="en-US" sz="3600" err="1" smtClean="0"/>
              <a:t>na</a:t>
            </a:r>
            <a:r>
              <a:rPr lang="en-US" sz="3600" smtClean="0"/>
              <a:t> </a:t>
            </a:r>
            <a:r>
              <a:rPr lang="en-US" sz="3600" err="1" smtClean="0"/>
              <a:t>capacidade</a:t>
            </a:r>
            <a:r>
              <a:rPr lang="en-US" sz="3600" smtClean="0"/>
              <a:t> do </a:t>
            </a:r>
            <a:r>
              <a:rPr lang="en-US" sz="3600" err="1" smtClean="0"/>
              <a:t>processo</a:t>
            </a: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14002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O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/>
            <a:r>
              <a:rPr lang="en-US" sz="3600" smtClean="0"/>
              <a:t>O CEP </a:t>
            </a:r>
            <a:r>
              <a:rPr lang="en-US" sz="3600" err="1" smtClean="0"/>
              <a:t>não</a:t>
            </a:r>
            <a:r>
              <a:rPr lang="en-US" sz="3600" smtClean="0"/>
              <a:t> </a:t>
            </a:r>
            <a:r>
              <a:rPr lang="en-US" sz="3600" err="1" smtClean="0"/>
              <a:t>é</a:t>
            </a:r>
            <a:r>
              <a:rPr lang="en-US" sz="3600" smtClean="0"/>
              <a:t> </a:t>
            </a:r>
            <a:r>
              <a:rPr lang="en-US" sz="3600" err="1" smtClean="0"/>
              <a:t>algo</a:t>
            </a:r>
            <a:r>
              <a:rPr lang="en-US" sz="3600" smtClean="0"/>
              <a:t> novo, </a:t>
            </a:r>
            <a:r>
              <a:rPr lang="en-US" sz="3600" err="1" smtClean="0"/>
              <a:t>é</a:t>
            </a:r>
            <a:r>
              <a:rPr lang="en-US" sz="3600" smtClean="0"/>
              <a:t> </a:t>
            </a:r>
            <a:r>
              <a:rPr lang="en-US" sz="3600" err="1" smtClean="0"/>
              <a:t>algo</a:t>
            </a:r>
            <a:r>
              <a:rPr lang="en-US" sz="3600" smtClean="0"/>
              <a:t> </a:t>
            </a:r>
            <a:r>
              <a:rPr lang="en-US" sz="3600" err="1" smtClean="0"/>
              <a:t>já</a:t>
            </a:r>
            <a:r>
              <a:rPr lang="en-US" sz="3600" smtClean="0"/>
              <a:t> </a:t>
            </a:r>
            <a:r>
              <a:rPr lang="en-US" sz="3600" err="1" smtClean="0"/>
              <a:t>bem</a:t>
            </a:r>
            <a:r>
              <a:rPr lang="en-US" sz="3600" smtClean="0"/>
              <a:t> </a:t>
            </a:r>
            <a:r>
              <a:rPr lang="en-US" sz="3600" err="1" smtClean="0"/>
              <a:t>difundido</a:t>
            </a:r>
            <a:r>
              <a:rPr lang="en-US" sz="3600" smtClean="0"/>
              <a:t> </a:t>
            </a:r>
            <a:r>
              <a:rPr lang="en-US" sz="3600" err="1" smtClean="0"/>
              <a:t>na</a:t>
            </a:r>
            <a:r>
              <a:rPr lang="en-US" sz="3600" smtClean="0"/>
              <a:t> </a:t>
            </a:r>
            <a:r>
              <a:rPr lang="en-US" sz="3600" err="1" smtClean="0"/>
              <a:t>indústria</a:t>
            </a:r>
            <a:r>
              <a:rPr lang="en-US" sz="3600" smtClean="0"/>
              <a:t> de </a:t>
            </a:r>
            <a:r>
              <a:rPr lang="en-US" sz="3600" err="1" smtClean="0"/>
              <a:t>manufatura</a:t>
            </a:r>
            <a:r>
              <a:rPr lang="en-US" sz="3600" smtClean="0"/>
              <a:t> e </a:t>
            </a:r>
            <a:r>
              <a:rPr lang="en-US" sz="3600" err="1" smtClean="0"/>
              <a:t>linhas</a:t>
            </a:r>
            <a:r>
              <a:rPr lang="en-US" sz="3600" smtClean="0"/>
              <a:t> de </a:t>
            </a:r>
            <a:r>
              <a:rPr lang="en-US" sz="3600" err="1" smtClean="0"/>
              <a:t>produção</a:t>
            </a:r>
            <a:endParaRPr lang="en-US" sz="3600" smtClean="0"/>
          </a:p>
          <a:p>
            <a:pPr marL="342900" indent="-342900"/>
            <a:r>
              <a:rPr lang="en-US" sz="3600" err="1" smtClean="0"/>
              <a:t>Porém</a:t>
            </a:r>
            <a:r>
              <a:rPr lang="en-US" sz="3600" smtClean="0"/>
              <a:t> no </a:t>
            </a:r>
            <a:r>
              <a:rPr lang="en-US" sz="3600" err="1" smtClean="0"/>
              <a:t>contexto</a:t>
            </a:r>
            <a:r>
              <a:rPr lang="en-US" sz="3600" smtClean="0"/>
              <a:t> de software o </a:t>
            </a:r>
            <a:r>
              <a:rPr lang="en-US" sz="3600" err="1" smtClean="0"/>
              <a:t>seu</a:t>
            </a:r>
            <a:r>
              <a:rPr lang="en-US" sz="3600" smtClean="0"/>
              <a:t> </a:t>
            </a:r>
            <a:r>
              <a:rPr lang="en-US" sz="3600" err="1" smtClean="0"/>
              <a:t>uso</a:t>
            </a:r>
            <a:r>
              <a:rPr lang="en-US" sz="3600" smtClean="0"/>
              <a:t> </a:t>
            </a:r>
            <a:r>
              <a:rPr lang="en-US" sz="3600" err="1" smtClean="0"/>
              <a:t>é</a:t>
            </a:r>
            <a:r>
              <a:rPr lang="en-US" sz="3600" smtClean="0"/>
              <a:t> </a:t>
            </a:r>
            <a:r>
              <a:rPr lang="en-US" sz="3600" err="1" smtClean="0"/>
              <a:t>relativamente</a:t>
            </a:r>
            <a:r>
              <a:rPr lang="en-US" sz="3600" smtClean="0"/>
              <a:t> </a:t>
            </a:r>
            <a:r>
              <a:rPr lang="en-US" sz="3600" err="1" smtClean="0"/>
              <a:t>recente</a:t>
            </a:r>
            <a:r>
              <a:rPr lang="en-US" sz="3600" smtClean="0"/>
              <a:t> e </a:t>
            </a:r>
            <a:r>
              <a:rPr lang="en-US" sz="3600" err="1" smtClean="0"/>
              <a:t>ainda</a:t>
            </a:r>
            <a:r>
              <a:rPr lang="en-US" sz="3600" smtClean="0"/>
              <a:t> </a:t>
            </a:r>
            <a:r>
              <a:rPr lang="en-US" sz="3600" err="1" smtClean="0"/>
              <a:t>existem</a:t>
            </a:r>
            <a:r>
              <a:rPr lang="en-US" sz="3600" smtClean="0"/>
              <a:t> </a:t>
            </a:r>
            <a:r>
              <a:rPr lang="en-US" sz="3600" err="1" smtClean="0"/>
              <a:t>muitas</a:t>
            </a:r>
            <a:r>
              <a:rPr lang="en-US" sz="3600" smtClean="0"/>
              <a:t> </a:t>
            </a:r>
            <a:r>
              <a:rPr lang="en-US" sz="3600" err="1" smtClean="0"/>
              <a:t>dúvidas</a:t>
            </a: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8773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4487" y="0"/>
            <a:ext cx="14274298" cy="6858000"/>
          </a:xfrm>
          <a:prstGeom prst="rect">
            <a:avLst/>
          </a:prstGeom>
        </p:spPr>
      </p:pic>
      <p:sp>
        <p:nvSpPr>
          <p:cNvPr id="147" name="Shape 147"/>
          <p:cNvSpPr/>
          <p:nvPr/>
        </p:nvSpPr>
        <p:spPr>
          <a:xfrm>
            <a:off x="549600" y="517200"/>
            <a:ext cx="3069000" cy="2457300"/>
          </a:xfrm>
          <a:prstGeom prst="wedgeRectCallout">
            <a:avLst>
              <a:gd name="adj1" fmla="val 33489"/>
              <a:gd name="adj2" fmla="val 69190"/>
            </a:avLst>
          </a:prstGeom>
          <a:solidFill>
            <a:srgbClr val="2F3848">
              <a:alpha val="71540"/>
            </a:srgbClr>
          </a:solidFill>
          <a:ln w="152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pt-BR" sz="2400" b="1" smtClean="0">
                <a:solidFill>
                  <a:srgbClr val="FD8E8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Qual a importância do Controle Estatístico?</a:t>
            </a:r>
            <a:endParaRPr lang="en" sz="24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979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2475" y="168450"/>
            <a:ext cx="7951799" cy="97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/>
              <a:t>A importância do Controle Estatístico</a:t>
            </a:r>
            <a:endParaRPr lang="en"/>
          </a:p>
        </p:txBody>
      </p:sp>
      <p:sp>
        <p:nvSpPr>
          <p:cNvPr id="9" name="Shape 109"/>
          <p:cNvSpPr txBox="1">
            <a:spLocks noGrp="1"/>
          </p:cNvSpPr>
          <p:nvPr>
            <p:ph type="body" idx="1"/>
          </p:nvPr>
        </p:nvSpPr>
        <p:spPr>
          <a:xfrm>
            <a:off x="753150" y="1600200"/>
            <a:ext cx="76377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3200" smtClean="0"/>
              <a:t>As </a:t>
            </a:r>
            <a:r>
              <a:rPr lang="en-US" sz="3200" err="1" smtClean="0"/>
              <a:t>organizações</a:t>
            </a:r>
            <a:r>
              <a:rPr lang="en-US" sz="3200" smtClean="0"/>
              <a:t> </a:t>
            </a:r>
            <a:r>
              <a:rPr lang="en-US" sz="3200" err="1" smtClean="0"/>
              <a:t>devem</a:t>
            </a:r>
            <a:r>
              <a:rPr lang="en-US" sz="3200" smtClean="0"/>
              <a:t> </a:t>
            </a:r>
            <a:r>
              <a:rPr lang="en-US" sz="3200" err="1" smtClean="0"/>
              <a:t>sempre</a:t>
            </a:r>
            <a:r>
              <a:rPr lang="en-US" sz="3200" smtClean="0"/>
              <a:t> se </a:t>
            </a:r>
            <a:r>
              <a:rPr lang="en-US" sz="3200" err="1" smtClean="0"/>
              <a:t>questionar</a:t>
            </a:r>
            <a:r>
              <a:rPr lang="en-US" sz="3200" smtClean="0"/>
              <a:t> se </a:t>
            </a:r>
            <a:r>
              <a:rPr lang="en-US" sz="3200" err="1" smtClean="0"/>
              <a:t>os</a:t>
            </a:r>
            <a:r>
              <a:rPr lang="en-US" sz="3200" smtClean="0"/>
              <a:t> </a:t>
            </a:r>
            <a:r>
              <a:rPr lang="en-US" sz="3200" err="1" smtClean="0"/>
              <a:t>resultados</a:t>
            </a:r>
            <a:r>
              <a:rPr lang="en-US" sz="3200" smtClean="0"/>
              <a:t> </a:t>
            </a:r>
            <a:r>
              <a:rPr lang="en-US" sz="3200" err="1" smtClean="0"/>
              <a:t>pretentidos</a:t>
            </a:r>
            <a:r>
              <a:rPr lang="en-US" sz="3200" smtClean="0"/>
              <a:t> </a:t>
            </a:r>
            <a:r>
              <a:rPr lang="en-US" sz="3200" err="1" smtClean="0"/>
              <a:t>estão</a:t>
            </a:r>
            <a:r>
              <a:rPr lang="en-US" sz="3200" smtClean="0"/>
              <a:t> </a:t>
            </a:r>
            <a:r>
              <a:rPr lang="en-US" sz="3200" err="1" smtClean="0"/>
              <a:t>sendo</a:t>
            </a:r>
            <a:r>
              <a:rPr lang="en-US" sz="3200" smtClean="0"/>
              <a:t> </a:t>
            </a:r>
            <a:r>
              <a:rPr lang="en-US" sz="3200" err="1" smtClean="0"/>
              <a:t>atingidos</a:t>
            </a:r>
            <a:r>
              <a:rPr lang="en-US" sz="3200" smtClean="0"/>
              <a:t>:</a:t>
            </a:r>
          </a:p>
          <a:p>
            <a:pPr marL="342900" indent="-342900"/>
            <a:r>
              <a:rPr lang="en-US" sz="3200" err="1" smtClean="0"/>
              <a:t>Os</a:t>
            </a:r>
            <a:r>
              <a:rPr lang="en-US" sz="3200" smtClean="0"/>
              <a:t> </a:t>
            </a:r>
            <a:r>
              <a:rPr lang="en-US" sz="3200" err="1" smtClean="0"/>
              <a:t>clientes</a:t>
            </a:r>
            <a:r>
              <a:rPr lang="en-US" sz="3200" smtClean="0"/>
              <a:t> </a:t>
            </a:r>
            <a:r>
              <a:rPr lang="en-US" sz="3200" err="1" smtClean="0"/>
              <a:t>estão</a:t>
            </a:r>
            <a:r>
              <a:rPr lang="en-US" sz="3200" smtClean="0"/>
              <a:t> </a:t>
            </a:r>
            <a:r>
              <a:rPr lang="en-US" sz="3200" err="1" smtClean="0"/>
              <a:t>satisfeitos</a:t>
            </a:r>
            <a:r>
              <a:rPr lang="en-US" sz="3200" smtClean="0"/>
              <a:t>?</a:t>
            </a:r>
          </a:p>
          <a:p>
            <a:pPr marL="342900" indent="-342900"/>
            <a:r>
              <a:rPr lang="en-US" sz="3200" err="1" smtClean="0"/>
              <a:t>Há</a:t>
            </a:r>
            <a:r>
              <a:rPr lang="en-US" sz="3200" smtClean="0"/>
              <a:t> </a:t>
            </a:r>
            <a:r>
              <a:rPr lang="en-US" sz="3200" err="1" smtClean="0"/>
              <a:t>retorno</a:t>
            </a:r>
            <a:r>
              <a:rPr lang="en-US" sz="3200" smtClean="0"/>
              <a:t> do </a:t>
            </a:r>
            <a:r>
              <a:rPr lang="en-US" sz="3200" err="1" smtClean="0"/>
              <a:t>investimento</a:t>
            </a:r>
            <a:r>
              <a:rPr lang="en-US" sz="3200" smtClean="0"/>
              <a:t>?</a:t>
            </a:r>
          </a:p>
          <a:p>
            <a:pPr marL="342900" indent="-342900"/>
            <a:r>
              <a:rPr lang="en-US" sz="3200" smtClean="0"/>
              <a:t>O </a:t>
            </a:r>
            <a:r>
              <a:rPr lang="en-US" sz="3200" err="1" smtClean="0"/>
              <a:t>desempenho</a:t>
            </a:r>
            <a:r>
              <a:rPr lang="en-US" sz="3200" smtClean="0"/>
              <a:t> </a:t>
            </a:r>
            <a:r>
              <a:rPr lang="en-US" sz="3200" err="1" smtClean="0"/>
              <a:t>é</a:t>
            </a:r>
            <a:r>
              <a:rPr lang="en-US" sz="3200" smtClean="0"/>
              <a:t> </a:t>
            </a:r>
            <a:r>
              <a:rPr lang="en-US" sz="3200" err="1" smtClean="0"/>
              <a:t>suficiente</a:t>
            </a:r>
            <a:r>
              <a:rPr lang="en-US" sz="3200" smtClean="0"/>
              <a:t> para o </a:t>
            </a:r>
            <a:r>
              <a:rPr lang="en-US" sz="3200" err="1" smtClean="0"/>
              <a:t>crescimento</a:t>
            </a:r>
            <a:r>
              <a:rPr lang="en-US" sz="3200" smtClean="0"/>
              <a:t> da </a:t>
            </a:r>
            <a:r>
              <a:rPr lang="en-US" sz="3200" err="1" smtClean="0"/>
              <a:t>organização</a:t>
            </a:r>
            <a:r>
              <a:rPr lang="en-US" sz="3200" smtClean="0"/>
              <a:t>?</a:t>
            </a:r>
            <a:endParaRPr lang="en-US" sz="3200" smtClean="0"/>
          </a:p>
          <a:p>
            <a:pPr marL="342900" indent="-342900"/>
            <a:endParaRPr lang="en-US" sz="3200" smtClean="0"/>
          </a:p>
          <a:p>
            <a:pPr marL="342900" indent="-342900"/>
            <a:endParaRPr sz="3200"/>
          </a:p>
        </p:txBody>
      </p:sp>
    </p:spTree>
    <p:extLst>
      <p:ext uri="{BB962C8B-B14F-4D97-AF65-F5344CB8AC3E}">
        <p14:creationId xmlns:p14="http://schemas.microsoft.com/office/powerpoint/2010/main" val="7785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chemeClr val="bg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817</Words>
  <Application>Microsoft Macintosh PowerPoint</Application>
  <PresentationFormat>On-screen Show (4:3)</PresentationFormat>
  <Paragraphs>75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Source Sans Pro</vt:lpstr>
      <vt:lpstr>Arial</vt:lpstr>
      <vt:lpstr>Benedick template</vt:lpstr>
      <vt:lpstr>INTRODUÇÃO AO CONTROLE ESTATÍSTICO</vt:lpstr>
      <vt:lpstr>Na aula de hoje iremos aprender...</vt:lpstr>
      <vt:lpstr>1. O que é o Controle Estatístico do Processo?</vt:lpstr>
      <vt:lpstr>PowerPoint Presentation</vt:lpstr>
      <vt:lpstr>O Controle Estatístico</vt:lpstr>
      <vt:lpstr>O Controle Estatístico</vt:lpstr>
      <vt:lpstr>O Controle Estatístico</vt:lpstr>
      <vt:lpstr>PowerPoint Presentation</vt:lpstr>
      <vt:lpstr>A importância do Controle Estatístico</vt:lpstr>
      <vt:lpstr>A importância do Controle Estatístico</vt:lpstr>
      <vt:lpstr>A importância do Controle Estatístico</vt:lpstr>
      <vt:lpstr>PowerPoint Presentation</vt:lpstr>
      <vt:lpstr>A importância do Controle Estatístico</vt:lpstr>
      <vt:lpstr>A importância do Controle Estatístico</vt:lpstr>
      <vt:lpstr>PowerPoint Presentation</vt:lpstr>
      <vt:lpstr>PowerPoint Presentation</vt:lpstr>
      <vt:lpstr>Medição ou Controle Estatístico</vt:lpstr>
      <vt:lpstr>Medição ou Controle Estatístico</vt:lpstr>
      <vt:lpstr>2. O Comportamento do Processo</vt:lpstr>
      <vt:lpstr>O Comportamento do Processo</vt:lpstr>
      <vt:lpstr>O Comportamento do Processo</vt:lpstr>
      <vt:lpstr>O Comportamento do Processo</vt:lpstr>
      <vt:lpstr>O Comportamento do Processo</vt:lpstr>
      <vt:lpstr>O Comportamento do Processo</vt:lpstr>
      <vt:lpstr>O Comportamento do Processo</vt:lpstr>
      <vt:lpstr>O Comportamento do Processo</vt:lpstr>
      <vt:lpstr>O Comportamento do Processo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PROCESSOS</dc:title>
  <dc:creator>furtado</dc:creator>
  <cp:lastModifiedBy>Julio Furtado</cp:lastModifiedBy>
  <cp:revision>157</cp:revision>
  <cp:lastPrinted>2017-05-01T05:27:41Z</cp:lastPrinted>
  <dcterms:modified xsi:type="dcterms:W3CDTF">2017-06-06T04:20:32Z</dcterms:modified>
</cp:coreProperties>
</file>