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2"/>
  </p:notesMasterIdLst>
  <p:sldIdLst>
    <p:sldId id="256" r:id="rId2"/>
    <p:sldId id="261" r:id="rId3"/>
    <p:sldId id="302" r:id="rId4"/>
    <p:sldId id="342" r:id="rId5"/>
    <p:sldId id="344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6" r:id="rId15"/>
    <p:sldId id="354" r:id="rId16"/>
    <p:sldId id="355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9" r:id="rId26"/>
    <p:sldId id="365" r:id="rId27"/>
    <p:sldId id="366" r:id="rId28"/>
    <p:sldId id="367" r:id="rId29"/>
    <p:sldId id="368" r:id="rId30"/>
    <p:sldId id="370" r:id="rId31"/>
    <p:sldId id="371" r:id="rId32"/>
    <p:sldId id="372" r:id="rId33"/>
    <p:sldId id="373" r:id="rId34"/>
    <p:sldId id="375" r:id="rId35"/>
    <p:sldId id="376" r:id="rId36"/>
    <p:sldId id="377" r:id="rId37"/>
    <p:sldId id="378" r:id="rId38"/>
    <p:sldId id="379" r:id="rId39"/>
    <p:sldId id="380" r:id="rId40"/>
    <p:sldId id="293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B9"/>
    <a:srgbClr val="FD8E80"/>
    <a:srgbClr val="2E3848"/>
    <a:srgbClr val="F0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1FB1FF0-C5EA-4FCC-B0A1-7E9FF14C7C1B}">
  <a:tblStyle styleId="{81FB1FF0-C5EA-4FCC-B0A1-7E9FF14C7C1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85"/>
  </p:normalViewPr>
  <p:slideViewPr>
    <p:cSldViewPr snapToGrid="0">
      <p:cViewPr varScale="1">
        <p:scale>
          <a:sx n="89" d="100"/>
          <a:sy n="89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47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02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27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56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96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33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70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86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461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468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49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10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64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996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41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524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192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27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8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025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4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599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16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540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976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796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90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292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177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351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822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16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378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36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90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0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87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23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C5B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59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55150" y="1840275"/>
            <a:ext cx="1433699" cy="955799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pink">
    <p:bg>
      <p:bgPr>
        <a:solidFill>
          <a:srgbClr val="FD8E8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0" name="Shape 30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defRPr/>
            </a:lvl1pPr>
            <a:lvl2pPr lvl="1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8" name="Shape 38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defRPr/>
            </a:lvl1pPr>
            <a:lvl2pPr lvl="1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68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68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74DB-55AD-4C4A-A742-46BEC5CA5416}" type="datetimeFigureOut">
              <a:rPr lang="pt-BR" smtClean="0"/>
              <a:t>19/06/17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38DC-5F95-4EE8-91E9-01557A73012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5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8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F3848"/>
              </a:buClr>
              <a:buSzPct val="1000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599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050"/>
            <a:ext cx="9144000" cy="40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Tipos de Gráficos de Controle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dirty="0" err="1" smtClean="0"/>
              <a:t>Gráficos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controle</a:t>
            </a:r>
            <a:r>
              <a:rPr lang="en-US" sz="3600" dirty="0" smtClean="0"/>
              <a:t> </a:t>
            </a:r>
            <a:r>
              <a:rPr lang="en-US" sz="3600" dirty="0" err="1" smtClean="0"/>
              <a:t>podem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aplicados</a:t>
            </a:r>
            <a:r>
              <a:rPr lang="en-US" sz="3600" dirty="0" smtClean="0"/>
              <a:t> a </a:t>
            </a:r>
            <a:r>
              <a:rPr lang="en-US" sz="3600" dirty="0" err="1" smtClean="0"/>
              <a:t>duas</a:t>
            </a:r>
            <a:r>
              <a:rPr lang="en-US" sz="3600" dirty="0" smtClean="0"/>
              <a:t> classes </a:t>
            </a:r>
            <a:r>
              <a:rPr lang="en-US" sz="3600" dirty="0" err="1" smtClean="0"/>
              <a:t>diferentes</a:t>
            </a:r>
            <a:r>
              <a:rPr lang="en-US" sz="3600" dirty="0" smtClean="0"/>
              <a:t> de dados:</a:t>
            </a:r>
          </a:p>
          <a:p>
            <a:pPr marL="342900" indent="-342900"/>
            <a:r>
              <a:rPr lang="en-US" sz="3600" dirty="0" smtClean="0"/>
              <a:t>Dados de </a:t>
            </a:r>
            <a:r>
              <a:rPr lang="en-US" sz="3600" dirty="0" err="1" smtClean="0"/>
              <a:t>Variáveis</a:t>
            </a:r>
            <a:r>
              <a:rPr lang="en-US" sz="3600" dirty="0" smtClean="0"/>
              <a:t>: </a:t>
            </a:r>
            <a:r>
              <a:rPr lang="en-US" sz="3600" dirty="0" err="1" smtClean="0"/>
              <a:t>medidas</a:t>
            </a:r>
            <a:r>
              <a:rPr lang="en-US" sz="3600" dirty="0" smtClean="0"/>
              <a:t> de </a:t>
            </a:r>
            <a:r>
              <a:rPr lang="en-US" sz="3600" dirty="0" err="1" smtClean="0"/>
              <a:t>fenômenos</a:t>
            </a:r>
            <a:r>
              <a:rPr lang="en-US" sz="3600" dirty="0" smtClean="0"/>
              <a:t> </a:t>
            </a:r>
            <a:r>
              <a:rPr lang="en-US" sz="3600" dirty="0" err="1" smtClean="0"/>
              <a:t>contínuos</a:t>
            </a:r>
            <a:r>
              <a:rPr lang="en-US" sz="3600" dirty="0" smtClean="0"/>
              <a:t>.</a:t>
            </a:r>
          </a:p>
          <a:p>
            <a:pPr marL="342900" indent="-342900"/>
            <a:r>
              <a:rPr lang="en-US" sz="3600" dirty="0" smtClean="0"/>
              <a:t>Dados de </a:t>
            </a:r>
            <a:r>
              <a:rPr lang="en-US" sz="3600" dirty="0" err="1" smtClean="0"/>
              <a:t>Atributos</a:t>
            </a:r>
            <a:r>
              <a:rPr lang="en-US" sz="3600" dirty="0" smtClean="0"/>
              <a:t>: </a:t>
            </a:r>
            <a:r>
              <a:rPr lang="en-US" sz="3600" dirty="0" err="1" smtClean="0"/>
              <a:t>medidas</a:t>
            </a:r>
            <a:r>
              <a:rPr lang="en-US" sz="3600" dirty="0" smtClean="0"/>
              <a:t> </a:t>
            </a:r>
            <a:r>
              <a:rPr lang="en-US" sz="3600" dirty="0" err="1" smtClean="0"/>
              <a:t>coletadas</a:t>
            </a:r>
            <a:r>
              <a:rPr lang="en-US" sz="3600" dirty="0" smtClean="0"/>
              <a:t> </a:t>
            </a:r>
            <a:r>
              <a:rPr lang="en-US" sz="3600" dirty="0" err="1" smtClean="0"/>
              <a:t>quando</a:t>
            </a:r>
            <a:r>
              <a:rPr lang="en-US" sz="3600" dirty="0" smtClean="0"/>
              <a:t> um </a:t>
            </a:r>
            <a:r>
              <a:rPr lang="en-US" sz="3600" dirty="0" err="1" smtClean="0"/>
              <a:t>população</a:t>
            </a:r>
            <a:r>
              <a:rPr lang="en-US" sz="3600" dirty="0" smtClean="0"/>
              <a:t> </a:t>
            </a:r>
            <a:r>
              <a:rPr lang="en-US" sz="3600" dirty="0" err="1" smtClean="0"/>
              <a:t>analisada</a:t>
            </a:r>
            <a:r>
              <a:rPr lang="en-US" sz="3600" dirty="0" smtClean="0"/>
              <a:t> </a:t>
            </a:r>
            <a:r>
              <a:rPr lang="en-US" sz="3600" dirty="0" err="1" smtClean="0"/>
              <a:t>satizfaz</a:t>
            </a:r>
            <a:r>
              <a:rPr lang="en-US" sz="3600" dirty="0" smtClean="0"/>
              <a:t>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não</a:t>
            </a:r>
            <a:r>
              <a:rPr lang="en-US" sz="3600" dirty="0" smtClean="0"/>
              <a:t> um </a:t>
            </a:r>
            <a:r>
              <a:rPr lang="en-US" sz="3600" dirty="0" err="1" smtClean="0"/>
              <a:t>critério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630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 para Dados Variáveis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Xbar</a:t>
            </a:r>
            <a:r>
              <a:rPr lang="en-US" sz="3600" dirty="0" smtClean="0"/>
              <a:t>-R.</a:t>
            </a:r>
          </a:p>
          <a:p>
            <a:pPr marL="342900" indent="-342900"/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Xbar</a:t>
            </a:r>
            <a:r>
              <a:rPr lang="en-US" sz="3600" dirty="0" smtClean="0"/>
              <a:t>-S</a:t>
            </a:r>
          </a:p>
          <a:p>
            <a:pPr marL="342900" indent="-342900"/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XmR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527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Xbar-R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smtClean="0"/>
              <a:t>São </a:t>
            </a:r>
            <a:r>
              <a:rPr lang="en-US" sz="3600" dirty="0" err="1" smtClean="0"/>
              <a:t>adequados</a:t>
            </a:r>
            <a:r>
              <a:rPr lang="en-US" sz="3600" dirty="0" smtClean="0"/>
              <a:t> para </a:t>
            </a:r>
            <a:r>
              <a:rPr lang="en-US" sz="3600" dirty="0" err="1" smtClean="0"/>
              <a:t>analisar</a:t>
            </a:r>
            <a:r>
              <a:rPr lang="en-US" sz="3600" dirty="0" smtClean="0"/>
              <a:t> o </a:t>
            </a:r>
            <a:r>
              <a:rPr lang="en-US" sz="3600" dirty="0" err="1" smtClean="0"/>
              <a:t>comportamento</a:t>
            </a:r>
            <a:r>
              <a:rPr lang="en-US" sz="3600" dirty="0" smtClean="0"/>
              <a:t> </a:t>
            </a:r>
            <a:r>
              <a:rPr lang="en-US" sz="3600" dirty="0" err="1" smtClean="0"/>
              <a:t>através</a:t>
            </a:r>
            <a:r>
              <a:rPr lang="en-US" sz="3600" dirty="0" smtClean="0"/>
              <a:t> do </a:t>
            </a:r>
            <a:r>
              <a:rPr lang="en-US" sz="3600" dirty="0" err="1" smtClean="0"/>
              <a:t>agrupamento</a:t>
            </a:r>
            <a:r>
              <a:rPr lang="en-US" sz="3600" dirty="0" smtClean="0"/>
              <a:t> de </a:t>
            </a:r>
            <a:r>
              <a:rPr lang="en-US" sz="3600" dirty="0" err="1" smtClean="0"/>
              <a:t>medidas</a:t>
            </a:r>
            <a:endParaRPr lang="en-US" sz="3600" dirty="0" smtClean="0"/>
          </a:p>
          <a:p>
            <a:pPr marL="342900" indent="-342900"/>
            <a:r>
              <a:rPr lang="en-US" sz="3600" dirty="0" smtClean="0"/>
              <a:t>O </a:t>
            </a:r>
            <a:r>
              <a:rPr lang="en-US" sz="3600" dirty="0" err="1" smtClean="0"/>
              <a:t>Xbar</a:t>
            </a:r>
            <a:r>
              <a:rPr lang="en-US" sz="3600" dirty="0" smtClean="0"/>
              <a:t> </a:t>
            </a:r>
            <a:r>
              <a:rPr lang="en-US" sz="3600" dirty="0" err="1" smtClean="0"/>
              <a:t>analisa</a:t>
            </a:r>
            <a:r>
              <a:rPr lang="en-US" sz="3600" dirty="0" smtClean="0"/>
              <a:t> a </a:t>
            </a:r>
            <a:r>
              <a:rPr lang="en-US" sz="3600" dirty="0" err="1" smtClean="0"/>
              <a:t>média</a:t>
            </a:r>
            <a:r>
              <a:rPr lang="en-US" sz="3600" dirty="0" smtClean="0"/>
              <a:t> dos </a:t>
            </a:r>
            <a:r>
              <a:rPr lang="en-US" sz="3600" dirty="0" err="1" smtClean="0"/>
              <a:t>valores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cada</a:t>
            </a:r>
            <a:r>
              <a:rPr lang="en-US" sz="3600" dirty="0" smtClean="0"/>
              <a:t> </a:t>
            </a:r>
            <a:r>
              <a:rPr lang="en-US" sz="3600" dirty="0" err="1" smtClean="0"/>
              <a:t>subgrupo</a:t>
            </a:r>
            <a:endParaRPr lang="en-US" sz="3600" dirty="0" smtClean="0"/>
          </a:p>
          <a:p>
            <a:pPr marL="342900" indent="-342900"/>
            <a:r>
              <a:rPr lang="en-US" sz="3600" dirty="0" smtClean="0"/>
              <a:t>O R </a:t>
            </a:r>
            <a:r>
              <a:rPr lang="en-US" sz="3600" dirty="0" err="1" smtClean="0"/>
              <a:t>analisa</a:t>
            </a:r>
            <a:r>
              <a:rPr lang="en-US" sz="3600" dirty="0" smtClean="0"/>
              <a:t> a </a:t>
            </a:r>
            <a:r>
              <a:rPr lang="en-US" sz="3600" dirty="0" err="1" smtClean="0"/>
              <a:t>variação</a:t>
            </a:r>
            <a:r>
              <a:rPr lang="en-US" sz="3600" dirty="0" smtClean="0"/>
              <a:t> </a:t>
            </a:r>
            <a:r>
              <a:rPr lang="en-US" sz="3600" dirty="0" err="1" smtClean="0"/>
              <a:t>interna</a:t>
            </a:r>
            <a:r>
              <a:rPr lang="en-US" sz="3600" dirty="0" smtClean="0"/>
              <a:t> de </a:t>
            </a:r>
            <a:r>
              <a:rPr lang="en-US" sz="3600" dirty="0" err="1" smtClean="0"/>
              <a:t>cada</a:t>
            </a:r>
            <a:r>
              <a:rPr lang="en-US" sz="3600" dirty="0" smtClean="0"/>
              <a:t> </a:t>
            </a:r>
            <a:r>
              <a:rPr lang="en-US" sz="3600" dirty="0" err="1" smtClean="0"/>
              <a:t>subgrupo</a:t>
            </a:r>
            <a:endParaRPr lang="en-US" sz="3600" dirty="0" smtClean="0"/>
          </a:p>
          <a:p>
            <a:pPr marL="342900" indent="-342900"/>
            <a:r>
              <a:rPr lang="en-US" sz="3600" dirty="0" smtClean="0"/>
              <a:t>Este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se </a:t>
            </a:r>
            <a:r>
              <a:rPr lang="en-US" sz="3600" dirty="0" err="1" smtClean="0"/>
              <a:t>limita</a:t>
            </a:r>
            <a:r>
              <a:rPr lang="en-US" sz="3600" dirty="0" smtClean="0"/>
              <a:t> a </a:t>
            </a:r>
            <a:r>
              <a:rPr lang="en-US" sz="3600" dirty="0" err="1" smtClean="0"/>
              <a:t>subgrupos</a:t>
            </a:r>
            <a:r>
              <a:rPr lang="en-US" sz="3600" dirty="0" smtClean="0"/>
              <a:t> com </a:t>
            </a:r>
            <a:r>
              <a:rPr lang="en-US" sz="3600" dirty="0" err="1" smtClean="0"/>
              <a:t>até</a:t>
            </a:r>
            <a:r>
              <a:rPr lang="en-US" sz="3600" dirty="0" smtClean="0"/>
              <a:t> 10 </a:t>
            </a:r>
            <a:r>
              <a:rPr lang="en-US" sz="3600" dirty="0" err="1" smtClean="0"/>
              <a:t>amostras</a:t>
            </a:r>
            <a:endParaRPr lang="en-US" sz="3600" dirty="0" smtClean="0"/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435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Xbar-R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47225"/>
            <a:ext cx="9017000" cy="435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308600"/>
            <a:ext cx="8991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Xbar-R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755775"/>
            <a:ext cx="8813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Xbar-R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9" y="1800224"/>
            <a:ext cx="8069231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Xbar-R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8" y="1377717"/>
            <a:ext cx="6427788" cy="52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Xbar-S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 smtClean="0"/>
              <a:t>Esses</a:t>
            </a:r>
            <a:r>
              <a:rPr lang="en-US" sz="3600" dirty="0" smtClean="0"/>
              <a:t> </a:t>
            </a:r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funcionam</a:t>
            </a:r>
            <a:r>
              <a:rPr lang="en-US" sz="3600" dirty="0" smtClean="0"/>
              <a:t> de forma similar </a:t>
            </a:r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Xbar</a:t>
            </a:r>
            <a:r>
              <a:rPr lang="en-US" sz="3600" dirty="0" smtClean="0"/>
              <a:t>-R, </a:t>
            </a:r>
            <a:r>
              <a:rPr lang="en-US" sz="3600" dirty="0" err="1" smtClean="0"/>
              <a:t>porém</a:t>
            </a:r>
            <a:r>
              <a:rPr lang="en-US" sz="3600" dirty="0" smtClean="0"/>
              <a:t> </a:t>
            </a:r>
            <a:r>
              <a:rPr lang="en-US" sz="3600" dirty="0" err="1" smtClean="0"/>
              <a:t>permitem</a:t>
            </a:r>
            <a:r>
              <a:rPr lang="en-US" sz="3600" dirty="0" smtClean="0"/>
              <a:t> </a:t>
            </a:r>
            <a:r>
              <a:rPr lang="en-US" sz="3600" dirty="0" err="1" smtClean="0"/>
              <a:t>trabalhar</a:t>
            </a:r>
            <a:r>
              <a:rPr lang="en-US" sz="3600" dirty="0" smtClean="0"/>
              <a:t> com </a:t>
            </a:r>
            <a:r>
              <a:rPr lang="en-US" sz="3600" dirty="0" err="1" smtClean="0"/>
              <a:t>subgrupos</a:t>
            </a:r>
            <a:r>
              <a:rPr lang="en-US" sz="3600" dirty="0" smtClean="0"/>
              <a:t> com </a:t>
            </a:r>
            <a:r>
              <a:rPr lang="en-US" sz="3600" dirty="0" err="1" smtClean="0"/>
              <a:t>mais</a:t>
            </a:r>
            <a:r>
              <a:rPr lang="en-US" sz="3600" dirty="0" smtClean="0"/>
              <a:t> de 10 </a:t>
            </a:r>
            <a:r>
              <a:rPr lang="en-US" sz="3600" dirty="0" err="1" smtClean="0"/>
              <a:t>elementos</a:t>
            </a:r>
            <a:endParaRPr lang="en-US" sz="3600" dirty="0" smtClean="0"/>
          </a:p>
          <a:p>
            <a:pPr marL="342900" indent="-342900"/>
            <a:r>
              <a:rPr lang="en-US" sz="3600" dirty="0" err="1" smtClean="0"/>
              <a:t>Ele</a:t>
            </a:r>
            <a:r>
              <a:rPr lang="en-US" sz="3600" dirty="0" smtClean="0"/>
              <a:t> </a:t>
            </a:r>
            <a:r>
              <a:rPr lang="en-US" sz="3600" dirty="0" err="1" smtClean="0"/>
              <a:t>também</a:t>
            </a:r>
            <a:r>
              <a:rPr lang="en-US" sz="3600" dirty="0" smtClean="0"/>
              <a:t> </a:t>
            </a:r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utilizado</a:t>
            </a:r>
            <a:r>
              <a:rPr lang="en-US" sz="3600" dirty="0" smtClean="0"/>
              <a:t> para </a:t>
            </a:r>
            <a:r>
              <a:rPr lang="en-US" sz="3600" dirty="0" err="1" smtClean="0"/>
              <a:t>subgrupos</a:t>
            </a:r>
            <a:r>
              <a:rPr lang="en-US" sz="3600" dirty="0" smtClean="0"/>
              <a:t> com </a:t>
            </a:r>
            <a:r>
              <a:rPr lang="en-US" sz="3600" dirty="0" err="1" smtClean="0"/>
              <a:t>menos</a:t>
            </a:r>
            <a:r>
              <a:rPr lang="en-US" sz="3600" dirty="0" smtClean="0"/>
              <a:t> de 10 </a:t>
            </a:r>
            <a:r>
              <a:rPr lang="en-US" sz="3600" dirty="0" err="1" smtClean="0"/>
              <a:t>elementos</a:t>
            </a:r>
            <a:r>
              <a:rPr lang="en-US" sz="3600" dirty="0" smtClean="0"/>
              <a:t>, </a:t>
            </a:r>
            <a:r>
              <a:rPr lang="en-US" sz="3600" dirty="0" err="1" smtClean="0"/>
              <a:t>dimuindo</a:t>
            </a:r>
            <a:r>
              <a:rPr lang="en-US" sz="3600" dirty="0" smtClean="0"/>
              <a:t> o </a:t>
            </a:r>
            <a:r>
              <a:rPr lang="en-US" sz="3600" dirty="0" err="1" smtClean="0"/>
              <a:t>uso</a:t>
            </a:r>
            <a:r>
              <a:rPr lang="en-US" sz="3600" dirty="0" smtClean="0"/>
              <a:t> do </a:t>
            </a:r>
            <a:r>
              <a:rPr lang="en-US" sz="3600" dirty="0" err="1" smtClean="0"/>
              <a:t>Xbar</a:t>
            </a:r>
            <a:r>
              <a:rPr lang="en-US" sz="3600" dirty="0" smtClean="0"/>
              <a:t>-R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prática</a:t>
            </a:r>
            <a:endParaRPr lang="en-US" sz="3600" dirty="0" smtClean="0"/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5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Xbar-S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0" y="1141949"/>
            <a:ext cx="7661120" cy="4230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5372100"/>
            <a:ext cx="7683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Na aula de hoje iremos aprender...</a:t>
            </a:r>
            <a:endParaRPr lang="en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dirty="0" smtClean="0"/>
              <a:t>Alguns tipos de gráficos de controle.</a:t>
            </a:r>
            <a:endParaRPr lang="pt-BR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pt-BR" dirty="0" smtClean="0"/>
              <a:t>A escolher o gráfico de controle correto para cada situação.</a:t>
            </a:r>
            <a:endParaRPr lang="pt-BR" dirty="0" smtClean="0"/>
          </a:p>
          <a:p>
            <a:pPr marL="457200" lvl="0" indent="-228600" rtl="0">
              <a:spcBef>
                <a:spcPts val="0"/>
              </a:spcBef>
            </a:pPr>
            <a:endParaRPr lang="pt-BR" dirty="0" smtClean="0"/>
          </a:p>
          <a:p>
            <a:pPr marL="457200" lvl="0" indent="-228600" rtl="0">
              <a:spcBef>
                <a:spcPts val="0"/>
              </a:spcBef>
            </a:pPr>
            <a:endParaRPr lang="pt-BR" dirty="0" smtClean="0"/>
          </a:p>
          <a:p>
            <a:pPr lvl="0" rtl="0">
              <a:spcBef>
                <a:spcPts val="0"/>
              </a:spcBef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9" y="1619250"/>
            <a:ext cx="799379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Xbar-S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689705"/>
            <a:ext cx="8001553" cy="34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Xbar-S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141949"/>
            <a:ext cx="6383338" cy="55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87" y="0"/>
            <a:ext cx="14274298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processo é estável?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0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Individuals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Moving</a:t>
            </a:r>
            <a:r>
              <a:rPr lang="pt-BR" dirty="0" smtClean="0"/>
              <a:t> Range (</a:t>
            </a:r>
            <a:r>
              <a:rPr lang="pt-BR" dirty="0" err="1" smtClean="0"/>
              <a:t>XmR</a:t>
            </a:r>
            <a:r>
              <a:rPr lang="pt-BR" dirty="0" smtClean="0"/>
              <a:t>)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smtClean="0"/>
              <a:t>Estes </a:t>
            </a:r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são</a:t>
            </a:r>
            <a:r>
              <a:rPr lang="en-US" sz="3600" dirty="0" smtClean="0"/>
              <a:t> </a:t>
            </a:r>
            <a:r>
              <a:rPr lang="en-US" sz="3600" dirty="0" err="1" smtClean="0"/>
              <a:t>utilizados</a:t>
            </a:r>
            <a:r>
              <a:rPr lang="en-US" sz="3600" dirty="0" smtClean="0"/>
              <a:t> </a:t>
            </a:r>
            <a:r>
              <a:rPr lang="en-US" sz="3600" dirty="0" err="1" smtClean="0"/>
              <a:t>quando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mesma</a:t>
            </a:r>
            <a:r>
              <a:rPr lang="en-US" sz="3600" dirty="0" smtClean="0"/>
              <a:t> </a:t>
            </a:r>
            <a:r>
              <a:rPr lang="en-US" sz="3600" dirty="0" err="1" smtClean="0"/>
              <a:t>medida</a:t>
            </a:r>
            <a:r>
              <a:rPr lang="en-US" sz="3600" dirty="0" smtClean="0"/>
              <a:t> </a:t>
            </a:r>
            <a:r>
              <a:rPr lang="en-US" sz="3600" dirty="0" err="1" smtClean="0"/>
              <a:t>coletada</a:t>
            </a:r>
            <a:r>
              <a:rPr lang="en-US" sz="3600" dirty="0" smtClean="0"/>
              <a:t> </a:t>
            </a:r>
            <a:r>
              <a:rPr lang="en-US" sz="3600" dirty="0" err="1" smtClean="0"/>
              <a:t>frequentemente</a:t>
            </a:r>
            <a:r>
              <a:rPr lang="en-US" sz="3600" dirty="0" smtClean="0"/>
              <a:t>.</a:t>
            </a:r>
          </a:p>
          <a:p>
            <a:pPr marL="342900" indent="-342900"/>
            <a:r>
              <a:rPr lang="en-US" sz="3600" dirty="0" smtClean="0"/>
              <a:t>São </a:t>
            </a:r>
            <a:r>
              <a:rPr lang="en-US" sz="3600" dirty="0" err="1" smtClean="0"/>
              <a:t>muito</a:t>
            </a:r>
            <a:r>
              <a:rPr lang="en-US" sz="3600" dirty="0"/>
              <a:t> </a:t>
            </a:r>
            <a:r>
              <a:rPr lang="en-US" sz="3600" dirty="0" err="1" smtClean="0"/>
              <a:t>utilizados</a:t>
            </a:r>
            <a:r>
              <a:rPr lang="en-US" sz="3600" dirty="0" smtClean="0"/>
              <a:t> no </a:t>
            </a:r>
            <a:r>
              <a:rPr lang="en-US" sz="3600" dirty="0" err="1" smtClean="0"/>
              <a:t>contexto</a:t>
            </a:r>
            <a:r>
              <a:rPr lang="en-US" sz="3600" dirty="0" smtClean="0"/>
              <a:t> da </a:t>
            </a:r>
            <a:r>
              <a:rPr lang="en-US" sz="3600" dirty="0" err="1" smtClean="0"/>
              <a:t>Engenharia</a:t>
            </a:r>
            <a:r>
              <a:rPr lang="en-US" sz="3600" dirty="0" smtClean="0"/>
              <a:t> de Software</a:t>
            </a:r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565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</a:t>
            </a:r>
            <a:r>
              <a:rPr lang="pt-BR" dirty="0" err="1" smtClean="0"/>
              <a:t>Individuals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Moving</a:t>
            </a:r>
            <a:r>
              <a:rPr lang="pt-BR" dirty="0" smtClean="0"/>
              <a:t> Range (</a:t>
            </a:r>
            <a:r>
              <a:rPr lang="pt-BR" dirty="0" err="1" smtClean="0"/>
              <a:t>XmR</a:t>
            </a:r>
            <a:r>
              <a:rPr lang="pt-BR" dirty="0" smtClean="0"/>
              <a:t>)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smtClean="0"/>
              <a:t>O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X </a:t>
            </a:r>
            <a:r>
              <a:rPr lang="en-US" sz="3600" dirty="0" err="1" smtClean="0"/>
              <a:t>representa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valores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individuais</a:t>
            </a:r>
            <a:r>
              <a:rPr lang="en-US" sz="3600" dirty="0" smtClean="0"/>
              <a:t> </a:t>
            </a:r>
            <a:r>
              <a:rPr lang="en-US" sz="3600" dirty="0" err="1" smtClean="0"/>
              <a:t>coletados</a:t>
            </a:r>
            <a:r>
              <a:rPr lang="en-US" sz="3600" dirty="0" smtClean="0"/>
              <a:t>.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mais</a:t>
            </a:r>
            <a:r>
              <a:rPr lang="en-US" sz="3600" dirty="0" smtClean="0"/>
              <a:t> a </a:t>
            </a:r>
            <a:r>
              <a:rPr lang="en-US" sz="3600" dirty="0" err="1" smtClean="0"/>
              <a:t>média</a:t>
            </a:r>
            <a:r>
              <a:rPr lang="en-US" sz="3600" dirty="0" smtClean="0"/>
              <a:t> do </a:t>
            </a:r>
            <a:r>
              <a:rPr lang="en-US" sz="3600" dirty="0" err="1" smtClean="0"/>
              <a:t>subgrupo</a:t>
            </a:r>
            <a:r>
              <a:rPr lang="en-US" sz="3600" dirty="0" smtClean="0"/>
              <a:t>.</a:t>
            </a:r>
          </a:p>
          <a:p>
            <a:pPr marL="342900" indent="-342900"/>
            <a:r>
              <a:rPr lang="en-US" sz="3600" dirty="0" smtClean="0"/>
              <a:t>O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</a:t>
            </a:r>
            <a:r>
              <a:rPr lang="en-US" sz="3600" dirty="0" err="1" smtClean="0"/>
              <a:t>mR</a:t>
            </a:r>
            <a:r>
              <a:rPr lang="en-US" sz="3600" dirty="0" smtClean="0"/>
              <a:t> </a:t>
            </a:r>
            <a:r>
              <a:rPr lang="en-US" sz="3600" dirty="0" err="1" smtClean="0"/>
              <a:t>representa</a:t>
            </a:r>
            <a:r>
              <a:rPr lang="en-US" sz="3600" dirty="0" smtClean="0"/>
              <a:t> a </a:t>
            </a:r>
            <a:r>
              <a:rPr lang="en-US" sz="3600" dirty="0" err="1" smtClean="0"/>
              <a:t>variação</a:t>
            </a:r>
            <a:r>
              <a:rPr lang="en-US" sz="3600" dirty="0" smtClean="0"/>
              <a:t> de um valor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relação</a:t>
            </a:r>
            <a:r>
              <a:rPr lang="en-US" sz="3600" dirty="0" smtClean="0"/>
              <a:t> </a:t>
            </a:r>
            <a:r>
              <a:rPr lang="en-US" sz="3600" dirty="0" err="1" smtClean="0"/>
              <a:t>ao</a:t>
            </a:r>
            <a:r>
              <a:rPr lang="en-US" sz="3600" dirty="0" smtClean="0"/>
              <a:t> valor anterior.</a:t>
            </a:r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493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Gráficos </a:t>
            </a:r>
            <a:r>
              <a:rPr lang="pt-BR" dirty="0" err="1"/>
              <a:t>Individuals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Moving</a:t>
            </a:r>
            <a:r>
              <a:rPr lang="pt-BR" dirty="0"/>
              <a:t> Range (</a:t>
            </a:r>
            <a:r>
              <a:rPr lang="pt-BR" dirty="0" err="1"/>
              <a:t>XmR</a:t>
            </a:r>
            <a:r>
              <a:rPr lang="pt-BR" dirty="0"/>
              <a:t>)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7" y="2006599"/>
            <a:ext cx="8882653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Gráficos </a:t>
            </a:r>
            <a:r>
              <a:rPr lang="pt-BR" dirty="0" err="1"/>
              <a:t>Individuals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Moving</a:t>
            </a:r>
            <a:r>
              <a:rPr lang="pt-BR" dirty="0"/>
              <a:t> Range (</a:t>
            </a:r>
            <a:r>
              <a:rPr lang="pt-BR" dirty="0" err="1"/>
              <a:t>XmR</a:t>
            </a:r>
            <a:r>
              <a:rPr lang="pt-BR" dirty="0"/>
              <a:t>)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1370549"/>
            <a:ext cx="5888037" cy="52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Gráficos </a:t>
            </a:r>
            <a:r>
              <a:rPr lang="pt-BR" dirty="0" err="1"/>
              <a:t>Individuals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Moving</a:t>
            </a:r>
            <a:r>
              <a:rPr lang="pt-BR" dirty="0"/>
              <a:t> Range (</a:t>
            </a:r>
            <a:r>
              <a:rPr lang="pt-BR" dirty="0" err="1"/>
              <a:t>XmR</a:t>
            </a:r>
            <a:r>
              <a:rPr lang="pt-BR" dirty="0"/>
              <a:t>)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9" y="2300288"/>
            <a:ext cx="8058576" cy="35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Gráficos </a:t>
            </a:r>
            <a:r>
              <a:rPr lang="pt-BR" dirty="0" err="1"/>
              <a:t>Individuals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Moving</a:t>
            </a:r>
            <a:r>
              <a:rPr lang="pt-BR" dirty="0"/>
              <a:t> Range (</a:t>
            </a:r>
            <a:r>
              <a:rPr lang="pt-BR" dirty="0" err="1"/>
              <a:t>XmR</a:t>
            </a:r>
            <a:r>
              <a:rPr lang="pt-BR" dirty="0"/>
              <a:t>)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1141949"/>
            <a:ext cx="72517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 smtClean="0"/>
              <a:t>Gráficos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controle</a:t>
            </a:r>
            <a:r>
              <a:rPr lang="en-US" sz="3600" dirty="0" smtClean="0"/>
              <a:t> </a:t>
            </a:r>
            <a:r>
              <a:rPr lang="en-US" sz="3600" dirty="0" err="1" smtClean="0"/>
              <a:t>são</a:t>
            </a:r>
            <a:r>
              <a:rPr lang="en-US" sz="3600" dirty="0" smtClean="0"/>
              <a:t> </a:t>
            </a:r>
            <a:r>
              <a:rPr lang="en-US" sz="3600" dirty="0" err="1" smtClean="0"/>
              <a:t>importantes</a:t>
            </a:r>
            <a:r>
              <a:rPr lang="en-US" sz="3600" dirty="0" smtClean="0"/>
              <a:t> para o </a:t>
            </a:r>
            <a:r>
              <a:rPr lang="en-US" sz="3600" dirty="0" err="1" smtClean="0"/>
              <a:t>controle</a:t>
            </a:r>
            <a:r>
              <a:rPr lang="en-US" sz="3600" dirty="0" smtClean="0"/>
              <a:t> </a:t>
            </a:r>
            <a:r>
              <a:rPr lang="en-US" sz="3600" dirty="0" err="1" smtClean="0"/>
              <a:t>estatístico</a:t>
            </a:r>
            <a:r>
              <a:rPr lang="en-US" sz="3600" dirty="0" smtClean="0"/>
              <a:t> </a:t>
            </a:r>
            <a:r>
              <a:rPr lang="en-US" sz="3600" dirty="0" err="1" smtClean="0"/>
              <a:t>pois</a:t>
            </a:r>
            <a:r>
              <a:rPr lang="en-US" sz="3600" dirty="0" smtClean="0"/>
              <a:t> </a:t>
            </a:r>
            <a:r>
              <a:rPr lang="en-US" sz="3600" dirty="0" err="1" smtClean="0"/>
              <a:t>são</a:t>
            </a:r>
            <a:r>
              <a:rPr lang="en-US" sz="3600" dirty="0" smtClean="0"/>
              <a:t> </a:t>
            </a:r>
            <a:r>
              <a:rPr lang="en-US" sz="3600" dirty="0" err="1" smtClean="0"/>
              <a:t>capazes</a:t>
            </a:r>
            <a:r>
              <a:rPr lang="en-US" sz="3600" dirty="0" smtClean="0"/>
              <a:t> de </a:t>
            </a:r>
            <a:r>
              <a:rPr lang="en-US" sz="3600" dirty="0" err="1" smtClean="0"/>
              <a:t>mostrar</a:t>
            </a:r>
            <a:r>
              <a:rPr lang="en-US" sz="3600" dirty="0" smtClean="0"/>
              <a:t> o </a:t>
            </a:r>
            <a:r>
              <a:rPr lang="en-US" sz="3600" dirty="0" err="1" smtClean="0"/>
              <a:t>comportamento</a:t>
            </a:r>
            <a:r>
              <a:rPr lang="en-US" sz="3600" dirty="0" smtClean="0"/>
              <a:t> do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 e </a:t>
            </a:r>
            <a:r>
              <a:rPr lang="en-US" sz="3600" dirty="0" err="1" smtClean="0"/>
              <a:t>permitem</a:t>
            </a:r>
            <a:r>
              <a:rPr lang="en-US" sz="3600" dirty="0" smtClean="0"/>
              <a:t> </a:t>
            </a:r>
            <a:r>
              <a:rPr lang="en-US" sz="3600" dirty="0" err="1" smtClean="0"/>
              <a:t>analisar</a:t>
            </a:r>
            <a:r>
              <a:rPr lang="en-US" sz="3600" dirty="0" smtClean="0"/>
              <a:t> a </a:t>
            </a:r>
            <a:r>
              <a:rPr lang="en-US" sz="3600" dirty="0" err="1" smtClean="0"/>
              <a:t>estabilidade</a:t>
            </a:r>
            <a:r>
              <a:rPr lang="en-US" sz="3600" dirty="0" smtClean="0"/>
              <a:t> do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.</a:t>
            </a:r>
          </a:p>
          <a:p>
            <a:pPr marL="342900" indent="-342900"/>
            <a:r>
              <a:rPr lang="en-US" sz="3600" dirty="0" err="1" smtClean="0"/>
              <a:t>Existem</a:t>
            </a:r>
            <a:r>
              <a:rPr lang="en-US" sz="3600" dirty="0" smtClean="0"/>
              <a:t> </a:t>
            </a:r>
            <a:r>
              <a:rPr lang="en-US" sz="3600" dirty="0" err="1" smtClean="0"/>
              <a:t>diversos</a:t>
            </a:r>
            <a:r>
              <a:rPr lang="en-US" sz="3600" dirty="0" smtClean="0"/>
              <a:t> </a:t>
            </a:r>
            <a:r>
              <a:rPr lang="en-US" sz="3600" dirty="0" err="1" smtClean="0"/>
              <a:t>tipo</a:t>
            </a:r>
            <a:r>
              <a:rPr lang="en-US" sz="3600" dirty="0" smtClean="0"/>
              <a:t> de </a:t>
            </a:r>
            <a:r>
              <a:rPr lang="en-US" sz="3600" dirty="0" err="1" smtClean="0"/>
              <a:t>gráficos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controle</a:t>
            </a:r>
            <a:r>
              <a:rPr lang="en-US" sz="3600" dirty="0" smtClean="0"/>
              <a:t> e </a:t>
            </a:r>
            <a:r>
              <a:rPr lang="en-US" sz="3600" dirty="0" err="1" smtClean="0"/>
              <a:t>cada</a:t>
            </a:r>
            <a:r>
              <a:rPr lang="en-US" sz="3600" dirty="0" smtClean="0"/>
              <a:t> um </a:t>
            </a:r>
            <a:r>
              <a:rPr lang="en-US" sz="3600" dirty="0" err="1" smtClean="0"/>
              <a:t>é</a:t>
            </a:r>
            <a:r>
              <a:rPr lang="en-US" sz="3600" dirty="0" smtClean="0"/>
              <a:t> </a:t>
            </a:r>
            <a:r>
              <a:rPr lang="en-US" sz="3600" dirty="0" err="1" smtClean="0"/>
              <a:t>adequado</a:t>
            </a:r>
            <a:r>
              <a:rPr lang="en-US" sz="3600" dirty="0" smtClean="0"/>
              <a:t> para </a:t>
            </a:r>
            <a:r>
              <a:rPr lang="en-US" sz="3600" dirty="0" err="1" smtClean="0"/>
              <a:t>determinadas</a:t>
            </a:r>
            <a:r>
              <a:rPr lang="en-US" sz="3600" dirty="0" smtClean="0"/>
              <a:t> </a:t>
            </a:r>
            <a:r>
              <a:rPr lang="en-US" sz="3600" dirty="0" err="1" smtClean="0"/>
              <a:t>situações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782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 para Dados de Atributos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 smtClean="0"/>
              <a:t>Gráfico</a:t>
            </a:r>
            <a:r>
              <a:rPr lang="en-US" sz="3600" dirty="0" smtClean="0"/>
              <a:t> C-chart</a:t>
            </a:r>
          </a:p>
          <a:p>
            <a:pPr marL="342900" indent="-342900"/>
            <a:r>
              <a:rPr lang="en-US" sz="3600" dirty="0" err="1" smtClean="0"/>
              <a:t>Gráfico</a:t>
            </a:r>
            <a:r>
              <a:rPr lang="en-US" sz="3600" dirty="0" smtClean="0"/>
              <a:t> U-chart</a:t>
            </a:r>
          </a:p>
          <a:p>
            <a:pPr marL="342900" indent="-342900"/>
            <a:r>
              <a:rPr lang="en-US" sz="3600" dirty="0" err="1" smtClean="0"/>
              <a:t>Gráficos</a:t>
            </a:r>
            <a:r>
              <a:rPr lang="en-US" sz="3600" dirty="0" smtClean="0"/>
              <a:t> </a:t>
            </a:r>
            <a:r>
              <a:rPr lang="en-US" sz="3600" dirty="0" err="1" smtClean="0"/>
              <a:t>XmR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129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 C-Chart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smtClean="0"/>
              <a:t>Este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</a:t>
            </a:r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utilizado</a:t>
            </a:r>
            <a:r>
              <a:rPr lang="en-US" sz="3600" dirty="0" smtClean="0"/>
              <a:t> </a:t>
            </a:r>
            <a:r>
              <a:rPr lang="en-US" sz="3600" dirty="0" err="1" smtClean="0"/>
              <a:t>quando</a:t>
            </a:r>
            <a:r>
              <a:rPr lang="en-US" sz="3600" dirty="0" smtClean="0"/>
              <a:t> se </a:t>
            </a:r>
            <a:r>
              <a:rPr lang="en-US" sz="3600" dirty="0" err="1" smtClean="0"/>
              <a:t>deseja</a:t>
            </a:r>
            <a:r>
              <a:rPr lang="en-US" sz="3600" dirty="0" smtClean="0"/>
              <a:t> </a:t>
            </a:r>
            <a:r>
              <a:rPr lang="en-US" sz="3600" dirty="0" err="1" smtClean="0"/>
              <a:t>contar</a:t>
            </a:r>
            <a:r>
              <a:rPr lang="en-US" sz="3600" dirty="0" smtClean="0"/>
              <a:t> a </a:t>
            </a:r>
            <a:r>
              <a:rPr lang="en-US" sz="3600" dirty="0" err="1" smtClean="0"/>
              <a:t>quantidade</a:t>
            </a:r>
            <a:r>
              <a:rPr lang="en-US" sz="3600" dirty="0" smtClean="0"/>
              <a:t> de </a:t>
            </a:r>
            <a:r>
              <a:rPr lang="en-US" sz="3600" dirty="0" err="1" smtClean="0"/>
              <a:t>eventos</a:t>
            </a:r>
            <a:r>
              <a:rPr lang="en-US" sz="3600" dirty="0" smtClean="0"/>
              <a:t> </a:t>
            </a:r>
            <a:r>
              <a:rPr lang="en-US" sz="3600" dirty="0" err="1" smtClean="0"/>
              <a:t>ocorridos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mesma</a:t>
            </a:r>
            <a:r>
              <a:rPr lang="en-US" sz="3600" dirty="0" smtClean="0"/>
              <a:t> </a:t>
            </a:r>
            <a:r>
              <a:rPr lang="en-US" sz="3600" dirty="0" err="1" smtClean="0"/>
              <a:t>área</a:t>
            </a:r>
            <a:endParaRPr lang="en-US" sz="3600" dirty="0" smtClean="0"/>
          </a:p>
          <a:p>
            <a:pPr marL="342900" indent="-342900"/>
            <a:r>
              <a:rPr lang="en-US" sz="3600" dirty="0" smtClean="0"/>
              <a:t>Para </a:t>
            </a:r>
            <a:r>
              <a:rPr lang="en-US" sz="3600" dirty="0" err="1" smtClean="0"/>
              <a:t>utilizar</a:t>
            </a:r>
            <a:r>
              <a:rPr lang="en-US" sz="3600" dirty="0" smtClean="0"/>
              <a:t> o C-Chart a </a:t>
            </a:r>
            <a:r>
              <a:rPr lang="en-US" sz="3600" dirty="0" err="1" smtClean="0"/>
              <a:t>quantidade</a:t>
            </a:r>
            <a:r>
              <a:rPr lang="en-US" sz="3600" dirty="0" smtClean="0"/>
              <a:t> de </a:t>
            </a:r>
            <a:r>
              <a:rPr lang="en-US" sz="3600" dirty="0" err="1" smtClean="0"/>
              <a:t>ocorrências</a:t>
            </a:r>
            <a:r>
              <a:rPr lang="en-US" sz="3600" dirty="0" smtClean="0"/>
              <a:t> </a:t>
            </a:r>
            <a:r>
              <a:rPr lang="en-US" sz="3600" dirty="0" err="1" smtClean="0"/>
              <a:t>precisa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baixa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relação</a:t>
            </a:r>
            <a:r>
              <a:rPr lang="en-US" sz="3600" dirty="0" smtClean="0"/>
              <a:t> a </a:t>
            </a:r>
            <a:r>
              <a:rPr lang="en-US" sz="3600" dirty="0" err="1" smtClean="0"/>
              <a:t>quantidade</a:t>
            </a:r>
            <a:r>
              <a:rPr lang="en-US" sz="3600" dirty="0" smtClean="0"/>
              <a:t> total de </a:t>
            </a:r>
            <a:r>
              <a:rPr lang="en-US" sz="3600" dirty="0" err="1" smtClean="0"/>
              <a:t>ocorrências</a:t>
            </a:r>
            <a:r>
              <a:rPr lang="en-US" sz="3600" dirty="0" smtClean="0"/>
              <a:t> </a:t>
            </a:r>
            <a:r>
              <a:rPr lang="en-US" sz="3600" dirty="0" err="1" smtClean="0"/>
              <a:t>possíveis</a:t>
            </a:r>
            <a:endParaRPr lang="en-US" sz="3600" dirty="0" smtClean="0"/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0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C-Chart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6" y="2728913"/>
            <a:ext cx="8250688" cy="2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C-Chart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6" y="1807636"/>
            <a:ext cx="7542869" cy="104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5" y="2978151"/>
            <a:ext cx="7556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C-Chart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2" y="1892299"/>
            <a:ext cx="8397372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 </a:t>
            </a:r>
            <a:r>
              <a:rPr lang="pt-BR" dirty="0" err="1"/>
              <a:t>U</a:t>
            </a:r>
            <a:r>
              <a:rPr lang="pt-BR" dirty="0" smtClean="0"/>
              <a:t>-Chart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smtClean="0"/>
              <a:t>Este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</a:t>
            </a:r>
            <a:r>
              <a:rPr lang="en-US" sz="3600" dirty="0" err="1" smtClean="0"/>
              <a:t>é</a:t>
            </a:r>
            <a:r>
              <a:rPr lang="en-US" sz="3600" dirty="0" smtClean="0"/>
              <a:t> similar </a:t>
            </a:r>
            <a:r>
              <a:rPr lang="en-US" sz="3600" dirty="0" err="1" smtClean="0"/>
              <a:t>ao</a:t>
            </a:r>
            <a:r>
              <a:rPr lang="en-US" sz="3600" dirty="0" smtClean="0"/>
              <a:t> C-Chart, </a:t>
            </a:r>
            <a:r>
              <a:rPr lang="en-US" sz="3600" dirty="0" err="1" smtClean="0"/>
              <a:t>porém</a:t>
            </a:r>
            <a:r>
              <a:rPr lang="en-US" sz="3600" dirty="0" smtClean="0"/>
              <a:t> </a:t>
            </a:r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utilizado</a:t>
            </a:r>
            <a:r>
              <a:rPr lang="en-US" sz="3600" dirty="0" smtClean="0"/>
              <a:t> </a:t>
            </a:r>
            <a:r>
              <a:rPr lang="en-US" sz="3600" dirty="0" err="1" smtClean="0"/>
              <a:t>quando</a:t>
            </a:r>
            <a:r>
              <a:rPr lang="en-US" sz="3600" dirty="0" smtClean="0"/>
              <a:t> se </a:t>
            </a:r>
            <a:r>
              <a:rPr lang="en-US" sz="3600" dirty="0" err="1" smtClean="0"/>
              <a:t>deseja</a:t>
            </a:r>
            <a:r>
              <a:rPr lang="en-US" sz="3600" dirty="0" smtClean="0"/>
              <a:t> </a:t>
            </a:r>
            <a:r>
              <a:rPr lang="en-US" sz="3600" dirty="0" err="1" smtClean="0"/>
              <a:t>contar</a:t>
            </a:r>
            <a:r>
              <a:rPr lang="en-US" sz="3600" dirty="0" smtClean="0"/>
              <a:t> a </a:t>
            </a:r>
            <a:r>
              <a:rPr lang="en-US" sz="3600" dirty="0" err="1" smtClean="0"/>
              <a:t>quantidade</a:t>
            </a:r>
            <a:r>
              <a:rPr lang="en-US" sz="3600" dirty="0" smtClean="0"/>
              <a:t> de </a:t>
            </a:r>
            <a:r>
              <a:rPr lang="en-US" sz="3600" dirty="0" err="1" smtClean="0"/>
              <a:t>eventos</a:t>
            </a:r>
            <a:r>
              <a:rPr lang="en-US" sz="3600" dirty="0" smtClean="0"/>
              <a:t> </a:t>
            </a:r>
            <a:r>
              <a:rPr lang="en-US" sz="3600" dirty="0" err="1" smtClean="0"/>
              <a:t>ocorridos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áreas</a:t>
            </a:r>
            <a:r>
              <a:rPr lang="en-US" sz="3600" dirty="0" smtClean="0"/>
              <a:t> </a:t>
            </a:r>
            <a:r>
              <a:rPr lang="en-US" sz="3600" dirty="0" err="1" smtClean="0"/>
              <a:t>diferentes</a:t>
            </a:r>
            <a:endParaRPr lang="en-US" sz="3600" dirty="0" smtClean="0"/>
          </a:p>
          <a:p>
            <a:pPr marL="342900" indent="-342900"/>
            <a:r>
              <a:rPr lang="en-US" sz="3600" dirty="0" smtClean="0"/>
              <a:t>No U-Chart,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valores</a:t>
            </a:r>
            <a:r>
              <a:rPr lang="en-US" sz="3600" dirty="0" smtClean="0"/>
              <a:t> </a:t>
            </a:r>
            <a:r>
              <a:rPr lang="en-US" sz="3600" dirty="0" err="1" smtClean="0"/>
              <a:t>devem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transformados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taxa antes de </a:t>
            </a:r>
            <a:r>
              <a:rPr lang="en-US" sz="3600" dirty="0" err="1" smtClean="0"/>
              <a:t>serem</a:t>
            </a:r>
            <a:r>
              <a:rPr lang="en-US" sz="3600" dirty="0" smtClean="0"/>
              <a:t> </a:t>
            </a:r>
            <a:r>
              <a:rPr lang="en-US" sz="3600" dirty="0" err="1" smtClean="0"/>
              <a:t>analisados</a:t>
            </a:r>
            <a:r>
              <a:rPr lang="en-US" sz="3600" dirty="0" smtClean="0"/>
              <a:t>. Ex.: </a:t>
            </a:r>
            <a:r>
              <a:rPr lang="en-US" sz="3600" dirty="0" err="1" smtClean="0"/>
              <a:t>erros</a:t>
            </a:r>
            <a:r>
              <a:rPr lang="en-US" sz="3600" dirty="0" smtClean="0"/>
              <a:t>/KSLOC</a:t>
            </a:r>
          </a:p>
          <a:p>
            <a:pPr marL="342900" indent="-34290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64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</a:t>
            </a:r>
            <a:r>
              <a:rPr lang="pt-BR" dirty="0" err="1"/>
              <a:t>U</a:t>
            </a:r>
            <a:r>
              <a:rPr lang="pt-BR" dirty="0"/>
              <a:t>-Chart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5" y="2686049"/>
            <a:ext cx="752691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</a:t>
            </a:r>
            <a:r>
              <a:rPr lang="pt-BR" dirty="0" err="1"/>
              <a:t>U</a:t>
            </a:r>
            <a:r>
              <a:rPr lang="pt-BR" dirty="0"/>
              <a:t>-Chart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" y="1485900"/>
            <a:ext cx="622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</a:t>
            </a:r>
            <a:r>
              <a:rPr lang="pt-BR" dirty="0" err="1"/>
              <a:t>U</a:t>
            </a:r>
            <a:r>
              <a:rPr lang="pt-BR" dirty="0"/>
              <a:t>-Chart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286000"/>
            <a:ext cx="817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Gráfico </a:t>
            </a:r>
            <a:r>
              <a:rPr lang="pt-BR" dirty="0" err="1"/>
              <a:t>U</a:t>
            </a:r>
            <a:r>
              <a:rPr lang="pt-BR" dirty="0"/>
              <a:t>-Chart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" y="2155824"/>
            <a:ext cx="8419093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1550986"/>
            <a:ext cx="7280802" cy="4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374263" y="589389"/>
            <a:ext cx="3069000" cy="2457300"/>
          </a:xfrm>
          <a:prstGeom prst="wedgeRectCallout">
            <a:avLst>
              <a:gd name="adj1" fmla="val -33157"/>
              <a:gd name="adj2" fmla="val 6870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Fim!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Perguntas?</a:t>
            </a:r>
            <a:endParaRPr lang="en"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5034" y="409872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Bye Bye</a:t>
            </a:r>
            <a:endParaRPr lang="en-US" sz="54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7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163"/>
            <a:ext cx="9144000" cy="39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12"/>
            <a:ext cx="9144000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causas especiais sempre irão gerar pontos fora dos limites?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209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dirty="0" err="1" smtClean="0"/>
              <a:t>Existem</a:t>
            </a:r>
            <a:r>
              <a:rPr lang="en-US" sz="3600" dirty="0" smtClean="0"/>
              <a:t> </a:t>
            </a:r>
            <a:r>
              <a:rPr lang="en-US" sz="3600" dirty="0" err="1" smtClean="0"/>
              <a:t>diversos</a:t>
            </a:r>
            <a:r>
              <a:rPr lang="en-US" sz="3600" dirty="0" smtClean="0"/>
              <a:t> testes para </a:t>
            </a:r>
            <a:r>
              <a:rPr lang="en-US" sz="3600" dirty="0" err="1" smtClean="0"/>
              <a:t>verificar</a:t>
            </a:r>
            <a:r>
              <a:rPr lang="en-US" sz="3600" dirty="0" smtClean="0"/>
              <a:t> a </a:t>
            </a:r>
            <a:r>
              <a:rPr lang="en-US" sz="3600" dirty="0" err="1" smtClean="0"/>
              <a:t>estabilidade</a:t>
            </a:r>
            <a:r>
              <a:rPr lang="en-US" sz="3600" dirty="0" smtClean="0"/>
              <a:t> de um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:</a:t>
            </a:r>
          </a:p>
          <a:p>
            <a:pPr marL="342900" indent="-342900"/>
            <a:r>
              <a:rPr lang="en-US" sz="2800" dirty="0" smtClean="0"/>
              <a:t>Teste 1: </a:t>
            </a:r>
            <a:r>
              <a:rPr lang="en-US" sz="2800" dirty="0" err="1" smtClean="0"/>
              <a:t>presença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algum</a:t>
            </a:r>
            <a:r>
              <a:rPr lang="en-US" sz="2800" dirty="0" smtClean="0"/>
              <a:t> </a:t>
            </a:r>
            <a:r>
              <a:rPr lang="en-US" sz="2800" dirty="0" err="1" smtClean="0"/>
              <a:t>ponto</a:t>
            </a:r>
            <a:r>
              <a:rPr lang="en-US" sz="2800" dirty="0" smtClean="0"/>
              <a:t> fora dos </a:t>
            </a:r>
            <a:r>
              <a:rPr lang="en-US" sz="2800" dirty="0" err="1" smtClean="0"/>
              <a:t>limites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Teste 2: </a:t>
            </a:r>
            <a:r>
              <a:rPr lang="en-US" sz="2800" dirty="0" err="1" smtClean="0"/>
              <a:t>presença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menos</a:t>
            </a:r>
            <a:r>
              <a:rPr lang="en-US" sz="2800" dirty="0" smtClean="0"/>
              <a:t> 2 de 3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consecultivos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zona C</a:t>
            </a:r>
          </a:p>
          <a:p>
            <a:pPr marL="342900" indent="-342900"/>
            <a:r>
              <a:rPr lang="en-US" sz="2800" dirty="0" smtClean="0"/>
              <a:t>Teste 3: </a:t>
            </a:r>
            <a:r>
              <a:rPr lang="en-US" sz="2800" dirty="0" err="1" smtClean="0"/>
              <a:t>presença</a:t>
            </a:r>
            <a:r>
              <a:rPr lang="en-US" sz="2800" dirty="0" smtClean="0"/>
              <a:t> de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menos</a:t>
            </a:r>
            <a:r>
              <a:rPr lang="en-US" sz="2800" dirty="0" smtClean="0"/>
              <a:t> 4 de 5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consecultivos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zona B</a:t>
            </a:r>
          </a:p>
          <a:p>
            <a:pPr marL="342900" indent="-342900"/>
            <a:r>
              <a:rPr lang="en-US" sz="2800" dirty="0" smtClean="0"/>
              <a:t>Teste 4: </a:t>
            </a:r>
            <a:r>
              <a:rPr lang="en-US" sz="2800" dirty="0" err="1" smtClean="0"/>
              <a:t>presença</a:t>
            </a:r>
            <a:r>
              <a:rPr lang="en-US" sz="2800" dirty="0" smtClean="0"/>
              <a:t> de 8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consecultivos</a:t>
            </a:r>
            <a:r>
              <a:rPr lang="en-US" sz="2800" dirty="0" smtClean="0"/>
              <a:t> no </a:t>
            </a:r>
            <a:r>
              <a:rPr lang="en-US" sz="2800" dirty="0" err="1" smtClean="0"/>
              <a:t>mesmo</a:t>
            </a:r>
            <a:r>
              <a:rPr lang="en-US" sz="2800" dirty="0" smtClean="0"/>
              <a:t> </a:t>
            </a:r>
            <a:r>
              <a:rPr lang="en-US" sz="2800" dirty="0" err="1" smtClean="0"/>
              <a:t>lado</a:t>
            </a:r>
            <a:r>
              <a:rPr lang="en-US" sz="2800" dirty="0" smtClean="0"/>
              <a:t> da </a:t>
            </a:r>
            <a:r>
              <a:rPr lang="en-US" sz="2800" dirty="0" err="1" smtClean="0"/>
              <a:t>linha</a:t>
            </a:r>
            <a:r>
              <a:rPr lang="en-US" sz="2800" dirty="0" smtClean="0"/>
              <a:t> central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5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smtClean="0"/>
              <a:t>Gráficos de Controle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5" y="2009773"/>
            <a:ext cx="7686512" cy="40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541</Words>
  <Application>Microsoft Macintosh PowerPoint</Application>
  <PresentationFormat>On-screen Show (4:3)</PresentationFormat>
  <Paragraphs>75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Source Sans Pro</vt:lpstr>
      <vt:lpstr>Arial</vt:lpstr>
      <vt:lpstr>Benedick template</vt:lpstr>
      <vt:lpstr>GRÁFICOS DE CONTROLE</vt:lpstr>
      <vt:lpstr>Na aula de hoje iremos aprender...</vt:lpstr>
      <vt:lpstr>Gráficos de Controle</vt:lpstr>
      <vt:lpstr>Gráficos de Controle</vt:lpstr>
      <vt:lpstr>Gráficos de Controle</vt:lpstr>
      <vt:lpstr>Gráficos de Controle</vt:lpstr>
      <vt:lpstr>PowerPoint Presentation</vt:lpstr>
      <vt:lpstr>Gráficos de Controle</vt:lpstr>
      <vt:lpstr>Gráficos de Controle</vt:lpstr>
      <vt:lpstr>Gráficos de Controle</vt:lpstr>
      <vt:lpstr>Tipos de Gráficos de Controle</vt:lpstr>
      <vt:lpstr>Gráficos de Controle para Dados Variáveis</vt:lpstr>
      <vt:lpstr>Gráficos Xbar-R</vt:lpstr>
      <vt:lpstr>Gráficos Xbar-R</vt:lpstr>
      <vt:lpstr>Gráficos Xbar-R</vt:lpstr>
      <vt:lpstr>Gráficos Xbar-R</vt:lpstr>
      <vt:lpstr>Gráficos Xbar-R</vt:lpstr>
      <vt:lpstr>Gráficos Xbar-S</vt:lpstr>
      <vt:lpstr>Gráficos Xbar-S</vt:lpstr>
      <vt:lpstr>Gráficos Xbar-S</vt:lpstr>
      <vt:lpstr>Gráficos Xbar-S</vt:lpstr>
      <vt:lpstr>Gráficos Xbar-S</vt:lpstr>
      <vt:lpstr>PowerPoint Presentation</vt:lpstr>
      <vt:lpstr>Gráficos Individuals and Moving Range (XmR)</vt:lpstr>
      <vt:lpstr>Gráficos Individuals and Moving Range (XmR)</vt:lpstr>
      <vt:lpstr>Gráficos Individuals and Moving Range (XmR)</vt:lpstr>
      <vt:lpstr>Gráficos Individuals and Moving Range (XmR)</vt:lpstr>
      <vt:lpstr>Gráficos Individuals and Moving Range (XmR)</vt:lpstr>
      <vt:lpstr>Gráficos Individuals and Moving Range (XmR)</vt:lpstr>
      <vt:lpstr>Gráficos de Controle para Dados de Atributos</vt:lpstr>
      <vt:lpstr>Gráfico C-Chart</vt:lpstr>
      <vt:lpstr>Gráfico C-Chart</vt:lpstr>
      <vt:lpstr>Gráfico C-Chart</vt:lpstr>
      <vt:lpstr>Gráfico C-Chart</vt:lpstr>
      <vt:lpstr>Gráfico U-Chart</vt:lpstr>
      <vt:lpstr>Gráfico U-Chart</vt:lpstr>
      <vt:lpstr>Gráfico U-Chart</vt:lpstr>
      <vt:lpstr>Gráfico U-Chart</vt:lpstr>
      <vt:lpstr>Gráfico U-Chart</vt:lpstr>
      <vt:lpstr>PowerPoint 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PROCESSOS</dc:title>
  <dc:creator>furtado</dc:creator>
  <cp:lastModifiedBy>Julio Furtado</cp:lastModifiedBy>
  <cp:revision>228</cp:revision>
  <cp:lastPrinted>2017-05-01T05:27:41Z</cp:lastPrinted>
  <dcterms:modified xsi:type="dcterms:W3CDTF">2017-06-20T03:50:07Z</dcterms:modified>
</cp:coreProperties>
</file>