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1"/>
  </p:notesMasterIdLst>
  <p:sldIdLst>
    <p:sldId id="256" r:id="rId2"/>
    <p:sldId id="261" r:id="rId3"/>
    <p:sldId id="319" r:id="rId4"/>
    <p:sldId id="342" r:id="rId5"/>
    <p:sldId id="302" r:id="rId6"/>
    <p:sldId id="343" r:id="rId7"/>
    <p:sldId id="344" r:id="rId8"/>
    <p:sldId id="321" r:id="rId9"/>
    <p:sldId id="346" r:id="rId10"/>
    <p:sldId id="345" r:id="rId11"/>
    <p:sldId id="347" r:id="rId12"/>
    <p:sldId id="348" r:id="rId13"/>
    <p:sldId id="350" r:id="rId14"/>
    <p:sldId id="349" r:id="rId15"/>
    <p:sldId id="352" r:id="rId16"/>
    <p:sldId id="351" r:id="rId17"/>
    <p:sldId id="354" r:id="rId18"/>
    <p:sldId id="355" r:id="rId19"/>
    <p:sldId id="353" r:id="rId20"/>
    <p:sldId id="356" r:id="rId21"/>
    <p:sldId id="357" r:id="rId22"/>
    <p:sldId id="358" r:id="rId23"/>
    <p:sldId id="359" r:id="rId24"/>
    <p:sldId id="360" r:id="rId25"/>
    <p:sldId id="322" r:id="rId26"/>
    <p:sldId id="361" r:id="rId27"/>
    <p:sldId id="362" r:id="rId28"/>
    <p:sldId id="363" r:id="rId29"/>
    <p:sldId id="293" r:id="rId3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5B9"/>
    <a:srgbClr val="FD8E80"/>
    <a:srgbClr val="2E3848"/>
    <a:srgbClr val="F05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81FB1FF0-C5EA-4FCC-B0A1-7E9FF14C7C1B}">
  <a:tblStyle styleId="{81FB1FF0-C5EA-4FCC-B0A1-7E9FF14C7C1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585"/>
  </p:normalViewPr>
  <p:slideViewPr>
    <p:cSldViewPr snapToGrid="0">
      <p:cViewPr>
        <p:scale>
          <a:sx n="39" d="100"/>
          <a:sy n="39" d="100"/>
        </p:scale>
        <p:origin x="2058" y="15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037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524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24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9179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336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8456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372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3782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655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97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935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179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493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648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875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765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1684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5881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546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365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644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995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3599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729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904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894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46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C5B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81050" y="168450"/>
            <a:ext cx="8781899" cy="6521100"/>
          </a:xfrm>
          <a:prstGeom prst="rect">
            <a:avLst/>
          </a:prstGeom>
          <a:solidFill>
            <a:srgbClr val="2F384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1692000" y="3265350"/>
            <a:ext cx="57599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1pPr>
            <a:lvl2pPr lvl="1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2pPr>
            <a:lvl3pPr lvl="2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3pPr>
            <a:lvl4pPr lvl="3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4pPr>
            <a:lvl5pPr lvl="4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5pPr>
            <a:lvl6pPr lvl="5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6pPr>
            <a:lvl7pPr lvl="6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7pPr>
            <a:lvl8pPr lvl="7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8pPr>
            <a:lvl9pPr lvl="8" algn="ctr">
              <a:spcBef>
                <a:spcPts val="0"/>
              </a:spcBef>
              <a:buClr>
                <a:srgbClr val="F05768"/>
              </a:buClr>
              <a:buSzPct val="100000"/>
              <a:defRPr sz="4800">
                <a:solidFill>
                  <a:srgbClr val="F05768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3855150" y="1840275"/>
            <a:ext cx="1433699" cy="955799"/>
          </a:xfrm>
          <a:prstGeom prst="wedgeRectCallout">
            <a:avLst>
              <a:gd name="adj1" fmla="val 8366"/>
              <a:gd name="adj2" fmla="val 80819"/>
            </a:avLst>
          </a:prstGeom>
          <a:noFill/>
          <a:ln w="114300" cap="flat" cmpd="sng">
            <a:solidFill>
              <a:srgbClr val="F0576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teal">
    <p:bg>
      <p:bgPr>
        <a:solidFill>
          <a:srgbClr val="6CF3CE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181050" y="168450"/>
            <a:ext cx="8781899" cy="6521100"/>
          </a:xfrm>
          <a:prstGeom prst="rect">
            <a:avLst/>
          </a:prstGeom>
          <a:solidFill>
            <a:srgbClr val="00C5B9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65225" y="2018025"/>
            <a:ext cx="49275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854251" y="3922275"/>
            <a:ext cx="3815400" cy="993899"/>
          </a:xfrm>
          <a:prstGeom prst="rect">
            <a:avLst/>
          </a:prstGeom>
          <a:ln w="1143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Shape 16"/>
          <p:cNvSpPr/>
          <p:nvPr/>
        </p:nvSpPr>
        <p:spPr>
          <a:xfrm>
            <a:off x="1139933" y="3640725"/>
            <a:ext cx="274800" cy="274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pink">
    <p:bg>
      <p:bgPr>
        <a:solidFill>
          <a:srgbClr val="FD8E8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181050" y="168450"/>
            <a:ext cx="8781899" cy="6521100"/>
          </a:xfrm>
          <a:prstGeom prst="rect">
            <a:avLst/>
          </a:prstGeom>
          <a:solidFill>
            <a:srgbClr val="F0576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65225" y="2018025"/>
            <a:ext cx="4927500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854251" y="3922275"/>
            <a:ext cx="3815400" cy="993899"/>
          </a:xfrm>
          <a:prstGeom prst="rect">
            <a:avLst/>
          </a:prstGeom>
          <a:ln w="1143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Font typeface="Source Sans Pro"/>
              <a:buNone/>
              <a:defRPr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Source Sans Pro"/>
              <a:buNone/>
              <a:defRPr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139933" y="3640725"/>
            <a:ext cx="274800" cy="274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solidFill>
          <a:srgbClr val="F05768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181050" y="168450"/>
            <a:ext cx="8781899" cy="6521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855150" y="1459275"/>
            <a:ext cx="1433699" cy="955799"/>
          </a:xfrm>
          <a:prstGeom prst="wedgeRectCallout">
            <a:avLst>
              <a:gd name="adj1" fmla="val 8366"/>
              <a:gd name="adj2" fmla="val 8081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10450" y="2790325"/>
            <a:ext cx="7523099" cy="804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defRPr i="1"/>
            </a:lvl4pPr>
            <a:lvl5pPr lvl="4" algn="ctr" rtl="0">
              <a:spcBef>
                <a:spcPts val="0"/>
              </a:spcBef>
              <a:defRPr i="1"/>
            </a:lvl5pPr>
            <a:lvl6pPr lvl="5" algn="ctr" rtl="0">
              <a:spcBef>
                <a:spcPts val="0"/>
              </a:spcBef>
              <a:defRPr i="1"/>
            </a:lvl6pPr>
            <a:lvl7pPr lvl="6" algn="ctr" rtl="0">
              <a:spcBef>
                <a:spcPts val="0"/>
              </a:spcBef>
              <a:defRPr i="1"/>
            </a:lvl7pPr>
            <a:lvl8pPr lvl="7" algn="ctr" rtl="0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>
            <a:endParaRPr/>
          </a:p>
        </p:txBody>
      </p:sp>
      <p:sp>
        <p:nvSpPr>
          <p:cNvPr id="26" name="Shape 26"/>
          <p:cNvSpPr txBox="1"/>
          <p:nvPr/>
        </p:nvSpPr>
        <p:spPr>
          <a:xfrm>
            <a:off x="3593400" y="14990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181050" y="1331950"/>
            <a:ext cx="8781899" cy="53576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9" name="Shape 29"/>
          <p:cNvGrpSpPr/>
          <p:nvPr/>
        </p:nvGrpSpPr>
        <p:grpSpPr>
          <a:xfrm>
            <a:off x="180850" y="168450"/>
            <a:ext cx="8781899" cy="1296663"/>
            <a:chOff x="180850" y="168450"/>
            <a:chExt cx="8781899" cy="1296663"/>
          </a:xfrm>
        </p:grpSpPr>
        <p:sp>
          <p:nvSpPr>
            <p:cNvPr id="30" name="Shape 30"/>
            <p:cNvSpPr/>
            <p:nvPr/>
          </p:nvSpPr>
          <p:spPr>
            <a:xfrm>
              <a:off x="180850" y="168450"/>
              <a:ext cx="8781899" cy="973499"/>
            </a:xfrm>
            <a:prstGeom prst="rect">
              <a:avLst/>
            </a:prstGeom>
            <a:solidFill>
              <a:srgbClr val="00C5B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5400000">
              <a:off x="1027273" y="930513"/>
              <a:ext cx="442799" cy="626400"/>
            </a:xfrm>
            <a:prstGeom prst="rtTriangle">
              <a:avLst/>
            </a:prstGeom>
            <a:solidFill>
              <a:srgbClr val="00C5B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61300" y="341550"/>
              <a:ext cx="8420999" cy="627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l">
              <a:spcBef>
                <a:spcPts val="0"/>
              </a:spcBef>
              <a:defRPr/>
            </a:lvl1pPr>
            <a:lvl2pPr lvl="1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181050" y="1331950"/>
            <a:ext cx="8781899" cy="535769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" name="Shape 37"/>
          <p:cNvGrpSpPr/>
          <p:nvPr/>
        </p:nvGrpSpPr>
        <p:grpSpPr>
          <a:xfrm>
            <a:off x="180850" y="168450"/>
            <a:ext cx="8781899" cy="1296663"/>
            <a:chOff x="180850" y="168450"/>
            <a:chExt cx="8781899" cy="1296663"/>
          </a:xfrm>
        </p:grpSpPr>
        <p:sp>
          <p:nvSpPr>
            <p:cNvPr id="38" name="Shape 38"/>
            <p:cNvSpPr/>
            <p:nvPr/>
          </p:nvSpPr>
          <p:spPr>
            <a:xfrm>
              <a:off x="180850" y="168450"/>
              <a:ext cx="8781899" cy="973499"/>
            </a:xfrm>
            <a:prstGeom prst="rect">
              <a:avLst/>
            </a:prstGeom>
            <a:solidFill>
              <a:srgbClr val="00C5B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 rot="5400000">
              <a:off x="1027273" y="930513"/>
              <a:ext cx="442799" cy="626400"/>
            </a:xfrm>
            <a:prstGeom prst="rtTriangle">
              <a:avLst/>
            </a:prstGeom>
            <a:solidFill>
              <a:srgbClr val="00C5B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361300" y="341550"/>
              <a:ext cx="8420999" cy="627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defRPr/>
            </a:lvl1pPr>
            <a:lvl2pPr lvl="1" algn="l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algn="l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algn="l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algn="l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algn="l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algn="l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algn="l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algn="l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686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686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74DB-55AD-4C4A-A742-46BEC5CA5416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38DC-5F95-4EE8-91E9-01557A7301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59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80050" y="274650"/>
            <a:ext cx="73838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Clr>
                <a:srgbClr val="00C5B9"/>
              </a:buClr>
              <a:buSzPct val="100000"/>
              <a:buFont typeface="Source Sans Pro"/>
              <a:buNone/>
              <a:defRPr sz="2400" b="1">
                <a:solidFill>
                  <a:srgbClr val="00C5B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80050" y="1600209"/>
            <a:ext cx="7383899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F3848"/>
              </a:buClr>
              <a:buSzPct val="100000"/>
              <a:buFont typeface="Source Sans Pro"/>
              <a:buChar char="■"/>
              <a:defRPr sz="32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F3848"/>
              </a:buClr>
              <a:buSzPct val="100000"/>
              <a:buFont typeface="Source Sans Pro"/>
              <a:defRPr sz="24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F3848"/>
              </a:buClr>
              <a:buSzPct val="100000"/>
              <a:buFont typeface="Source Sans Pro"/>
              <a:defRPr sz="24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F3848"/>
              </a:buClr>
              <a:buSzPct val="100000"/>
              <a:buFont typeface="Source Sans Pro"/>
              <a:defRPr sz="1800">
                <a:solidFill>
                  <a:srgbClr val="2F384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1692000" y="3265350"/>
            <a:ext cx="5759999" cy="154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AVALIAÇÃO DA CAPACIDADE DO PROCESSO</a:t>
            </a:r>
            <a:endParaRPr lang="e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Baselines de desempenho</a:t>
            </a:r>
            <a:endParaRPr lang="en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8AC59A7-55CC-4DDD-AE67-9DB80423C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6766"/>
            <a:ext cx="9069616" cy="377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5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Baselines de desempenho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en-US" sz="3600" dirty="0"/>
              <a:t>Para </a:t>
            </a:r>
            <a:r>
              <a:rPr lang="en-US" sz="3600" dirty="0" err="1"/>
              <a:t>estabelecer</a:t>
            </a:r>
            <a:r>
              <a:rPr lang="en-US" sz="3600" dirty="0"/>
              <a:t> a </a:t>
            </a:r>
            <a:r>
              <a:rPr lang="en-US" sz="3600" dirty="0" err="1"/>
              <a:t>primeira</a:t>
            </a:r>
            <a:r>
              <a:rPr lang="en-US" sz="3600" dirty="0"/>
              <a:t> baseline do </a:t>
            </a:r>
            <a:r>
              <a:rPr lang="en-US" sz="3600" dirty="0" err="1"/>
              <a:t>processo</a:t>
            </a:r>
            <a:r>
              <a:rPr lang="en-US" sz="3600" dirty="0"/>
              <a:t>, é </a:t>
            </a:r>
            <a:r>
              <a:rPr lang="en-US" sz="3600" dirty="0" err="1"/>
              <a:t>desejável</a:t>
            </a:r>
            <a:r>
              <a:rPr lang="en-US" sz="3600" dirty="0"/>
              <a:t> um conjunto </a:t>
            </a:r>
            <a:r>
              <a:rPr lang="en-US" sz="3600" dirty="0" err="1"/>
              <a:t>razoável</a:t>
            </a:r>
            <a:r>
              <a:rPr lang="en-US" sz="3600" dirty="0"/>
              <a:t> de dados.</a:t>
            </a:r>
          </a:p>
          <a:p>
            <a:pPr marL="342900" indent="-342900"/>
            <a:r>
              <a:rPr lang="en-US" sz="3600" dirty="0"/>
              <a:t>Para </a:t>
            </a:r>
            <a:r>
              <a:rPr lang="en-US" sz="3600" dirty="0" err="1"/>
              <a:t>medidas</a:t>
            </a:r>
            <a:r>
              <a:rPr lang="en-US" sz="3600" dirty="0"/>
              <a:t> de </a:t>
            </a:r>
            <a:r>
              <a:rPr lang="en-US" sz="3600" dirty="0" err="1"/>
              <a:t>subgrupos</a:t>
            </a:r>
            <a:r>
              <a:rPr lang="en-US" sz="3600" dirty="0"/>
              <a:t>, é </a:t>
            </a:r>
            <a:r>
              <a:rPr lang="en-US" sz="3600" dirty="0" err="1"/>
              <a:t>desejável</a:t>
            </a:r>
            <a:r>
              <a:rPr lang="en-US" sz="3600" dirty="0"/>
              <a:t> que </a:t>
            </a:r>
            <a:r>
              <a:rPr lang="en-US" sz="3600" dirty="0" err="1"/>
              <a:t>haja</a:t>
            </a:r>
            <a:r>
              <a:rPr lang="en-US" sz="3600" dirty="0"/>
              <a:t> de 15 a 30 </a:t>
            </a:r>
            <a:r>
              <a:rPr lang="en-US" sz="3600" dirty="0" err="1"/>
              <a:t>subgrupos</a:t>
            </a:r>
            <a:r>
              <a:rPr lang="en-US" sz="3600" dirty="0"/>
              <a:t>.</a:t>
            </a:r>
          </a:p>
          <a:p>
            <a:pPr marL="342900" indent="-342900"/>
            <a:r>
              <a:rPr lang="en-US" sz="3600" dirty="0"/>
              <a:t>Para </a:t>
            </a:r>
            <a:r>
              <a:rPr lang="en-US" sz="3600" dirty="0" err="1"/>
              <a:t>valores</a:t>
            </a:r>
            <a:r>
              <a:rPr lang="en-US" sz="3600" dirty="0"/>
              <a:t> </a:t>
            </a:r>
            <a:r>
              <a:rPr lang="en-US" sz="3600" dirty="0" err="1"/>
              <a:t>individuais</a:t>
            </a:r>
            <a:r>
              <a:rPr lang="en-US" sz="3600" dirty="0"/>
              <a:t>, é </a:t>
            </a:r>
            <a:r>
              <a:rPr lang="en-US" sz="3600" dirty="0" err="1"/>
              <a:t>desejável</a:t>
            </a:r>
            <a:r>
              <a:rPr lang="en-US" sz="3600" dirty="0"/>
              <a:t> que </a:t>
            </a:r>
            <a:r>
              <a:rPr lang="en-US" sz="3600" dirty="0" err="1"/>
              <a:t>haja</a:t>
            </a:r>
            <a:r>
              <a:rPr lang="en-US" sz="3600" dirty="0"/>
              <a:t> de 40 a 45 </a:t>
            </a:r>
            <a:r>
              <a:rPr lang="en-US" sz="3600" dirty="0" err="1"/>
              <a:t>observações</a:t>
            </a:r>
            <a:r>
              <a:rPr lang="en-US" sz="3600" dirty="0"/>
              <a:t>.</a:t>
            </a:r>
          </a:p>
          <a:p>
            <a:pPr marL="342900" indent="-342900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4531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Baselines de desempenho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en-US" sz="3600" dirty="0" err="1"/>
              <a:t>Considerando</a:t>
            </a:r>
            <a:r>
              <a:rPr lang="en-US" sz="3600" dirty="0"/>
              <a:t> </a:t>
            </a:r>
            <a:r>
              <a:rPr lang="en-US" sz="3600" dirty="0" err="1"/>
              <a:t>este</a:t>
            </a:r>
            <a:r>
              <a:rPr lang="en-US" sz="3600" dirty="0"/>
              <a:t> volume de dados, é </a:t>
            </a:r>
            <a:r>
              <a:rPr lang="en-US" sz="3600" dirty="0" err="1"/>
              <a:t>comum</a:t>
            </a:r>
            <a:r>
              <a:rPr lang="en-US" sz="3600" dirty="0"/>
              <a:t> que a </a:t>
            </a:r>
            <a:r>
              <a:rPr lang="en-US" sz="3600" dirty="0" err="1"/>
              <a:t>primeira</a:t>
            </a:r>
            <a:r>
              <a:rPr lang="en-US" sz="3600" dirty="0"/>
              <a:t> baseline </a:t>
            </a:r>
            <a:r>
              <a:rPr lang="en-US" sz="3600" dirty="0" err="1"/>
              <a:t>seja</a:t>
            </a:r>
            <a:r>
              <a:rPr lang="en-US" sz="3600" dirty="0"/>
              <a:t> </a:t>
            </a:r>
            <a:r>
              <a:rPr lang="en-US" sz="3600" dirty="0" err="1"/>
              <a:t>estabelecida</a:t>
            </a:r>
            <a:r>
              <a:rPr lang="en-US" sz="3600" dirty="0"/>
              <a:t> com </a:t>
            </a:r>
            <a:r>
              <a:rPr lang="en-US" sz="3600" dirty="0" err="1"/>
              <a:t>menos</a:t>
            </a:r>
            <a:r>
              <a:rPr lang="en-US" sz="3600" dirty="0"/>
              <a:t> </a:t>
            </a:r>
            <a:r>
              <a:rPr lang="en-US" sz="3600" dirty="0" err="1"/>
              <a:t>observações</a:t>
            </a:r>
            <a:r>
              <a:rPr lang="en-US" sz="3600" dirty="0"/>
              <a:t>. São as Trial Baselines.</a:t>
            </a:r>
          </a:p>
          <a:p>
            <a:pPr marL="342900" indent="-342900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49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Baselines de desempenho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en-US" sz="3600" dirty="0" err="1"/>
              <a:t>Ao</a:t>
            </a:r>
            <a:r>
              <a:rPr lang="en-US" sz="3600" dirty="0"/>
              <a:t> </a:t>
            </a:r>
            <a:r>
              <a:rPr lang="en-US" sz="3600" dirty="0" err="1"/>
              <a:t>longo</a:t>
            </a:r>
            <a:r>
              <a:rPr lang="en-US" sz="3600" dirty="0"/>
              <a:t> to tempos, as baselines </a:t>
            </a:r>
            <a:r>
              <a:rPr lang="en-US" sz="3600" dirty="0" err="1"/>
              <a:t>devem</a:t>
            </a:r>
            <a:r>
              <a:rPr lang="en-US" sz="3600" dirty="0"/>
              <a:t> </a:t>
            </a:r>
            <a:r>
              <a:rPr lang="en-US" sz="3600" dirty="0" err="1"/>
              <a:t>ser</a:t>
            </a:r>
            <a:r>
              <a:rPr lang="en-US" sz="3600" dirty="0"/>
              <a:t> </a:t>
            </a:r>
            <a:r>
              <a:rPr lang="en-US" sz="3600" dirty="0" err="1"/>
              <a:t>atualizadas</a:t>
            </a:r>
            <a:r>
              <a:rPr lang="en-US" sz="3600" dirty="0"/>
              <a:t>, </a:t>
            </a:r>
            <a:r>
              <a:rPr lang="en-US" sz="3600" dirty="0" err="1"/>
              <a:t>considerando</a:t>
            </a:r>
            <a:r>
              <a:rPr lang="en-US" sz="3600" dirty="0"/>
              <a:t> </a:t>
            </a:r>
            <a:r>
              <a:rPr lang="en-US" sz="3600" dirty="0" err="1"/>
              <a:t>os</a:t>
            </a:r>
            <a:r>
              <a:rPr lang="en-US" sz="3600" dirty="0"/>
              <a:t> </a:t>
            </a:r>
            <a:r>
              <a:rPr lang="en-US" sz="3600" dirty="0" err="1"/>
              <a:t>novos</a:t>
            </a:r>
            <a:r>
              <a:rPr lang="en-US" sz="3600" dirty="0"/>
              <a:t> dados </a:t>
            </a:r>
            <a:r>
              <a:rPr lang="en-US" sz="3600" dirty="0" err="1"/>
              <a:t>coletados</a:t>
            </a:r>
            <a:r>
              <a:rPr lang="en-US" sz="3600" dirty="0"/>
              <a:t>.</a:t>
            </a:r>
          </a:p>
          <a:p>
            <a:pPr marL="342900" indent="-342900"/>
            <a:r>
              <a:rPr lang="en-US" sz="3600" dirty="0"/>
              <a:t>No </a:t>
            </a:r>
            <a:r>
              <a:rPr lang="en-US" sz="3600" dirty="0" err="1"/>
              <a:t>entanto</a:t>
            </a:r>
            <a:r>
              <a:rPr lang="en-US" sz="3600" dirty="0"/>
              <a:t>, </a:t>
            </a:r>
            <a:r>
              <a:rPr lang="en-US" sz="3600" dirty="0" err="1"/>
              <a:t>nem</a:t>
            </a:r>
            <a:r>
              <a:rPr lang="en-US" sz="3600" dirty="0"/>
              <a:t> </a:t>
            </a:r>
            <a:r>
              <a:rPr lang="en-US" sz="3600" dirty="0" err="1"/>
              <a:t>sempre</a:t>
            </a:r>
            <a:r>
              <a:rPr lang="en-US" sz="3600" dirty="0"/>
              <a:t>…</a:t>
            </a:r>
          </a:p>
          <a:p>
            <a:pPr marL="342900" indent="-342900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7501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Baselines de desempenho</a:t>
            </a:r>
            <a:endParaRPr lang="en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A9B7D75-3EEF-4CB0-9A34-352471C9D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2" y="1925587"/>
            <a:ext cx="8735068" cy="395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4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80287" cy="6858000"/>
          </a:xfrm>
          <a:prstGeom prst="rect">
            <a:avLst/>
          </a:prstGeom>
        </p:spPr>
      </p:pic>
      <p:sp>
        <p:nvSpPr>
          <p:cNvPr id="147" name="Shape 147"/>
          <p:cNvSpPr/>
          <p:nvPr/>
        </p:nvSpPr>
        <p:spPr>
          <a:xfrm>
            <a:off x="549600" y="517200"/>
            <a:ext cx="3069000" cy="2457300"/>
          </a:xfrm>
          <a:prstGeom prst="wedgeRectCallout">
            <a:avLst>
              <a:gd name="adj1" fmla="val 33489"/>
              <a:gd name="adj2" fmla="val 69190"/>
            </a:avLst>
          </a:prstGeom>
          <a:solidFill>
            <a:srgbClr val="2F3848">
              <a:alpha val="71540"/>
            </a:srgbClr>
          </a:solidFill>
          <a:ln w="152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2400" b="1" dirty="0">
                <a:solidFill>
                  <a:srgbClr val="FD8E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Um processo, sempre vai se comportar igual, mesmo em contextos diferentes?</a:t>
            </a:r>
            <a:endParaRPr lang="en" sz="24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931316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Um processo, várias baselines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en-US" sz="3600" dirty="0"/>
              <a:t>Um </a:t>
            </a:r>
            <a:r>
              <a:rPr lang="en-US" sz="3600" dirty="0" err="1"/>
              <a:t>mesmo</a:t>
            </a:r>
            <a:r>
              <a:rPr lang="en-US" sz="3600" dirty="0"/>
              <a:t> </a:t>
            </a:r>
            <a:r>
              <a:rPr lang="en-US" sz="3600" dirty="0" err="1"/>
              <a:t>processo</a:t>
            </a:r>
            <a:r>
              <a:rPr lang="en-US" sz="3600" dirty="0"/>
              <a:t> </a:t>
            </a:r>
            <a:r>
              <a:rPr lang="en-US" sz="3600" dirty="0" err="1"/>
              <a:t>pode</a:t>
            </a:r>
            <a:r>
              <a:rPr lang="en-US" sz="3600" dirty="0"/>
              <a:t> </a:t>
            </a:r>
            <a:r>
              <a:rPr lang="en-US" sz="3600" dirty="0" err="1"/>
              <a:t>apresentar</a:t>
            </a:r>
            <a:r>
              <a:rPr lang="en-US" sz="3600" dirty="0"/>
              <a:t> </a:t>
            </a:r>
            <a:r>
              <a:rPr lang="en-US" sz="3600" dirty="0" err="1"/>
              <a:t>comportamentos</a:t>
            </a:r>
            <a:r>
              <a:rPr lang="en-US" sz="3600" dirty="0"/>
              <a:t> </a:t>
            </a:r>
            <a:r>
              <a:rPr lang="en-US" sz="3600" dirty="0" err="1"/>
              <a:t>diferentes</a:t>
            </a:r>
            <a:r>
              <a:rPr lang="en-US" sz="3600" dirty="0"/>
              <a:t>, </a:t>
            </a:r>
            <a:r>
              <a:rPr lang="en-US" sz="3600" dirty="0" err="1"/>
              <a:t>dependendo</a:t>
            </a:r>
            <a:r>
              <a:rPr lang="en-US" sz="3600" dirty="0"/>
              <a:t> do </a:t>
            </a:r>
            <a:r>
              <a:rPr lang="en-US" sz="3600" dirty="0" err="1"/>
              <a:t>contexto</a:t>
            </a:r>
            <a:r>
              <a:rPr lang="en-US" sz="3600" dirty="0"/>
              <a:t>.</a:t>
            </a:r>
          </a:p>
          <a:p>
            <a:pPr marL="342900" indent="-342900"/>
            <a:r>
              <a:rPr lang="en-US" sz="3600" dirty="0" err="1"/>
              <a:t>Assim</a:t>
            </a:r>
            <a:r>
              <a:rPr lang="en-US" sz="3600" dirty="0"/>
              <a:t>, um </a:t>
            </a:r>
            <a:r>
              <a:rPr lang="en-US" sz="3600" dirty="0" err="1"/>
              <a:t>mesmo</a:t>
            </a:r>
            <a:r>
              <a:rPr lang="en-US" sz="3600" dirty="0"/>
              <a:t> </a:t>
            </a:r>
            <a:r>
              <a:rPr lang="en-US" sz="3600" dirty="0" err="1"/>
              <a:t>processo</a:t>
            </a:r>
            <a:r>
              <a:rPr lang="en-US" sz="3600" dirty="0"/>
              <a:t> </a:t>
            </a:r>
            <a:r>
              <a:rPr lang="en-US" sz="3600" dirty="0" err="1"/>
              <a:t>pode</a:t>
            </a:r>
            <a:r>
              <a:rPr lang="en-US" sz="3600" dirty="0"/>
              <a:t> </a:t>
            </a:r>
            <a:r>
              <a:rPr lang="en-US" sz="3600" dirty="0" err="1"/>
              <a:t>ter</a:t>
            </a:r>
            <a:r>
              <a:rPr lang="en-US" sz="3600" dirty="0"/>
              <a:t> </a:t>
            </a:r>
            <a:r>
              <a:rPr lang="en-US" sz="3600" dirty="0" err="1"/>
              <a:t>mais</a:t>
            </a:r>
            <a:r>
              <a:rPr lang="en-US" sz="3600" dirty="0"/>
              <a:t> de </a:t>
            </a:r>
            <a:r>
              <a:rPr lang="en-US" sz="3600" dirty="0" err="1"/>
              <a:t>uma</a:t>
            </a:r>
            <a:r>
              <a:rPr lang="en-US" sz="3600" dirty="0"/>
              <a:t> baseline, </a:t>
            </a:r>
            <a:r>
              <a:rPr lang="en-US" sz="3600" dirty="0" err="1"/>
              <a:t>uma</a:t>
            </a:r>
            <a:r>
              <a:rPr lang="en-US" sz="3600" dirty="0"/>
              <a:t> para </a:t>
            </a:r>
            <a:r>
              <a:rPr lang="en-US" sz="3600" dirty="0" err="1"/>
              <a:t>cada</a:t>
            </a:r>
            <a:r>
              <a:rPr lang="en-US" sz="3600" dirty="0"/>
              <a:t> </a:t>
            </a:r>
            <a:r>
              <a:rPr lang="en-US" sz="3600" dirty="0" err="1"/>
              <a:t>contexto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850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Um processo, várias baselines</a:t>
            </a:r>
            <a:endParaRPr lang="en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6A00926-9E35-41AD-A055-28E09CE5A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60" y="2272419"/>
            <a:ext cx="8779485" cy="360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97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Um processo, várias baselines</a:t>
            </a:r>
            <a:endParaRPr lang="en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6F6510A-11AD-4A82-8D8A-EE1C80EAF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012" y="1343672"/>
            <a:ext cx="6554115" cy="277216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7691233-64B5-4012-9850-9EA820A51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011" y="3961996"/>
            <a:ext cx="6554115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11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Mudanças no processo, nova baseline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en-US" sz="3600" dirty="0"/>
              <a:t>Como </a:t>
            </a:r>
            <a:r>
              <a:rPr lang="en-US" sz="3600" dirty="0" err="1"/>
              <a:t>aprendemos</a:t>
            </a:r>
            <a:r>
              <a:rPr lang="en-US" sz="3600" dirty="0"/>
              <a:t>, </a:t>
            </a:r>
            <a:r>
              <a:rPr lang="en-US" sz="3600" dirty="0" err="1"/>
              <a:t>uma</a:t>
            </a:r>
            <a:r>
              <a:rPr lang="en-US" sz="3600" dirty="0"/>
              <a:t> baseline </a:t>
            </a:r>
            <a:r>
              <a:rPr lang="en-US" sz="3600" dirty="0" err="1"/>
              <a:t>deve</a:t>
            </a:r>
            <a:r>
              <a:rPr lang="en-US" sz="3600" dirty="0"/>
              <a:t> </a:t>
            </a:r>
            <a:r>
              <a:rPr lang="en-US" sz="3600" dirty="0" err="1"/>
              <a:t>estar</a:t>
            </a:r>
            <a:r>
              <a:rPr lang="en-US" sz="3600" dirty="0"/>
              <a:t> </a:t>
            </a:r>
            <a:r>
              <a:rPr lang="en-US" sz="3600" dirty="0" err="1"/>
              <a:t>associada</a:t>
            </a:r>
            <a:r>
              <a:rPr lang="en-US" sz="3600" dirty="0"/>
              <a:t> a </a:t>
            </a:r>
            <a:r>
              <a:rPr lang="en-US" sz="3600" dirty="0" err="1"/>
              <a:t>definição</a:t>
            </a:r>
            <a:r>
              <a:rPr lang="en-US" sz="3600" dirty="0"/>
              <a:t> de um </a:t>
            </a:r>
            <a:r>
              <a:rPr lang="en-US" sz="3600" dirty="0" err="1"/>
              <a:t>processo</a:t>
            </a:r>
            <a:r>
              <a:rPr lang="en-US" sz="3600" dirty="0"/>
              <a:t>.</a:t>
            </a:r>
          </a:p>
          <a:p>
            <a:pPr marL="342900" indent="-342900"/>
            <a:r>
              <a:rPr lang="en-US" sz="3600" dirty="0" err="1"/>
              <a:t>Quando</a:t>
            </a:r>
            <a:r>
              <a:rPr lang="en-US" sz="3600" dirty="0"/>
              <a:t> a </a:t>
            </a:r>
            <a:r>
              <a:rPr lang="en-US" sz="3600" dirty="0" err="1"/>
              <a:t>definição</a:t>
            </a:r>
            <a:r>
              <a:rPr lang="en-US" sz="3600" dirty="0"/>
              <a:t> do </a:t>
            </a:r>
            <a:r>
              <a:rPr lang="en-US" sz="3600" dirty="0" err="1"/>
              <a:t>processo</a:t>
            </a:r>
            <a:r>
              <a:rPr lang="en-US" sz="3600" dirty="0"/>
              <a:t> </a:t>
            </a:r>
            <a:r>
              <a:rPr lang="en-US" sz="3600" dirty="0" err="1"/>
              <a:t>muda</a:t>
            </a:r>
            <a:r>
              <a:rPr lang="en-US" sz="3600" dirty="0"/>
              <a:t>, </a:t>
            </a:r>
            <a:r>
              <a:rPr lang="en-US" sz="3600" dirty="0" err="1"/>
              <a:t>seu</a:t>
            </a:r>
            <a:r>
              <a:rPr lang="en-US" sz="3600" dirty="0"/>
              <a:t> </a:t>
            </a:r>
            <a:r>
              <a:rPr lang="en-US" sz="3600" dirty="0" err="1"/>
              <a:t>comportamento</a:t>
            </a:r>
            <a:r>
              <a:rPr lang="en-US" sz="3600" dirty="0"/>
              <a:t> </a:t>
            </a:r>
            <a:r>
              <a:rPr lang="en-US" sz="3600" dirty="0" err="1"/>
              <a:t>tende</a:t>
            </a:r>
            <a:r>
              <a:rPr lang="en-US" sz="3600" dirty="0"/>
              <a:t> a </a:t>
            </a:r>
            <a:r>
              <a:rPr lang="en-US" sz="3600" dirty="0" err="1"/>
              <a:t>mudar</a:t>
            </a:r>
            <a:r>
              <a:rPr lang="en-US" sz="3600" dirty="0"/>
              <a:t>. </a:t>
            </a:r>
            <a:r>
              <a:rPr lang="en-US" sz="3600" dirty="0" err="1"/>
              <a:t>Assim</a:t>
            </a:r>
            <a:r>
              <a:rPr lang="en-US" sz="3600" dirty="0"/>
              <a:t>, </a:t>
            </a:r>
            <a:r>
              <a:rPr lang="en-US" sz="3600" dirty="0" err="1"/>
              <a:t>deve</a:t>
            </a:r>
            <a:r>
              <a:rPr lang="en-US" sz="3600" dirty="0"/>
              <a:t>-se </a:t>
            </a:r>
            <a:r>
              <a:rPr lang="en-US" sz="3600" dirty="0" err="1"/>
              <a:t>verificar</a:t>
            </a:r>
            <a:r>
              <a:rPr lang="en-US" sz="3600" dirty="0"/>
              <a:t> se </a:t>
            </a:r>
            <a:r>
              <a:rPr lang="en-US" sz="3600" dirty="0" err="1"/>
              <a:t>uma</a:t>
            </a:r>
            <a:r>
              <a:rPr lang="en-US" sz="3600" dirty="0"/>
              <a:t> nova baseline </a:t>
            </a:r>
            <a:r>
              <a:rPr lang="en-US" sz="3600" dirty="0" err="1"/>
              <a:t>deve</a:t>
            </a:r>
            <a:r>
              <a:rPr lang="en-US" sz="3600" dirty="0"/>
              <a:t> </a:t>
            </a:r>
            <a:r>
              <a:rPr lang="en-US" sz="3600" dirty="0" err="1"/>
              <a:t>ser</a:t>
            </a:r>
            <a:r>
              <a:rPr lang="en-US" sz="3600" dirty="0"/>
              <a:t> </a:t>
            </a:r>
            <a:r>
              <a:rPr lang="en-US" sz="3600" dirty="0" err="1"/>
              <a:t>estabelecida</a:t>
            </a:r>
            <a:r>
              <a:rPr lang="en-US" sz="3600" dirty="0"/>
              <a:t>.</a:t>
            </a:r>
          </a:p>
          <a:p>
            <a:pPr marL="342900" indent="-342900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238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Na aula de hoje iremos aprender...</a:t>
            </a:r>
            <a:endParaRPr lang="en" dirty="0"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BR" dirty="0"/>
              <a:t>A determinar o desempenho de um processo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 dirty="0"/>
              <a:t>A determinar a capacidade de um processo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 dirty="0"/>
              <a:t>A obter modelos de desempenho para o processo</a:t>
            </a:r>
          </a:p>
          <a:p>
            <a:pPr marL="457200" lvl="0" indent="-228600" rtl="0">
              <a:spcBef>
                <a:spcPts val="0"/>
              </a:spcBef>
            </a:pPr>
            <a:endParaRPr lang="pt-BR" dirty="0"/>
          </a:p>
          <a:p>
            <a:pPr marL="457200" lvl="0" indent="-228600" rtl="0">
              <a:spcBef>
                <a:spcPts val="0"/>
              </a:spcBef>
            </a:pPr>
            <a:endParaRPr lang="pt-BR" dirty="0"/>
          </a:p>
          <a:p>
            <a:pPr marL="457200" lvl="0" indent="-228600" rtl="0">
              <a:spcBef>
                <a:spcPts val="0"/>
              </a:spcBef>
            </a:pPr>
            <a:endParaRPr lang="pt-BR" dirty="0"/>
          </a:p>
          <a:p>
            <a:pPr lvl="0" rtl="0">
              <a:spcBef>
                <a:spcPts val="0"/>
              </a:spcBef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7" name="Shape 147"/>
          <p:cNvSpPr/>
          <p:nvPr/>
        </p:nvSpPr>
        <p:spPr>
          <a:xfrm>
            <a:off x="549600" y="517200"/>
            <a:ext cx="3069000" cy="2457300"/>
          </a:xfrm>
          <a:prstGeom prst="wedgeRectCallout">
            <a:avLst>
              <a:gd name="adj1" fmla="val 33489"/>
              <a:gd name="adj2" fmla="val 69190"/>
            </a:avLst>
          </a:prstGeom>
          <a:solidFill>
            <a:srgbClr val="2F3848">
              <a:alpha val="71540"/>
            </a:srgbClr>
          </a:solidFill>
          <a:ln w="152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2400" b="1" dirty="0">
                <a:solidFill>
                  <a:srgbClr val="FD8E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 como determinar se o processo é capaz?</a:t>
            </a:r>
            <a:endParaRPr lang="en" sz="24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0465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Capacidade do processo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en-US" sz="3600" dirty="0"/>
              <a:t>Como </a:t>
            </a:r>
            <a:r>
              <a:rPr lang="en-US" sz="3600" dirty="0" err="1"/>
              <a:t>aprendemos</a:t>
            </a:r>
            <a:r>
              <a:rPr lang="en-US" sz="3600" dirty="0"/>
              <a:t>, </a:t>
            </a:r>
            <a:r>
              <a:rPr lang="en-US" sz="3600" dirty="0" err="1"/>
              <a:t>processo</a:t>
            </a:r>
            <a:r>
              <a:rPr lang="en-US" sz="3600" dirty="0"/>
              <a:t> </a:t>
            </a:r>
            <a:r>
              <a:rPr lang="en-US" sz="3600" dirty="0" err="1"/>
              <a:t>estável</a:t>
            </a:r>
            <a:r>
              <a:rPr lang="en-US" sz="3600" dirty="0"/>
              <a:t> </a:t>
            </a:r>
            <a:r>
              <a:rPr lang="en-US" sz="3600" dirty="0" err="1"/>
              <a:t>não</a:t>
            </a:r>
            <a:r>
              <a:rPr lang="en-US" sz="3600" dirty="0"/>
              <a:t> é </a:t>
            </a:r>
            <a:r>
              <a:rPr lang="en-US" sz="3600" dirty="0" err="1"/>
              <a:t>sinônimo</a:t>
            </a:r>
            <a:r>
              <a:rPr lang="en-US" sz="3600" dirty="0"/>
              <a:t> de </a:t>
            </a:r>
            <a:r>
              <a:rPr lang="en-US" sz="3600" dirty="0" err="1"/>
              <a:t>bom</a:t>
            </a:r>
            <a:r>
              <a:rPr lang="en-US" sz="3600" dirty="0"/>
              <a:t> </a:t>
            </a:r>
            <a:r>
              <a:rPr lang="en-US" sz="3600" dirty="0" err="1"/>
              <a:t>processo</a:t>
            </a:r>
            <a:r>
              <a:rPr lang="en-US" sz="3600" dirty="0"/>
              <a:t>.</a:t>
            </a:r>
          </a:p>
          <a:p>
            <a:pPr marL="342900" indent="-342900"/>
            <a:r>
              <a:rPr lang="en-US" sz="3600" dirty="0"/>
              <a:t>Para </a:t>
            </a:r>
            <a:r>
              <a:rPr lang="en-US" sz="3600" dirty="0" err="1"/>
              <a:t>analisar</a:t>
            </a:r>
            <a:r>
              <a:rPr lang="en-US" sz="3600" dirty="0"/>
              <a:t> se o </a:t>
            </a:r>
            <a:r>
              <a:rPr lang="en-US" sz="3600" dirty="0" err="1"/>
              <a:t>processo</a:t>
            </a:r>
            <a:r>
              <a:rPr lang="en-US" sz="3600" dirty="0"/>
              <a:t> é </a:t>
            </a:r>
            <a:r>
              <a:rPr lang="en-US" sz="3600" dirty="0" err="1"/>
              <a:t>bom</a:t>
            </a:r>
            <a:r>
              <a:rPr lang="en-US" sz="3600" dirty="0"/>
              <a:t> </a:t>
            </a:r>
            <a:r>
              <a:rPr lang="en-US" sz="3600" dirty="0" err="1"/>
              <a:t>ou</a:t>
            </a:r>
            <a:r>
              <a:rPr lang="en-US" sz="3600" dirty="0"/>
              <a:t> </a:t>
            </a:r>
            <a:r>
              <a:rPr lang="en-US" sz="3600" dirty="0" err="1"/>
              <a:t>não</a:t>
            </a:r>
            <a:r>
              <a:rPr lang="en-US" sz="3600" dirty="0"/>
              <a:t>, é </a:t>
            </a:r>
            <a:r>
              <a:rPr lang="en-US" sz="3600" dirty="0" err="1"/>
              <a:t>preciso</a:t>
            </a:r>
            <a:r>
              <a:rPr lang="en-US" sz="3600" dirty="0"/>
              <a:t> </a:t>
            </a:r>
            <a:r>
              <a:rPr lang="en-US" sz="3600" dirty="0" err="1"/>
              <a:t>verificar</a:t>
            </a:r>
            <a:r>
              <a:rPr lang="en-US" sz="3600" dirty="0"/>
              <a:t> se </a:t>
            </a:r>
            <a:r>
              <a:rPr lang="en-US" sz="3600" dirty="0" err="1"/>
              <a:t>ele</a:t>
            </a:r>
            <a:r>
              <a:rPr lang="en-US" sz="3600" dirty="0"/>
              <a:t> é </a:t>
            </a:r>
            <a:r>
              <a:rPr lang="en-US" sz="3600" dirty="0" err="1"/>
              <a:t>capaz</a:t>
            </a:r>
            <a:r>
              <a:rPr lang="en-US" sz="3600" dirty="0"/>
              <a:t>.</a:t>
            </a:r>
          </a:p>
          <a:p>
            <a:pPr marL="342900" indent="-342900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2880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Capacidade do processo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en-US" sz="3600" dirty="0"/>
              <a:t>Um </a:t>
            </a:r>
            <a:r>
              <a:rPr lang="en-US" sz="3600" dirty="0" err="1"/>
              <a:t>processo</a:t>
            </a:r>
            <a:r>
              <a:rPr lang="en-US" sz="3600" dirty="0"/>
              <a:t> é </a:t>
            </a:r>
            <a:r>
              <a:rPr lang="en-US" sz="3600" dirty="0" err="1"/>
              <a:t>dito</a:t>
            </a:r>
            <a:r>
              <a:rPr lang="en-US" sz="3600" dirty="0"/>
              <a:t> </a:t>
            </a:r>
            <a:r>
              <a:rPr lang="en-US" sz="3600" dirty="0" err="1"/>
              <a:t>capaz</a:t>
            </a:r>
            <a:r>
              <a:rPr lang="en-US" sz="3600" dirty="0"/>
              <a:t> se </a:t>
            </a:r>
            <a:r>
              <a:rPr lang="en-US" sz="3600" dirty="0" err="1"/>
              <a:t>seu</a:t>
            </a:r>
            <a:r>
              <a:rPr lang="en-US" sz="3600" dirty="0"/>
              <a:t> </a:t>
            </a:r>
            <a:r>
              <a:rPr lang="en-US" sz="3600" dirty="0" err="1"/>
              <a:t>desempenho</a:t>
            </a:r>
            <a:r>
              <a:rPr lang="en-US" sz="3600" dirty="0"/>
              <a:t> </a:t>
            </a:r>
            <a:r>
              <a:rPr lang="en-US" sz="3600" dirty="0" err="1"/>
              <a:t>atende</a:t>
            </a:r>
            <a:r>
              <a:rPr lang="en-US" sz="3600" dirty="0"/>
              <a:t> </a:t>
            </a:r>
            <a:r>
              <a:rPr lang="en-US" sz="3600" dirty="0" err="1"/>
              <a:t>às</a:t>
            </a:r>
            <a:r>
              <a:rPr lang="en-US" sz="3600" dirty="0"/>
              <a:t> </a:t>
            </a:r>
            <a:r>
              <a:rPr lang="en-US" sz="3600" dirty="0" err="1"/>
              <a:t>expectativas</a:t>
            </a:r>
            <a:r>
              <a:rPr lang="en-US" sz="3600" dirty="0"/>
              <a:t> da </a:t>
            </a:r>
            <a:r>
              <a:rPr lang="en-US" sz="3600" dirty="0" err="1"/>
              <a:t>organização</a:t>
            </a:r>
            <a:r>
              <a:rPr lang="en-US" sz="3600" dirty="0"/>
              <a:t> e do </a:t>
            </a:r>
            <a:r>
              <a:rPr lang="en-US" sz="3600" dirty="0" err="1"/>
              <a:t>cliente</a:t>
            </a:r>
            <a:r>
              <a:rPr lang="en-US" sz="3600" dirty="0"/>
              <a:t>.</a:t>
            </a:r>
          </a:p>
          <a:p>
            <a:pPr marL="342900" indent="-342900"/>
            <a:r>
              <a:rPr lang="en-US" sz="3600" dirty="0"/>
              <a:t>O </a:t>
            </a:r>
            <a:r>
              <a:rPr lang="en-US" sz="3600" dirty="0" err="1"/>
              <a:t>desempenho</a:t>
            </a:r>
            <a:r>
              <a:rPr lang="en-US" sz="3600" dirty="0"/>
              <a:t> </a:t>
            </a:r>
            <a:r>
              <a:rPr lang="en-US" sz="3600" dirty="0" err="1"/>
              <a:t>indicado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baseline é a </a:t>
            </a:r>
            <a:r>
              <a:rPr lang="en-US" sz="3600" dirty="0" err="1"/>
              <a:t>voz</a:t>
            </a:r>
            <a:r>
              <a:rPr lang="en-US" sz="3600" dirty="0"/>
              <a:t> do </a:t>
            </a:r>
            <a:r>
              <a:rPr lang="en-US" sz="3600" dirty="0" err="1"/>
              <a:t>processo</a:t>
            </a:r>
            <a:r>
              <a:rPr lang="en-US" sz="3600" dirty="0"/>
              <a:t>. O </a:t>
            </a:r>
            <a:r>
              <a:rPr lang="en-US" sz="3600" dirty="0" err="1"/>
              <a:t>desempenho</a:t>
            </a:r>
            <a:r>
              <a:rPr lang="en-US" sz="3600" dirty="0"/>
              <a:t> </a:t>
            </a:r>
            <a:r>
              <a:rPr lang="en-US" sz="3600" dirty="0" err="1"/>
              <a:t>desejado</a:t>
            </a:r>
            <a:r>
              <a:rPr lang="en-US" sz="3600" dirty="0"/>
              <a:t> pela </a:t>
            </a:r>
            <a:r>
              <a:rPr lang="en-US" sz="3600" dirty="0" err="1"/>
              <a:t>organização</a:t>
            </a:r>
            <a:r>
              <a:rPr lang="en-US" sz="3600" dirty="0"/>
              <a:t> é a </a:t>
            </a:r>
            <a:r>
              <a:rPr lang="en-US" sz="3600" dirty="0" err="1"/>
              <a:t>voz</a:t>
            </a:r>
            <a:r>
              <a:rPr lang="en-US" sz="3600" dirty="0"/>
              <a:t> do </a:t>
            </a:r>
            <a:r>
              <a:rPr lang="en-US" sz="3600" dirty="0" err="1"/>
              <a:t>cliente</a:t>
            </a:r>
            <a:r>
              <a:rPr lang="en-US" sz="3600" dirty="0"/>
              <a:t>.</a:t>
            </a:r>
          </a:p>
          <a:p>
            <a:pPr marL="342900" indent="-342900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4127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7609" y="0"/>
            <a:ext cx="12192000" cy="6858000"/>
          </a:xfrm>
          <a:prstGeom prst="rect">
            <a:avLst/>
          </a:prstGeom>
        </p:spPr>
      </p:pic>
      <p:sp>
        <p:nvSpPr>
          <p:cNvPr id="147" name="Shape 147"/>
          <p:cNvSpPr/>
          <p:nvPr/>
        </p:nvSpPr>
        <p:spPr>
          <a:xfrm>
            <a:off x="549600" y="517200"/>
            <a:ext cx="3069000" cy="2457300"/>
          </a:xfrm>
          <a:prstGeom prst="wedgeRectCallout">
            <a:avLst>
              <a:gd name="adj1" fmla="val 33489"/>
              <a:gd name="adj2" fmla="val 69190"/>
            </a:avLst>
          </a:prstGeom>
          <a:solidFill>
            <a:srgbClr val="2F3848">
              <a:alpha val="71540"/>
            </a:srgbClr>
          </a:solidFill>
          <a:ln w="152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2400" b="1" dirty="0">
                <a:solidFill>
                  <a:srgbClr val="FD8E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 como faz?</a:t>
            </a:r>
            <a:endParaRPr lang="en" sz="24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03436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Capacidade do processo</a:t>
            </a:r>
            <a:endParaRPr lang="en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62296B4-4621-4B9A-8D1C-2881A151A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14" y="1979431"/>
            <a:ext cx="8976686" cy="380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85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Modelos de desempenho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en-US" sz="3600" dirty="0"/>
              <a:t>Com base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todos</a:t>
            </a:r>
            <a:r>
              <a:rPr lang="en-US" sz="3600" dirty="0"/>
              <a:t> </a:t>
            </a:r>
            <a:r>
              <a:rPr lang="en-US" sz="3600" dirty="0" err="1"/>
              <a:t>estes</a:t>
            </a:r>
            <a:r>
              <a:rPr lang="en-US" sz="3600" dirty="0"/>
              <a:t> dados </a:t>
            </a:r>
            <a:r>
              <a:rPr lang="en-US" sz="3600" dirty="0" err="1"/>
              <a:t>coletados</a:t>
            </a:r>
            <a:r>
              <a:rPr lang="en-US" sz="3600" dirty="0"/>
              <a:t>, é </a:t>
            </a:r>
            <a:r>
              <a:rPr lang="en-US" sz="3600" dirty="0" err="1"/>
              <a:t>possível</a:t>
            </a:r>
            <a:r>
              <a:rPr lang="en-US" sz="3600" dirty="0"/>
              <a:t> </a:t>
            </a:r>
            <a:r>
              <a:rPr lang="en-US" sz="3600" dirty="0" err="1"/>
              <a:t>determinar</a:t>
            </a:r>
            <a:r>
              <a:rPr lang="en-US" sz="3600" dirty="0"/>
              <a:t> </a:t>
            </a:r>
            <a:r>
              <a:rPr lang="en-US" sz="3600" dirty="0" err="1"/>
              <a:t>modelos</a:t>
            </a:r>
            <a:r>
              <a:rPr lang="en-US" sz="3600" dirty="0"/>
              <a:t> de </a:t>
            </a:r>
            <a:r>
              <a:rPr lang="en-US" sz="3600" dirty="0" err="1"/>
              <a:t>desempenho</a:t>
            </a:r>
            <a:r>
              <a:rPr lang="en-US" sz="3600" dirty="0"/>
              <a:t>.</a:t>
            </a:r>
          </a:p>
          <a:p>
            <a:pPr marL="342900" indent="-342900"/>
            <a:r>
              <a:rPr lang="en-US" sz="3600" dirty="0"/>
              <a:t>O </a:t>
            </a:r>
            <a:r>
              <a:rPr lang="en-US" sz="3600" dirty="0" err="1"/>
              <a:t>objetivo</a:t>
            </a:r>
            <a:r>
              <a:rPr lang="en-US" sz="3600" dirty="0"/>
              <a:t> dos </a:t>
            </a:r>
            <a:r>
              <a:rPr lang="en-US" sz="3600" dirty="0" err="1"/>
              <a:t>modelos</a:t>
            </a:r>
            <a:r>
              <a:rPr lang="en-US" sz="3600" dirty="0"/>
              <a:t> de </a:t>
            </a:r>
            <a:r>
              <a:rPr lang="en-US" sz="3600" dirty="0" err="1"/>
              <a:t>desempenho</a:t>
            </a:r>
            <a:r>
              <a:rPr lang="en-US" sz="3600" dirty="0"/>
              <a:t> é </a:t>
            </a:r>
            <a:r>
              <a:rPr lang="en-US" sz="3600" dirty="0" err="1"/>
              <a:t>permitir</a:t>
            </a:r>
            <a:r>
              <a:rPr lang="en-US" sz="3600" dirty="0"/>
              <a:t> a </a:t>
            </a:r>
            <a:r>
              <a:rPr lang="en-US" sz="3600" dirty="0" err="1"/>
              <a:t>previsão</a:t>
            </a:r>
            <a:r>
              <a:rPr lang="en-US" sz="3600" dirty="0"/>
              <a:t> do </a:t>
            </a:r>
            <a:r>
              <a:rPr lang="en-US" sz="3600" dirty="0" err="1"/>
              <a:t>desempenho</a:t>
            </a:r>
            <a:r>
              <a:rPr lang="en-US" sz="3600" dirty="0"/>
              <a:t> future do </a:t>
            </a:r>
            <a:r>
              <a:rPr lang="en-US" sz="3600" dirty="0" err="1"/>
              <a:t>processo</a:t>
            </a:r>
            <a:r>
              <a:rPr lang="en-US" sz="3600" dirty="0"/>
              <a:t>. Tal </a:t>
            </a:r>
            <a:r>
              <a:rPr lang="en-US" sz="3600" dirty="0" err="1"/>
              <a:t>objetivo</a:t>
            </a:r>
            <a:r>
              <a:rPr lang="en-US" sz="3600" dirty="0"/>
              <a:t> é </a:t>
            </a:r>
            <a:r>
              <a:rPr lang="en-US" sz="3600" dirty="0" err="1"/>
              <a:t>atendido</a:t>
            </a:r>
            <a:r>
              <a:rPr lang="en-US" sz="3600" dirty="0"/>
              <a:t> </a:t>
            </a:r>
            <a:r>
              <a:rPr lang="en-US" sz="3600" dirty="0" err="1"/>
              <a:t>ao</a:t>
            </a:r>
            <a:r>
              <a:rPr lang="en-US" sz="3600" dirty="0"/>
              <a:t> se </a:t>
            </a:r>
            <a:r>
              <a:rPr lang="en-US" sz="3600" dirty="0" err="1"/>
              <a:t>relacionar</a:t>
            </a:r>
            <a:r>
              <a:rPr lang="en-US" sz="3600" dirty="0"/>
              <a:t> as </a:t>
            </a:r>
            <a:r>
              <a:rPr lang="en-US" sz="3600" dirty="0" err="1"/>
              <a:t>diversas</a:t>
            </a:r>
            <a:r>
              <a:rPr lang="en-US" sz="3600" dirty="0"/>
              <a:t> </a:t>
            </a:r>
            <a:r>
              <a:rPr lang="en-US" sz="3600" dirty="0" err="1"/>
              <a:t>variáveis</a:t>
            </a:r>
            <a:r>
              <a:rPr lang="en-US" sz="3600" dirty="0"/>
              <a:t> da </a:t>
            </a:r>
            <a:r>
              <a:rPr lang="en-US" sz="3600" dirty="0" err="1"/>
              <a:t>medição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7357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Modelos de desempenho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en-US" sz="3600" dirty="0"/>
              <a:t>Como </a:t>
            </a:r>
            <a:r>
              <a:rPr lang="en-US" sz="3600" dirty="0" err="1"/>
              <a:t>exemplo</a:t>
            </a:r>
            <a:r>
              <a:rPr lang="en-US" sz="3600" dirty="0"/>
              <a:t>: </a:t>
            </a:r>
            <a:r>
              <a:rPr lang="en-US" sz="3600" dirty="0" err="1"/>
              <a:t>suponha</a:t>
            </a:r>
            <a:r>
              <a:rPr lang="en-US" sz="3600" dirty="0"/>
              <a:t> que </a:t>
            </a:r>
            <a:r>
              <a:rPr lang="en-US" sz="3600" dirty="0" err="1"/>
              <a:t>uma</a:t>
            </a:r>
            <a:r>
              <a:rPr lang="en-US" sz="3600" dirty="0"/>
              <a:t> </a:t>
            </a:r>
            <a:r>
              <a:rPr lang="en-US" sz="3600" dirty="0" err="1"/>
              <a:t>organização</a:t>
            </a:r>
            <a:r>
              <a:rPr lang="en-US" sz="3600" dirty="0"/>
              <a:t> o </a:t>
            </a:r>
            <a:r>
              <a:rPr lang="en-US" sz="3600" dirty="0" err="1"/>
              <a:t>gerente</a:t>
            </a:r>
            <a:r>
              <a:rPr lang="en-US" sz="3600" dirty="0"/>
              <a:t> de </a:t>
            </a:r>
            <a:r>
              <a:rPr lang="en-US" sz="3600" dirty="0" err="1"/>
              <a:t>projetos</a:t>
            </a:r>
            <a:r>
              <a:rPr lang="en-US" sz="3600" dirty="0"/>
              <a:t> </a:t>
            </a:r>
            <a:r>
              <a:rPr lang="en-US" sz="3600" dirty="0" err="1"/>
              <a:t>deseja</a:t>
            </a:r>
            <a:r>
              <a:rPr lang="en-US" sz="3600" dirty="0"/>
              <a:t> </a:t>
            </a:r>
            <a:r>
              <a:rPr lang="en-US" sz="3600" dirty="0" err="1"/>
              <a:t>identificar</a:t>
            </a:r>
            <a:r>
              <a:rPr lang="en-US" sz="3600" dirty="0"/>
              <a:t> a </a:t>
            </a:r>
            <a:r>
              <a:rPr lang="en-US" sz="3600" dirty="0" err="1"/>
              <a:t>relação</a:t>
            </a:r>
            <a:r>
              <a:rPr lang="en-US" sz="3600" dirty="0"/>
              <a:t> </a:t>
            </a:r>
            <a:r>
              <a:rPr lang="en-US" sz="3600" dirty="0" err="1"/>
              <a:t>existentes</a:t>
            </a:r>
            <a:r>
              <a:rPr lang="en-US" sz="3600" dirty="0"/>
              <a:t> entre o </a:t>
            </a:r>
            <a:r>
              <a:rPr lang="en-US" sz="3600" dirty="0" err="1"/>
              <a:t>tamanho</a:t>
            </a:r>
            <a:r>
              <a:rPr lang="en-US" sz="3600" dirty="0"/>
              <a:t> dos </a:t>
            </a:r>
            <a:r>
              <a:rPr lang="en-US" sz="3600" dirty="0" err="1"/>
              <a:t>casos</a:t>
            </a:r>
            <a:r>
              <a:rPr lang="en-US" sz="3600" dirty="0"/>
              <a:t> de </a:t>
            </a:r>
            <a:r>
              <a:rPr lang="en-US" sz="3600" dirty="0" err="1"/>
              <a:t>uso</a:t>
            </a:r>
            <a:r>
              <a:rPr lang="en-US" sz="3600" dirty="0"/>
              <a:t> e o </a:t>
            </a:r>
            <a:r>
              <a:rPr lang="en-US" sz="3600" dirty="0" err="1"/>
              <a:t>esforço</a:t>
            </a:r>
            <a:r>
              <a:rPr lang="en-US" sz="3600" dirty="0"/>
              <a:t> para a </a:t>
            </a:r>
            <a:r>
              <a:rPr lang="en-US" sz="3600" dirty="0" err="1"/>
              <a:t>especificação</a:t>
            </a:r>
            <a:r>
              <a:rPr lang="en-US" sz="3600" dirty="0"/>
              <a:t>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FC8B926-1BF6-4282-8B2B-40E39E58A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92" y="5207587"/>
            <a:ext cx="8771600" cy="121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99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Modelos de desempenho</a:t>
            </a:r>
            <a:endParaRPr lang="en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301AC83-E2DA-4EA6-889B-D0117355E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99" y="2043953"/>
            <a:ext cx="8364457" cy="399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15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Modelos de desempenho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en-US" sz="3600" dirty="0" err="1"/>
              <a:t>Gráficos</a:t>
            </a:r>
            <a:r>
              <a:rPr lang="en-US" sz="3600" dirty="0"/>
              <a:t> do </a:t>
            </a:r>
            <a:r>
              <a:rPr lang="en-US" sz="3600" dirty="0" err="1"/>
              <a:t>tipo</a:t>
            </a:r>
            <a:r>
              <a:rPr lang="en-US" sz="3600" dirty="0"/>
              <a:t> Scatter </a:t>
            </a:r>
            <a:r>
              <a:rPr lang="en-US" sz="3600" dirty="0" err="1"/>
              <a:t>são</a:t>
            </a:r>
            <a:r>
              <a:rPr lang="en-US" sz="3600" dirty="0"/>
              <a:t> </a:t>
            </a:r>
            <a:r>
              <a:rPr lang="en-US" sz="3600" dirty="0" err="1"/>
              <a:t>adequados</a:t>
            </a:r>
            <a:r>
              <a:rPr lang="en-US" sz="3600" dirty="0"/>
              <a:t> para definer </a:t>
            </a:r>
            <a:r>
              <a:rPr lang="en-US" sz="3600" dirty="0" err="1"/>
              <a:t>modelos</a:t>
            </a:r>
            <a:r>
              <a:rPr lang="en-US" sz="3600" dirty="0"/>
              <a:t> de </a:t>
            </a:r>
            <a:r>
              <a:rPr lang="en-US" sz="3600" dirty="0" err="1"/>
              <a:t>desempenho</a:t>
            </a:r>
            <a:r>
              <a:rPr lang="en-US" sz="3600" dirty="0"/>
              <a:t>.</a:t>
            </a:r>
          </a:p>
          <a:p>
            <a:pPr marL="342900" indent="-342900"/>
            <a:r>
              <a:rPr lang="en-US" sz="3600" dirty="0"/>
              <a:t>A </a:t>
            </a:r>
            <a:r>
              <a:rPr lang="en-US" sz="3600" dirty="0" err="1"/>
              <a:t>função</a:t>
            </a:r>
            <a:r>
              <a:rPr lang="en-US" sz="3600" dirty="0"/>
              <a:t> </a:t>
            </a:r>
            <a:r>
              <a:rPr lang="en-US" sz="3600" dirty="0" err="1"/>
              <a:t>matemática</a:t>
            </a:r>
            <a:r>
              <a:rPr lang="en-US" sz="3600" dirty="0"/>
              <a:t> que </a:t>
            </a:r>
            <a:r>
              <a:rPr lang="en-US" sz="3600" dirty="0" err="1"/>
              <a:t>representa</a:t>
            </a:r>
            <a:r>
              <a:rPr lang="en-US" sz="3600" dirty="0"/>
              <a:t> o </a:t>
            </a:r>
            <a:r>
              <a:rPr lang="en-US" sz="3600" dirty="0" err="1"/>
              <a:t>modelo</a:t>
            </a:r>
            <a:r>
              <a:rPr lang="en-US" sz="3600" dirty="0"/>
              <a:t> de </a:t>
            </a:r>
            <a:r>
              <a:rPr lang="en-US" sz="3600" dirty="0" err="1"/>
              <a:t>desempenho</a:t>
            </a:r>
            <a:r>
              <a:rPr lang="en-US" sz="3600" dirty="0"/>
              <a:t> do </a:t>
            </a:r>
            <a:r>
              <a:rPr lang="en-US" sz="3600" dirty="0" err="1"/>
              <a:t>exemplo</a:t>
            </a:r>
            <a:r>
              <a:rPr lang="en-US" sz="3600" dirty="0"/>
              <a:t> é dado </a:t>
            </a:r>
            <a:r>
              <a:rPr lang="en-US" sz="3600" dirty="0" err="1"/>
              <a:t>por</a:t>
            </a:r>
            <a:r>
              <a:rPr lang="en-US" sz="3600" dirty="0"/>
              <a:t> </a:t>
            </a:r>
            <a:r>
              <a:rPr lang="en-US" sz="3600" dirty="0" err="1"/>
              <a:t>Esforço</a:t>
            </a:r>
            <a:r>
              <a:rPr lang="en-US" sz="3600" dirty="0"/>
              <a:t> = 2,32 * </a:t>
            </a:r>
            <a:r>
              <a:rPr lang="en-US" sz="3600" dirty="0" err="1"/>
              <a:t>Tamanho</a:t>
            </a:r>
            <a:r>
              <a:rPr lang="en-US" sz="3600" dirty="0"/>
              <a:t> + 3,572.</a:t>
            </a:r>
          </a:p>
        </p:txBody>
      </p:sp>
    </p:spTree>
    <p:extLst>
      <p:ext uri="{BB962C8B-B14F-4D97-AF65-F5344CB8AC3E}">
        <p14:creationId xmlns:p14="http://schemas.microsoft.com/office/powerpoint/2010/main" val="196426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5374263" y="589389"/>
            <a:ext cx="3069000" cy="2457300"/>
          </a:xfrm>
          <a:prstGeom prst="wedgeRectCallout">
            <a:avLst>
              <a:gd name="adj1" fmla="val -33157"/>
              <a:gd name="adj2" fmla="val 68700"/>
            </a:avLst>
          </a:prstGeom>
          <a:solidFill>
            <a:srgbClr val="2F3848">
              <a:alpha val="71540"/>
            </a:srgbClr>
          </a:solidFill>
          <a:ln w="152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2400" b="1">
                <a:solidFill>
                  <a:srgbClr val="FD8E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Fim!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Perguntas?</a:t>
            </a:r>
            <a:endParaRPr lang="en"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2671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665225" y="2018025"/>
            <a:ext cx="6936846" cy="294842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2F3848"/>
                </a:solidFill>
              </a:rPr>
              <a:t>1.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dirty="0"/>
              <a:t>Vamos finalmente aprender o Controle Estatístico do Processo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6820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O Controle Estatístico do Processo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3600" dirty="0"/>
              <a:t>O </a:t>
            </a:r>
            <a:r>
              <a:rPr lang="en-US" sz="3600" dirty="0" err="1"/>
              <a:t>controle</a:t>
            </a:r>
            <a:r>
              <a:rPr lang="en-US" sz="3600" dirty="0"/>
              <a:t> </a:t>
            </a:r>
            <a:r>
              <a:rPr lang="en-US" sz="3600" dirty="0" err="1"/>
              <a:t>estatístico</a:t>
            </a:r>
            <a:r>
              <a:rPr lang="en-US" sz="3600" dirty="0"/>
              <a:t> do </a:t>
            </a:r>
            <a:r>
              <a:rPr lang="en-US" sz="3600" dirty="0" err="1"/>
              <a:t>processo</a:t>
            </a:r>
            <a:r>
              <a:rPr lang="en-US" sz="3600" dirty="0"/>
              <a:t> é </a:t>
            </a:r>
            <a:r>
              <a:rPr lang="en-US" sz="3600" dirty="0" err="1"/>
              <a:t>realizado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dois</a:t>
            </a:r>
            <a:r>
              <a:rPr lang="en-US" sz="3600" dirty="0"/>
              <a:t> </a:t>
            </a:r>
            <a:r>
              <a:rPr lang="en-US" sz="3600" dirty="0" err="1"/>
              <a:t>níveis</a:t>
            </a:r>
            <a:r>
              <a:rPr lang="en-US" sz="3600" dirty="0"/>
              <a:t>:</a:t>
            </a:r>
          </a:p>
          <a:p>
            <a:pPr marL="571500" indent="-571500"/>
            <a:r>
              <a:rPr lang="en-US" sz="3600" dirty="0" err="1"/>
              <a:t>Organizacional</a:t>
            </a:r>
            <a:r>
              <a:rPr lang="en-US" sz="3600" dirty="0"/>
              <a:t>.</a:t>
            </a:r>
          </a:p>
          <a:p>
            <a:pPr marL="571500" indent="-571500"/>
            <a:r>
              <a:rPr lang="en-US" sz="3600" dirty="0" err="1"/>
              <a:t>Projeto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85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O Controle Estatístico do Processo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3600" dirty="0" err="1"/>
              <a:t>Organizacional</a:t>
            </a:r>
            <a:r>
              <a:rPr lang="en-US" sz="3600" dirty="0"/>
              <a:t>: </a:t>
            </a:r>
            <a:r>
              <a:rPr lang="en-US" sz="3600" dirty="0" err="1"/>
              <a:t>onde</a:t>
            </a:r>
            <a:r>
              <a:rPr lang="en-US" sz="3600" dirty="0"/>
              <a:t> o </a:t>
            </a:r>
            <a:r>
              <a:rPr lang="en-US" sz="3600" dirty="0" err="1"/>
              <a:t>desempenho</a:t>
            </a:r>
            <a:r>
              <a:rPr lang="en-US" sz="3600" dirty="0"/>
              <a:t> dos </a:t>
            </a:r>
            <a:r>
              <a:rPr lang="en-US" sz="3600" dirty="0" err="1"/>
              <a:t>processos</a:t>
            </a:r>
            <a:r>
              <a:rPr lang="en-US" sz="3600" dirty="0"/>
              <a:t> é </a:t>
            </a:r>
            <a:r>
              <a:rPr lang="en-US" sz="3600" dirty="0" err="1"/>
              <a:t>analisado</a:t>
            </a:r>
            <a:r>
              <a:rPr lang="en-US" sz="3600" dirty="0"/>
              <a:t> </a:t>
            </a:r>
            <a:r>
              <a:rPr lang="en-US" sz="3600" dirty="0" err="1"/>
              <a:t>considerando</a:t>
            </a:r>
            <a:r>
              <a:rPr lang="en-US" sz="3600" dirty="0"/>
              <a:t> dados de </a:t>
            </a:r>
            <a:r>
              <a:rPr lang="en-US" sz="3600" dirty="0" err="1"/>
              <a:t>diversos</a:t>
            </a:r>
            <a:r>
              <a:rPr lang="en-US" sz="3600" dirty="0"/>
              <a:t> </a:t>
            </a:r>
            <a:r>
              <a:rPr lang="en-US" sz="3600" dirty="0" err="1"/>
              <a:t>projetos</a:t>
            </a:r>
            <a:r>
              <a:rPr lang="en-US" sz="3600" dirty="0"/>
              <a:t>. </a:t>
            </a:r>
            <a:r>
              <a:rPr lang="en-US" sz="3600" dirty="0" err="1"/>
              <a:t>Estabelecendo</a:t>
            </a:r>
            <a:r>
              <a:rPr lang="en-US" sz="3600" dirty="0"/>
              <a:t>-se </a:t>
            </a:r>
            <a:r>
              <a:rPr lang="en-US" sz="3600" dirty="0" err="1"/>
              <a:t>assim</a:t>
            </a:r>
            <a:r>
              <a:rPr lang="en-US" sz="3600" dirty="0"/>
              <a:t>, o </a:t>
            </a:r>
            <a:r>
              <a:rPr lang="en-US" sz="3600" dirty="0" err="1"/>
              <a:t>desempenho</a:t>
            </a:r>
            <a:r>
              <a:rPr lang="en-US" sz="3600" dirty="0"/>
              <a:t> </a:t>
            </a:r>
            <a:r>
              <a:rPr lang="en-US" sz="3600" dirty="0" err="1"/>
              <a:t>esperado</a:t>
            </a:r>
            <a:r>
              <a:rPr lang="en-US" sz="3600" dirty="0"/>
              <a:t> para o </a:t>
            </a:r>
            <a:r>
              <a:rPr lang="en-US" sz="3600" dirty="0" err="1"/>
              <a:t>processo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824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O Controle Estatístico do Processo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3600" dirty="0" err="1"/>
              <a:t>Projeto</a:t>
            </a:r>
            <a:r>
              <a:rPr lang="en-US" sz="3600" dirty="0"/>
              <a:t>: </a:t>
            </a:r>
            <a:r>
              <a:rPr lang="en-US" sz="3600" dirty="0" err="1"/>
              <a:t>onde</a:t>
            </a:r>
            <a:r>
              <a:rPr lang="en-US" sz="3600" dirty="0"/>
              <a:t> o </a:t>
            </a:r>
            <a:r>
              <a:rPr lang="en-US" sz="3600" dirty="0" err="1"/>
              <a:t>comportamento</a:t>
            </a:r>
            <a:r>
              <a:rPr lang="en-US" sz="3600" dirty="0"/>
              <a:t> do </a:t>
            </a:r>
            <a:r>
              <a:rPr lang="en-US" sz="3600" dirty="0" err="1"/>
              <a:t>processo</a:t>
            </a:r>
            <a:r>
              <a:rPr lang="en-US" sz="3600" dirty="0"/>
              <a:t> é </a:t>
            </a:r>
            <a:r>
              <a:rPr lang="en-US" sz="3600" dirty="0" err="1"/>
              <a:t>analisado</a:t>
            </a:r>
            <a:r>
              <a:rPr lang="en-US" sz="3600" dirty="0"/>
              <a:t> no </a:t>
            </a:r>
            <a:r>
              <a:rPr lang="en-US" sz="3600" dirty="0" err="1"/>
              <a:t>contexto</a:t>
            </a:r>
            <a:r>
              <a:rPr lang="en-US" sz="3600" dirty="0"/>
              <a:t> de </a:t>
            </a:r>
            <a:r>
              <a:rPr lang="en-US" sz="3600" dirty="0" err="1"/>
              <a:t>cada</a:t>
            </a:r>
            <a:r>
              <a:rPr lang="en-US" sz="3600" dirty="0"/>
              <a:t> </a:t>
            </a:r>
            <a:r>
              <a:rPr lang="en-US" sz="3600" dirty="0" err="1"/>
              <a:t>projeto</a:t>
            </a:r>
            <a:r>
              <a:rPr lang="en-US" sz="3600" dirty="0"/>
              <a:t>, </a:t>
            </a:r>
            <a:r>
              <a:rPr lang="en-US" sz="3600" dirty="0" err="1"/>
              <a:t>verificando</a:t>
            </a:r>
            <a:r>
              <a:rPr lang="en-US" sz="3600" dirty="0"/>
              <a:t>-se </a:t>
            </a:r>
            <a:r>
              <a:rPr lang="en-US" sz="3600" dirty="0" err="1"/>
              <a:t>se</a:t>
            </a:r>
            <a:r>
              <a:rPr lang="en-US" sz="3600" dirty="0"/>
              <a:t> o </a:t>
            </a:r>
            <a:r>
              <a:rPr lang="en-US" sz="3600" dirty="0" err="1"/>
              <a:t>desempenho</a:t>
            </a:r>
            <a:r>
              <a:rPr lang="en-US" sz="3600" dirty="0"/>
              <a:t> do </a:t>
            </a:r>
            <a:r>
              <a:rPr lang="en-US" sz="3600" dirty="0" err="1"/>
              <a:t>processo</a:t>
            </a:r>
            <a:r>
              <a:rPr lang="en-US" sz="3600" dirty="0"/>
              <a:t> é </a:t>
            </a:r>
            <a:r>
              <a:rPr lang="en-US" sz="3600" dirty="0" err="1"/>
              <a:t>aderente</a:t>
            </a:r>
            <a:r>
              <a:rPr lang="en-US" sz="3600" dirty="0"/>
              <a:t> </a:t>
            </a:r>
            <a:r>
              <a:rPr lang="en-US" sz="3600" dirty="0" err="1"/>
              <a:t>ao</a:t>
            </a:r>
            <a:r>
              <a:rPr lang="en-US" sz="3600" dirty="0"/>
              <a:t> </a:t>
            </a:r>
            <a:r>
              <a:rPr lang="en-US" sz="3600" dirty="0" err="1"/>
              <a:t>estabelecido</a:t>
            </a:r>
            <a:r>
              <a:rPr lang="en-US" sz="3600" dirty="0"/>
              <a:t> no </a:t>
            </a:r>
            <a:r>
              <a:rPr lang="en-US" sz="3600" dirty="0" err="1"/>
              <a:t>âmbito</a:t>
            </a:r>
            <a:r>
              <a:rPr lang="en-US" sz="3600" dirty="0"/>
              <a:t> </a:t>
            </a:r>
            <a:r>
              <a:rPr lang="en-US" sz="3600" dirty="0" err="1"/>
              <a:t>organizacional</a:t>
            </a:r>
            <a:r>
              <a:rPr lang="en-US" sz="36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48868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7" name="Shape 147"/>
          <p:cNvSpPr/>
          <p:nvPr/>
        </p:nvSpPr>
        <p:spPr>
          <a:xfrm>
            <a:off x="549600" y="517200"/>
            <a:ext cx="3069000" cy="2457300"/>
          </a:xfrm>
          <a:prstGeom prst="wedgeRectCallout">
            <a:avLst>
              <a:gd name="adj1" fmla="val 33489"/>
              <a:gd name="adj2" fmla="val 69190"/>
            </a:avLst>
          </a:prstGeom>
          <a:solidFill>
            <a:srgbClr val="2F3848">
              <a:alpha val="71540"/>
            </a:srgbClr>
          </a:solidFill>
          <a:ln w="1524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2400" b="1" dirty="0">
                <a:solidFill>
                  <a:srgbClr val="FD8E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Já ouviram falar de baseline de desempenho?</a:t>
            </a:r>
            <a:endParaRPr lang="en" sz="24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3908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2475" y="168450"/>
            <a:ext cx="7951799" cy="973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Baselines de desempenho</a:t>
            </a:r>
            <a:endParaRPr lang="en" dirty="0"/>
          </a:p>
        </p:txBody>
      </p:sp>
      <p:sp>
        <p:nvSpPr>
          <p:cNvPr id="9" name="Shape 109"/>
          <p:cNvSpPr txBox="1">
            <a:spLocks noGrp="1"/>
          </p:cNvSpPr>
          <p:nvPr>
            <p:ph type="body" idx="1"/>
          </p:nvPr>
        </p:nvSpPr>
        <p:spPr>
          <a:xfrm>
            <a:off x="753150" y="1600200"/>
            <a:ext cx="7637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/>
            <a:r>
              <a:rPr lang="en-US" sz="3600" dirty="0"/>
              <a:t>Um </a:t>
            </a:r>
            <a:r>
              <a:rPr lang="en-US" sz="3600" dirty="0" err="1"/>
              <a:t>processo</a:t>
            </a:r>
            <a:r>
              <a:rPr lang="en-US" sz="3600" dirty="0"/>
              <a:t> </a:t>
            </a:r>
            <a:r>
              <a:rPr lang="en-US" sz="3600" dirty="0" err="1"/>
              <a:t>estável</a:t>
            </a:r>
            <a:r>
              <a:rPr lang="en-US" sz="3600" dirty="0"/>
              <a:t> é um </a:t>
            </a:r>
            <a:r>
              <a:rPr lang="en-US" sz="3600" dirty="0" err="1"/>
              <a:t>processo</a:t>
            </a:r>
            <a:r>
              <a:rPr lang="en-US" sz="3600" dirty="0"/>
              <a:t> </a:t>
            </a:r>
            <a:r>
              <a:rPr lang="en-US" sz="3600" dirty="0" err="1"/>
              <a:t>repetível</a:t>
            </a:r>
            <a:r>
              <a:rPr lang="en-US" sz="3600" dirty="0"/>
              <a:t>, </a:t>
            </a:r>
            <a:r>
              <a:rPr lang="en-US" sz="3600" dirty="0" err="1"/>
              <a:t>podendo</a:t>
            </a:r>
            <a:r>
              <a:rPr lang="en-US" sz="3600" dirty="0"/>
              <a:t> </a:t>
            </a:r>
            <a:r>
              <a:rPr lang="en-US" sz="3600" dirty="0" err="1"/>
              <a:t>ter</a:t>
            </a:r>
            <a:r>
              <a:rPr lang="en-US" sz="3600" dirty="0"/>
              <a:t> </a:t>
            </a:r>
            <a:r>
              <a:rPr lang="en-US" sz="3600" dirty="0" err="1"/>
              <a:t>seu</a:t>
            </a:r>
            <a:r>
              <a:rPr lang="en-US" sz="3600" dirty="0"/>
              <a:t> </a:t>
            </a:r>
            <a:r>
              <a:rPr lang="en-US" sz="3600" dirty="0" err="1"/>
              <a:t>desempenho</a:t>
            </a:r>
            <a:r>
              <a:rPr lang="en-US" sz="3600" dirty="0"/>
              <a:t> </a:t>
            </a:r>
            <a:r>
              <a:rPr lang="en-US" sz="3600" dirty="0" err="1"/>
              <a:t>previsto</a:t>
            </a:r>
            <a:r>
              <a:rPr lang="en-US" sz="3600" dirty="0"/>
              <a:t>.</a:t>
            </a:r>
          </a:p>
          <a:p>
            <a:pPr marL="342900" indent="-342900"/>
            <a:r>
              <a:rPr lang="en-US" sz="3600" dirty="0"/>
              <a:t>Uma </a:t>
            </a:r>
            <a:r>
              <a:rPr lang="en-US" sz="3600" dirty="0" err="1"/>
              <a:t>vez</a:t>
            </a:r>
            <a:r>
              <a:rPr lang="en-US" sz="3600" dirty="0"/>
              <a:t> que o </a:t>
            </a:r>
            <a:r>
              <a:rPr lang="en-US" sz="3600" dirty="0" err="1"/>
              <a:t>processo</a:t>
            </a:r>
            <a:r>
              <a:rPr lang="en-US" sz="3600" dirty="0"/>
              <a:t> </a:t>
            </a:r>
            <a:r>
              <a:rPr lang="en-US" sz="3600" dirty="0" err="1"/>
              <a:t>tenha</a:t>
            </a:r>
            <a:r>
              <a:rPr lang="en-US" sz="3600" dirty="0"/>
              <a:t> se tornado </a:t>
            </a:r>
            <a:r>
              <a:rPr lang="en-US" sz="3600" dirty="0" err="1"/>
              <a:t>estável</a:t>
            </a:r>
            <a:r>
              <a:rPr lang="en-US" sz="3600" dirty="0"/>
              <a:t>, </a:t>
            </a:r>
            <a:r>
              <a:rPr lang="en-US" sz="3600" dirty="0" err="1"/>
              <a:t>uma</a:t>
            </a:r>
            <a:r>
              <a:rPr lang="en-US" sz="3600" dirty="0"/>
              <a:t> baseline </a:t>
            </a:r>
            <a:r>
              <a:rPr lang="en-US" sz="3600" dirty="0" err="1"/>
              <a:t>pode</a:t>
            </a:r>
            <a:r>
              <a:rPr lang="en-US" sz="3600" dirty="0"/>
              <a:t> </a:t>
            </a:r>
            <a:r>
              <a:rPr lang="en-US" sz="3600" dirty="0" err="1"/>
              <a:t>então</a:t>
            </a:r>
            <a:r>
              <a:rPr lang="en-US" sz="3600" dirty="0"/>
              <a:t> </a:t>
            </a:r>
            <a:r>
              <a:rPr lang="en-US" sz="3600" dirty="0" err="1"/>
              <a:t>ser</a:t>
            </a:r>
            <a:r>
              <a:rPr lang="en-US" sz="3600" dirty="0"/>
              <a:t> </a:t>
            </a:r>
            <a:r>
              <a:rPr lang="en-US" sz="3600" dirty="0" err="1"/>
              <a:t>definida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021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00076" y="2790325"/>
            <a:ext cx="7733474" cy="804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Uma baseline é </a:t>
            </a:r>
            <a:r>
              <a:rPr lang="en-US" dirty="0" err="1"/>
              <a:t>definida</a:t>
            </a:r>
            <a:r>
              <a:rPr lang="en-US" dirty="0"/>
              <a:t> </a:t>
            </a:r>
            <a:r>
              <a:rPr lang="en-US" dirty="0" err="1"/>
              <a:t>pelos</a:t>
            </a:r>
            <a:r>
              <a:rPr lang="en-US" dirty="0"/>
              <a:t> </a:t>
            </a:r>
            <a:r>
              <a:rPr lang="en-US" dirty="0" err="1"/>
              <a:t>limites</a:t>
            </a:r>
            <a:r>
              <a:rPr lang="en-US" dirty="0"/>
              <a:t> do </a:t>
            </a:r>
            <a:r>
              <a:rPr lang="en-US" dirty="0" err="1"/>
              <a:t>gráfico</a:t>
            </a:r>
            <a:r>
              <a:rPr lang="en-US" dirty="0"/>
              <a:t> de </a:t>
            </a:r>
            <a:r>
              <a:rPr lang="en-US" dirty="0" err="1"/>
              <a:t>controle</a:t>
            </a:r>
            <a:r>
              <a:rPr lang="en-US" dirty="0"/>
              <a:t>, pela </a:t>
            </a:r>
            <a:r>
              <a:rPr lang="en-US" dirty="0" err="1"/>
              <a:t>descrição</a:t>
            </a:r>
            <a:r>
              <a:rPr lang="en-US" dirty="0"/>
              <a:t> do </a:t>
            </a:r>
            <a:r>
              <a:rPr lang="en-US" dirty="0" err="1"/>
              <a:t>processo</a:t>
            </a:r>
            <a:r>
              <a:rPr lang="en-US" dirty="0"/>
              <a:t> e </a:t>
            </a:r>
            <a:r>
              <a:rPr lang="en-US" dirty="0" err="1"/>
              <a:t>pelas</a:t>
            </a:r>
            <a:r>
              <a:rPr lang="en-US" dirty="0"/>
              <a:t> </a:t>
            </a:r>
            <a:r>
              <a:rPr lang="en-US" dirty="0" err="1"/>
              <a:t>medições</a:t>
            </a:r>
            <a:r>
              <a:rPr lang="en-US" dirty="0"/>
              <a:t> que </a:t>
            </a:r>
            <a:r>
              <a:rPr lang="en-US" dirty="0" err="1"/>
              <a:t>geraram</a:t>
            </a:r>
            <a:r>
              <a:rPr lang="en-US" dirty="0"/>
              <a:t> o </a:t>
            </a:r>
            <a:r>
              <a:rPr lang="en-US" dirty="0" err="1"/>
              <a:t>gráfico</a:t>
            </a:r>
            <a:r>
              <a:rPr lang="en-US" dirty="0"/>
              <a:t> de </a:t>
            </a:r>
            <a:r>
              <a:rPr lang="en-US" dirty="0" err="1"/>
              <a:t>controle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5224593"/>
      </p:ext>
    </p:extLst>
  </p:cSld>
  <p:clrMapOvr>
    <a:masterClrMapping/>
  </p:clrMapOvr>
</p:sld>
</file>

<file path=ppt/theme/theme1.xml><?xml version="1.0" encoding="utf-8"?>
<a:theme xmlns:a="http://schemas.openxmlformats.org/drawingml/2006/main" name="Bened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2225">
          <a:solidFill>
            <a:schemeClr val="bg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619</Words>
  <Application>Microsoft Office PowerPoint</Application>
  <PresentationFormat>Apresentação na tela (4:3)</PresentationFormat>
  <Paragraphs>62</Paragraphs>
  <Slides>29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2" baseType="lpstr">
      <vt:lpstr>Arial</vt:lpstr>
      <vt:lpstr>Source Sans Pro</vt:lpstr>
      <vt:lpstr>Benedick template</vt:lpstr>
      <vt:lpstr>AVALIAÇÃO DA CAPACIDADE DO PROCESSO</vt:lpstr>
      <vt:lpstr>Na aula de hoje iremos aprender...</vt:lpstr>
      <vt:lpstr>1. Vamos finalmente aprender o Controle Estatístico do Processo</vt:lpstr>
      <vt:lpstr>O Controle Estatístico do Processo</vt:lpstr>
      <vt:lpstr>O Controle Estatístico do Processo</vt:lpstr>
      <vt:lpstr>O Controle Estatístico do Processo</vt:lpstr>
      <vt:lpstr>Apresentação do PowerPoint</vt:lpstr>
      <vt:lpstr>Baselines de desempenho</vt:lpstr>
      <vt:lpstr>Apresentação do PowerPoint</vt:lpstr>
      <vt:lpstr>Baselines de desempenho</vt:lpstr>
      <vt:lpstr>Baselines de desempenho</vt:lpstr>
      <vt:lpstr>Baselines de desempenho</vt:lpstr>
      <vt:lpstr>Baselines de desempenho</vt:lpstr>
      <vt:lpstr>Baselines de desempenho</vt:lpstr>
      <vt:lpstr>Apresentação do PowerPoint</vt:lpstr>
      <vt:lpstr>Um processo, várias baselines</vt:lpstr>
      <vt:lpstr>Um processo, várias baselines</vt:lpstr>
      <vt:lpstr>Um processo, várias baselines</vt:lpstr>
      <vt:lpstr>Mudanças no processo, nova baseline</vt:lpstr>
      <vt:lpstr>Apresentação do PowerPoint</vt:lpstr>
      <vt:lpstr>Capacidade do processo</vt:lpstr>
      <vt:lpstr>Capacidade do processo</vt:lpstr>
      <vt:lpstr>Apresentação do PowerPoint</vt:lpstr>
      <vt:lpstr>Capacidade do processo</vt:lpstr>
      <vt:lpstr>Modelos de desempenho</vt:lpstr>
      <vt:lpstr>Modelos de desempenho</vt:lpstr>
      <vt:lpstr>Modelos de desempenho</vt:lpstr>
      <vt:lpstr>Modelos de desempenho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PROCESSOS</dc:title>
  <dc:creator>furtado</dc:creator>
  <cp:lastModifiedBy>Julio Furtado</cp:lastModifiedBy>
  <cp:revision>200</cp:revision>
  <cp:lastPrinted>2017-05-01T05:27:41Z</cp:lastPrinted>
  <dcterms:modified xsi:type="dcterms:W3CDTF">2017-06-27T04:09:25Z</dcterms:modified>
</cp:coreProperties>
</file>