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20"/>
  </p:notesMasterIdLst>
  <p:sldIdLst>
    <p:sldId id="256" r:id="rId2"/>
    <p:sldId id="261" r:id="rId3"/>
    <p:sldId id="266" r:id="rId4"/>
    <p:sldId id="316" r:id="rId5"/>
    <p:sldId id="336" r:id="rId6"/>
    <p:sldId id="337" r:id="rId7"/>
    <p:sldId id="338" r:id="rId8"/>
    <p:sldId id="339" r:id="rId9"/>
    <p:sldId id="340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15" r:id="rId19"/>
  </p:sldIdLst>
  <p:sldSz cx="9144000" cy="6858000" type="screen4x3"/>
  <p:notesSz cx="6858000" cy="9144000"/>
  <p:embeddedFontLst>
    <p:embeddedFont>
      <p:font typeface="Source Sans Pro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1FB1FF0-C5EA-4FCC-B0A1-7E9FF14C7C1B}">
  <a:tblStyle styleId="{81FB1FF0-C5EA-4FCC-B0A1-7E9FF14C7C1B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7" autoAdjust="0"/>
    <p:restoredTop sz="94660"/>
  </p:normalViewPr>
  <p:slideViewPr>
    <p:cSldViewPr snapToGrid="0">
      <p:cViewPr>
        <p:scale>
          <a:sx n="57" d="100"/>
          <a:sy n="57" d="100"/>
        </p:scale>
        <p:origin x="822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5954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4904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3077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9346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89433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7797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1896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44441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8301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7765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0242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448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3892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8488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26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C5B9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692000" y="3265350"/>
            <a:ext cx="57599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1pPr>
            <a:lvl2pPr lvl="1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2pPr>
            <a:lvl3pPr lvl="2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3pPr>
            <a:lvl4pPr lvl="3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4pPr>
            <a:lvl5pPr lvl="4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5pPr>
            <a:lvl6pPr lvl="5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6pPr>
            <a:lvl7pPr lvl="6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7pPr>
            <a:lvl8pPr lvl="7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8pPr>
            <a:lvl9pPr lvl="8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855150" y="1840275"/>
            <a:ext cx="1433699" cy="955799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rgbClr val="F0576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 pink">
    <p:bg>
      <p:bgPr>
        <a:solidFill>
          <a:srgbClr val="FD8E8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F0576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49275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854251" y="3922275"/>
            <a:ext cx="3815400" cy="993899"/>
          </a:xfrm>
          <a:prstGeom prst="rect">
            <a:avLst/>
          </a:prstGeom>
          <a:ln w="1143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139933" y="3640725"/>
            <a:ext cx="2748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F05768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855150" y="1459275"/>
            <a:ext cx="1433699" cy="955799"/>
          </a:xfrm>
          <a:prstGeom prst="wedgeRectCallout">
            <a:avLst>
              <a:gd name="adj1" fmla="val 8366"/>
              <a:gd name="adj2" fmla="val 80819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10450" y="2790325"/>
            <a:ext cx="7523099" cy="804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6" name="Shape 26"/>
          <p:cNvSpPr txBox="1"/>
          <p:nvPr/>
        </p:nvSpPr>
        <p:spPr>
          <a:xfrm>
            <a:off x="3593400" y="1499025"/>
            <a:ext cx="1957200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81050" y="1331950"/>
            <a:ext cx="8781899" cy="53576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9" name="Shape 29"/>
          <p:cNvGrpSpPr/>
          <p:nvPr/>
        </p:nvGrpSpPr>
        <p:grpSpPr>
          <a:xfrm>
            <a:off x="180850" y="168450"/>
            <a:ext cx="8781899" cy="1296663"/>
            <a:chOff x="180850" y="168450"/>
            <a:chExt cx="8781899" cy="1296663"/>
          </a:xfrm>
        </p:grpSpPr>
        <p:sp>
          <p:nvSpPr>
            <p:cNvPr id="30" name="Shape 30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5400000">
              <a:off x="1027273" y="930513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61300" y="341550"/>
              <a:ext cx="8420999" cy="627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>
              <a:spcBef>
                <a:spcPts val="0"/>
              </a:spcBef>
              <a:defRPr/>
            </a:lvl1pPr>
            <a:lvl2pPr lvl="1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lvl="2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lvl="3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lvl="4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  <a:lvl6pPr lvl="5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6pPr>
            <a:lvl7pPr lvl="6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7pPr>
            <a:lvl8pPr lvl="7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8pPr>
            <a:lvl9pPr lvl="8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181050" y="1331950"/>
            <a:ext cx="8781899" cy="53576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180850" y="168450"/>
            <a:ext cx="8781899" cy="1296663"/>
            <a:chOff x="180850" y="168450"/>
            <a:chExt cx="8781899" cy="1296663"/>
          </a:xfrm>
        </p:grpSpPr>
        <p:sp>
          <p:nvSpPr>
            <p:cNvPr id="38" name="Shape 38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 rot="5400000">
              <a:off x="1027273" y="930513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361300" y="341550"/>
              <a:ext cx="8420999" cy="627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defRPr/>
            </a:lvl1pPr>
            <a:lvl2pPr lvl="1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68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68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80050" y="274650"/>
            <a:ext cx="73838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80050" y="1600209"/>
            <a:ext cx="7383899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F3848"/>
              </a:buClr>
              <a:buSzPct val="100000"/>
              <a:buFont typeface="Source Sans Pro"/>
              <a:buChar char="■"/>
              <a:defRPr sz="32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2F3848"/>
              </a:buClr>
              <a:buSzPct val="100000"/>
              <a:buFont typeface="Source Sans Pro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2F3848"/>
              </a:buClr>
              <a:buSzPct val="100000"/>
              <a:buFont typeface="Source Sans Pro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1692000" y="3265350"/>
            <a:ext cx="5759999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Processo Críticos para o Negócio da Organização</a:t>
            </a:r>
            <a:endParaRPr lang="e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Desdobramento da Função Qualidade - QFD</a:t>
            </a:r>
            <a:endParaRPr lang="en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992" y="3212930"/>
            <a:ext cx="7220958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36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Primeira Etapa – Identificar a qualidade demandada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dirty="0"/>
              <a:t>São identificados quem são os clientes e quais são as suas demandas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Podem ser realizadas entrevistas com os clientes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Reuniões com o setor de marketing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Levar em conta o conhecimento da equipe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Os principais defeitos já encontrados</a:t>
            </a:r>
          </a:p>
        </p:txBody>
      </p:sp>
    </p:spTree>
    <p:extLst>
      <p:ext uri="{BB962C8B-B14F-4D97-AF65-F5344CB8AC3E}">
        <p14:creationId xmlns:p14="http://schemas.microsoft.com/office/powerpoint/2010/main" val="669647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Segunda e Terceira Etapa – Organizar e priorizar os itens identificados</a:t>
            </a:r>
            <a:endParaRPr lang="en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365" y="1666273"/>
            <a:ext cx="6401693" cy="460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18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Quarta Etapa – Organizar as características de qualidade</a:t>
            </a:r>
            <a:endParaRPr lang="en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075" y="1473800"/>
            <a:ext cx="4266666" cy="511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739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Quinta Etapa – Matriz de Qualidade e priorização das características de qualidade</a:t>
            </a:r>
            <a:endParaRPr lang="en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75" y="2948418"/>
            <a:ext cx="7525800" cy="185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742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Sexta Etapa – Organizar as etapas do processo e a matriz do processo</a:t>
            </a:r>
            <a:endParaRPr lang="en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92" y="1815055"/>
            <a:ext cx="7773485" cy="426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0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Sétima Etapa – Priorizar os processos</a:t>
            </a:r>
            <a:endParaRPr lang="en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52" y="1458564"/>
            <a:ext cx="7199901" cy="515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729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Implementação de melhorias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dirty="0"/>
              <a:t>Uma vez definidos os processos críticos, devem também ser identificadas ações de melhoria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Idealmente, os processos identificados como críticos devem ser mantidos sobre Controle Estatístico do Processo</a:t>
            </a:r>
          </a:p>
          <a:p>
            <a:pPr marL="228600" lvl="0" rtl="0">
              <a:spcBef>
                <a:spcPts val="0"/>
              </a:spcBef>
              <a:buNone/>
            </a:pPr>
            <a:endParaRPr lang="pt-BR" dirty="0"/>
          </a:p>
          <a:p>
            <a:pPr marL="457200" lvl="0" indent="-228600" rtl="0">
              <a:spcBef>
                <a:spcPts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0102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6" name="Shape 1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000501" y="0"/>
            <a:ext cx="51434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>
            <a:off x="549600" y="517200"/>
            <a:ext cx="3069000" cy="2457300"/>
          </a:xfrm>
          <a:prstGeom prst="wedgeRectCallout">
            <a:avLst>
              <a:gd name="adj1" fmla="val 33489"/>
              <a:gd name="adj2" fmla="val 69190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2400" b="1" dirty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Fim!</a:t>
            </a:r>
            <a:endParaRPr lang="en" sz="2400" b="1" dirty="0">
              <a:solidFill>
                <a:srgbClr val="FD8E8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pt-BR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Dúvidas?</a:t>
            </a:r>
            <a:endParaRPr lang="en" sz="2400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303059" y="866824"/>
            <a:ext cx="3908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i="1" dirty="0"/>
              <a:t>VIVA!!!</a:t>
            </a:r>
          </a:p>
        </p:txBody>
      </p:sp>
    </p:spTree>
    <p:extLst>
      <p:ext uri="{BB962C8B-B14F-4D97-AF65-F5344CB8AC3E}">
        <p14:creationId xmlns:p14="http://schemas.microsoft.com/office/powerpoint/2010/main" val="48085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Nesta aula vamos aprender...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dirty="0"/>
              <a:t>O que é um processo crítico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Como identificar o processo crítico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Shape 1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29752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>
            <a:off x="549600" y="517200"/>
            <a:ext cx="3069000" cy="2457300"/>
          </a:xfrm>
          <a:prstGeom prst="wedgeRectCallout">
            <a:avLst>
              <a:gd name="adj1" fmla="val 33489"/>
              <a:gd name="adj2" fmla="val 69190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2400" b="1" dirty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 que é um processo crítico?</a:t>
            </a:r>
            <a:endParaRPr lang="en" sz="2400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0450" y="2790325"/>
            <a:ext cx="7523099" cy="80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Processo crítico é aquele que entrega a principal característica de qualidade do produto na percepção do cliente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60944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0450" y="2790325"/>
            <a:ext cx="7523099" cy="80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Cabe ao processo identificar e antecipar as necessidades do mercado(</a:t>
            </a:r>
            <a:r>
              <a:rPr lang="pt-BR" dirty="0" err="1"/>
              <a:t>Rozenfeld</a:t>
            </a:r>
            <a:r>
              <a:rPr lang="pt-BR" dirty="0"/>
              <a:t>, 2006)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1140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E como identificar as demandas de qualidade do cliente?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dirty="0"/>
              <a:t>A qualidade é um importante aspecto que condiciona a aceitação de um produto pelo mercado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De forma geral, o produto deve ter um bom design, as funcionalidades desejadas, durabilidade, qualidade e que atenda as necessidades do cliente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Essas condições podem ser buscadas através do QFD </a:t>
            </a:r>
          </a:p>
        </p:txBody>
      </p:sp>
    </p:spTree>
    <p:extLst>
      <p:ext uri="{BB962C8B-B14F-4D97-AF65-F5344CB8AC3E}">
        <p14:creationId xmlns:p14="http://schemas.microsoft.com/office/powerpoint/2010/main" val="217008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Desdobramento da Função Qualidade - QFD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dirty="0"/>
              <a:t>O QFD é definido como a conversão das demandas do cliente em características palpáveis na produção do produto e a relação entre elas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/>
              <a:t>Surgiu com a necessidade de ser uma ferramenta capaz de garantir a qualidade do produto final e satisfação do cliente</a:t>
            </a:r>
          </a:p>
          <a:p>
            <a:pPr marL="457200" lvl="0" indent="-228600" rtl="0">
              <a:spcBef>
                <a:spcPts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42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Desdobramento da Função Qualidade - QFD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dirty="0"/>
              <a:t>Também conhecida como a casa da qualidade, o QFD representa visualmente como os consumidores veem o produto e os aspectos que podem ser melhorados</a:t>
            </a:r>
          </a:p>
        </p:txBody>
      </p:sp>
    </p:spTree>
    <p:extLst>
      <p:ext uri="{BB962C8B-B14F-4D97-AF65-F5344CB8AC3E}">
        <p14:creationId xmlns:p14="http://schemas.microsoft.com/office/powerpoint/2010/main" val="525208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dirty="0"/>
              <a:t>Desdobramento da Função Qualidade - QFD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dirty="0"/>
              <a:t>As principais atividades realizadas são:</a:t>
            </a:r>
          </a:p>
          <a:p>
            <a:pPr marL="457200" lvl="0" indent="-228600" rtl="0">
              <a:spcBef>
                <a:spcPts val="0"/>
              </a:spcBef>
            </a:pPr>
            <a:endParaRPr lang="pt-BR" dirty="0"/>
          </a:p>
          <a:p>
            <a:pPr marL="685800" lvl="1" indent="-457200">
              <a:buFont typeface="Wingdings" panose="05000000000000000000" pitchFamily="2" charset="2"/>
              <a:buChar char="§"/>
            </a:pPr>
            <a:r>
              <a:rPr lang="pt-BR" dirty="0"/>
              <a:t>Apontar os requisitos do cliente</a:t>
            </a:r>
          </a:p>
          <a:p>
            <a:pPr marL="685800" lvl="1" indent="-457200">
              <a:buFont typeface="Wingdings" panose="05000000000000000000" pitchFamily="2" charset="2"/>
              <a:buChar char="§"/>
            </a:pPr>
            <a:r>
              <a:rPr lang="pt-BR" dirty="0"/>
              <a:t>Detalhar o produto</a:t>
            </a:r>
          </a:p>
          <a:p>
            <a:pPr marL="685800" lvl="1" indent="-457200">
              <a:buFont typeface="Wingdings" panose="05000000000000000000" pitchFamily="2" charset="2"/>
              <a:buChar char="§"/>
            </a:pPr>
            <a:r>
              <a:rPr lang="pt-BR" dirty="0"/>
              <a:t>Determinar as especificações do produto</a:t>
            </a:r>
          </a:p>
        </p:txBody>
      </p:sp>
    </p:spTree>
    <p:extLst>
      <p:ext uri="{BB962C8B-B14F-4D97-AF65-F5344CB8AC3E}">
        <p14:creationId xmlns:p14="http://schemas.microsoft.com/office/powerpoint/2010/main" val="414119738"/>
      </p:ext>
    </p:extLst>
  </p:cSld>
  <p:clrMapOvr>
    <a:masterClrMapping/>
  </p:clrMapOvr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364</Words>
  <Application>Microsoft Office PowerPoint</Application>
  <PresentationFormat>Apresentação na tela (4:3)</PresentationFormat>
  <Paragraphs>40</Paragraphs>
  <Slides>18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Source Sans Pro</vt:lpstr>
      <vt:lpstr>Wingdings</vt:lpstr>
      <vt:lpstr>Arial</vt:lpstr>
      <vt:lpstr>Benedick template</vt:lpstr>
      <vt:lpstr>Processo Críticos para o Negócio da Organização</vt:lpstr>
      <vt:lpstr>Nesta aula vamos aprender...</vt:lpstr>
      <vt:lpstr>Apresentação do PowerPoint</vt:lpstr>
      <vt:lpstr>Apresentação do PowerPoint</vt:lpstr>
      <vt:lpstr>Apresentação do PowerPoint</vt:lpstr>
      <vt:lpstr>E como identificar as demandas de qualidade do cliente?</vt:lpstr>
      <vt:lpstr>Desdobramento da Função Qualidade - QFD</vt:lpstr>
      <vt:lpstr>Desdobramento da Função Qualidade - QFD</vt:lpstr>
      <vt:lpstr>Desdobramento da Função Qualidade - QFD</vt:lpstr>
      <vt:lpstr>Desdobramento da Função Qualidade - QFD</vt:lpstr>
      <vt:lpstr>Primeira Etapa – Identificar a qualidade demandada</vt:lpstr>
      <vt:lpstr>Segunda e Terceira Etapa – Organizar e priorizar os itens identificados</vt:lpstr>
      <vt:lpstr>Quarta Etapa – Organizar as características de qualidade</vt:lpstr>
      <vt:lpstr>Quinta Etapa – Matriz de Qualidade e priorização das características de qualidade</vt:lpstr>
      <vt:lpstr>Sexta Etapa – Organizar as etapas do processo e a matriz do processo</vt:lpstr>
      <vt:lpstr>Sétima Etapa – Priorizar os processos</vt:lpstr>
      <vt:lpstr>Implementação de melhorias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Definição e Implementação de Processos</dc:title>
  <cp:lastModifiedBy>Julio Furtado</cp:lastModifiedBy>
  <cp:revision>74</cp:revision>
  <dcterms:modified xsi:type="dcterms:W3CDTF">2017-05-16T16:29:06Z</dcterms:modified>
</cp:coreProperties>
</file>