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1" r:id="rId9"/>
    <p:sldId id="266" r:id="rId10"/>
    <p:sldId id="265" r:id="rId11"/>
    <p:sldId id="267" r:id="rId12"/>
    <p:sldId id="268" r:id="rId13"/>
    <p:sldId id="270" r:id="rId14"/>
    <p:sldId id="272" r:id="rId15"/>
    <p:sldId id="273" r:id="rId16"/>
    <p:sldId id="276" r:id="rId17"/>
    <p:sldId id="275" r:id="rId18"/>
    <p:sldId id="277" r:id="rId19"/>
    <p:sldId id="271" r:id="rId20"/>
    <p:sldId id="282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Imagem 13" descr="unifa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562000"/>
            <a:ext cx="30480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pic>
        <p:nvPicPr>
          <p:cNvPr id="8" name="Imagem 7" descr="brasao_unifap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92088" cy="12550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AD245A-26CE-449A-B85E-6EA39CA2C63B}" type="datetimeFigureOut">
              <a:rPr lang="pt-BR" smtClean="0"/>
              <a:pPr/>
              <a:t>18/12/2013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BA0D0F-2BE5-4B98-9ADB-36A4D3C42A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593522"/>
          </a:xfrm>
        </p:spPr>
        <p:txBody>
          <a:bodyPr/>
          <a:lstStyle/>
          <a:p>
            <a:r>
              <a:rPr lang="pt-BR" dirty="0" smtClean="0"/>
              <a:t>Arquitetura e Linguagens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Herondino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SIG distribuído (~1990-2000)</a:t>
            </a:r>
          </a:p>
          <a:p>
            <a:pPr lvl="1"/>
            <a:r>
              <a:rPr lang="pt-BR" dirty="0" smtClean="0"/>
              <a:t>Uso do SIG no ambiente corporativo</a:t>
            </a:r>
          </a:p>
          <a:p>
            <a:pPr lvl="1"/>
            <a:r>
              <a:rPr lang="pt-BR" dirty="0" smtClean="0"/>
              <a:t>Surgimento dos </a:t>
            </a:r>
            <a:r>
              <a:rPr lang="pt-BR" u="sng" dirty="0" smtClean="0"/>
              <a:t>Gerenciadores de Dados </a:t>
            </a:r>
            <a:r>
              <a:rPr lang="pt-BR" dirty="0" smtClean="0"/>
              <a:t>que armazenam tanto a geometria como os atributos dos objetos dentro de um </a:t>
            </a:r>
            <a:r>
              <a:rPr lang="pt-BR" u="sng" dirty="0" smtClean="0"/>
              <a:t>SGBD</a:t>
            </a:r>
            <a:r>
              <a:rPr lang="pt-BR" dirty="0" smtClean="0"/>
              <a:t>.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dirty="0" smtClean="0"/>
              <a:t>Ex: </a:t>
            </a:r>
            <a:r>
              <a:rPr lang="pt-BR" dirty="0" err="1" smtClean="0"/>
              <a:t>TerraLib</a:t>
            </a:r>
            <a:r>
              <a:rPr lang="pt-BR" dirty="0" smtClean="0"/>
              <a:t> / INPE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465" y="4681674"/>
            <a:ext cx="3062039" cy="2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Visão Geral da Tecnologia SIG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7859216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Servidores Web (~2000)</a:t>
            </a:r>
          </a:p>
          <a:p>
            <a:pPr lvl="1"/>
            <a:r>
              <a:rPr lang="pt-BR" dirty="0" smtClean="0"/>
              <a:t>É motivado pelo aguçar de nossa percepção dos problemas ecológicos, urbanos e ambientais, pelo interesse em entender, de forma mais detalhada, processos de mudança local e global e pela necessidade de compartilhar dados entre instituições e com a sociedade (Câmara, 2005).</a:t>
            </a:r>
          </a:p>
          <a:p>
            <a:pPr lvl="1"/>
            <a:r>
              <a:rPr lang="pt-BR" dirty="0" smtClean="0"/>
              <a:t>Facilitar a difusão da</a:t>
            </a:r>
          </a:p>
          <a:p>
            <a:pPr lvl="1">
              <a:buNone/>
            </a:pPr>
            <a:r>
              <a:rPr lang="pt-BR" dirty="0" smtClean="0"/>
              <a:t>Informação pela internet;</a:t>
            </a:r>
          </a:p>
          <a:p>
            <a:pPr lvl="1"/>
            <a:r>
              <a:rPr lang="pt-BR" dirty="0" smtClean="0"/>
              <a:t>Interfaces de navegação. 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Visão Geral da Tecnologia SIG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54351"/>
            <a:ext cx="4427984" cy="28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Arquitetura Dual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Arquitetura Integrada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Arquiteturas de </a:t>
            </a:r>
            <a:r>
              <a:rPr lang="pt-BR" dirty="0" err="1" smtClean="0"/>
              <a:t>SGBDs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54629"/>
            <a:ext cx="2592288" cy="213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3870" y="4293096"/>
            <a:ext cx="284837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Arquitetura Dual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dirty="0" smtClean="0"/>
              <a:t>Armazena o dado espacial separadamente</a:t>
            </a:r>
          </a:p>
          <a:p>
            <a:pPr marL="603504" lvl="2" indent="-256032">
              <a:spcBef>
                <a:spcPts val="400"/>
              </a:spcBef>
              <a:buSzPct val="68000"/>
              <a:buNone/>
            </a:pPr>
            <a:endParaRPr lang="pt-BR" dirty="0" smtClean="0"/>
          </a:p>
          <a:p>
            <a:r>
              <a:rPr lang="pt-BR" dirty="0" smtClean="0"/>
              <a:t>Estrutura</a:t>
            </a:r>
          </a:p>
          <a:p>
            <a:pPr lvl="1"/>
            <a:r>
              <a:rPr lang="pt-BR" dirty="0" smtClean="0"/>
              <a:t>A </a:t>
            </a:r>
            <a:r>
              <a:rPr lang="pt-BR" u="sng" dirty="0" smtClean="0"/>
              <a:t>componente alfanumérica</a:t>
            </a:r>
            <a:r>
              <a:rPr lang="pt-BR" dirty="0" smtClean="0"/>
              <a:t> é armazenada em um SGBD relacional e a </a:t>
            </a:r>
            <a:r>
              <a:rPr lang="pt-BR" u="sng" dirty="0" smtClean="0"/>
              <a:t>componente espacial</a:t>
            </a:r>
            <a:r>
              <a:rPr lang="pt-BR" dirty="0" smtClean="0"/>
              <a:t> é armazenada em arquivos proprietários.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Arquiteturas de Banco de Dados Geográficos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04650"/>
            <a:ext cx="3168352" cy="260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Arquitetura Dual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" y="1889537"/>
            <a:ext cx="635600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275" y="1052736"/>
            <a:ext cx="31337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de seta reta 10"/>
          <p:cNvCxnSpPr/>
          <p:nvPr/>
        </p:nvCxnSpPr>
        <p:spPr>
          <a:xfrm flipH="1">
            <a:off x="5868144" y="1484784"/>
            <a:ext cx="2304256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5004048" y="1412776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pt-BR" dirty="0" smtClean="0"/>
              <a:t>Arquitetura Dual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1163700" cy="10801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975916" cy="10972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1170588" cy="15121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924944"/>
            <a:ext cx="3585665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6225480" y="3356992"/>
            <a:ext cx="2726854" cy="3280767"/>
            <a:chOff x="6225480" y="3356992"/>
            <a:chExt cx="2726854" cy="328076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5480" y="3356992"/>
              <a:ext cx="2667000" cy="154305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28184" y="5085184"/>
              <a:ext cx="2724150" cy="15525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cxnSp>
        <p:nvCxnSpPr>
          <p:cNvPr id="13" name="Conector de seta reta 12"/>
          <p:cNvCxnSpPr/>
          <p:nvPr/>
        </p:nvCxnSpPr>
        <p:spPr>
          <a:xfrm flipV="1">
            <a:off x="4211960" y="4365104"/>
            <a:ext cx="18722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364360" y="5381600"/>
            <a:ext cx="1503784" cy="423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8196" idx="2"/>
          </p:cNvCxnSpPr>
          <p:nvPr/>
        </p:nvCxnSpPr>
        <p:spPr>
          <a:xfrm flipH="1" flipV="1">
            <a:off x="1556894" y="2636912"/>
            <a:ext cx="114289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3131840" y="2420888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3419872" y="2636912"/>
            <a:ext cx="18722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SPRING</a:t>
            </a:r>
          </a:p>
          <a:p>
            <a:pPr lvl="1"/>
            <a:r>
              <a:rPr lang="pt-BR" dirty="0" smtClean="0"/>
              <a:t>Dados alfanuméricos: SGBD relacional (</a:t>
            </a:r>
            <a:r>
              <a:rPr lang="pt-BR" dirty="0" err="1" smtClean="0"/>
              <a:t>DBase</a:t>
            </a:r>
            <a:r>
              <a:rPr lang="pt-BR" dirty="0" smtClean="0"/>
              <a:t>, Access, </a:t>
            </a:r>
            <a:r>
              <a:rPr lang="pt-BR" dirty="0" err="1" smtClean="0"/>
              <a:t>MySQL</a:t>
            </a:r>
            <a:r>
              <a:rPr lang="pt-BR" dirty="0" smtClean="0"/>
              <a:t>, Oracle)</a:t>
            </a:r>
          </a:p>
          <a:p>
            <a:pPr lvl="1"/>
            <a:r>
              <a:rPr lang="pt-BR" dirty="0" smtClean="0"/>
              <a:t>Dados espaciais: arquivos com formato específico</a:t>
            </a:r>
          </a:p>
          <a:p>
            <a:r>
              <a:rPr lang="pt-BR" dirty="0" err="1" smtClean="0"/>
              <a:t>ArcView</a:t>
            </a:r>
            <a:r>
              <a:rPr lang="pt-BR" dirty="0" smtClean="0"/>
              <a:t>/ ARC/INFO (até versão 7)</a:t>
            </a:r>
          </a:p>
          <a:p>
            <a:pPr lvl="1"/>
            <a:r>
              <a:rPr lang="pt-BR" dirty="0" smtClean="0"/>
              <a:t>Dados alfanuméricos: SGBD relacional</a:t>
            </a:r>
          </a:p>
          <a:p>
            <a:pPr lvl="1"/>
            <a:r>
              <a:rPr lang="pt-BR" dirty="0" smtClean="0"/>
              <a:t>Dados espaciais: “</a:t>
            </a:r>
            <a:r>
              <a:rPr lang="pt-BR" dirty="0" err="1" smtClean="0"/>
              <a:t>shapefiles</a:t>
            </a:r>
            <a:r>
              <a:rPr lang="pt-BR" dirty="0" smtClean="0"/>
              <a:t>”</a:t>
            </a:r>
          </a:p>
          <a:p>
            <a:r>
              <a:rPr lang="pt-BR" sz="2800" dirty="0" smtClean="0"/>
              <a:t>IDRISI</a:t>
            </a:r>
          </a:p>
          <a:p>
            <a:pPr lvl="1"/>
            <a:r>
              <a:rPr lang="pt-BR" sz="2400" dirty="0" smtClean="0"/>
              <a:t>Dados alfanuméricos: SGBD relacional</a:t>
            </a:r>
          </a:p>
          <a:p>
            <a:pPr lvl="1"/>
            <a:r>
              <a:rPr lang="pt-BR" sz="2400" dirty="0" smtClean="0"/>
              <a:t>Dados espaciais: matrizes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pt-BR" dirty="0" smtClean="0"/>
              <a:t>Arquitetura Dual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052736"/>
            <a:ext cx="1163700" cy="10801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1" name="Conector de seta reta 20"/>
          <p:cNvCxnSpPr>
            <a:stCxn id="8194" idx="2"/>
            <a:endCxn id="9218" idx="0"/>
          </p:cNvCxnSpPr>
          <p:nvPr/>
        </p:nvCxnSpPr>
        <p:spPr>
          <a:xfrm flipH="1">
            <a:off x="7341014" y="2132856"/>
            <a:ext cx="450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028" y="2708920"/>
            <a:ext cx="36059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m 31" descr="programacion-con-sg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780928"/>
            <a:ext cx="4248472" cy="3386032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124744"/>
            <a:ext cx="2376264" cy="195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647824"/>
            <a:ext cx="1584176" cy="71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Conector de seta reta 34"/>
          <p:cNvCxnSpPr/>
          <p:nvPr/>
        </p:nvCxnSpPr>
        <p:spPr>
          <a:xfrm>
            <a:off x="3707904" y="1340768"/>
            <a:ext cx="302433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3347864" y="2708920"/>
            <a:ext cx="21602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pt-BR" b="1" dirty="0" err="1" smtClean="0"/>
              <a:t>SQLite</a:t>
            </a:r>
            <a:r>
              <a:rPr lang="pt-BR" dirty="0" smtClean="0"/>
              <a:t> é uma biblioteca compacta em linguagem C que implementa um Banco de dados SQL  embutido. </a:t>
            </a:r>
          </a:p>
          <a:p>
            <a:pPr lvl="1"/>
            <a:r>
              <a:rPr lang="pt-BR" dirty="0" smtClean="0"/>
              <a:t>Programas que usam a biblioteca </a:t>
            </a:r>
            <a:r>
              <a:rPr lang="pt-BR" dirty="0" err="1" smtClean="0"/>
              <a:t>SQLite</a:t>
            </a:r>
            <a:r>
              <a:rPr lang="pt-BR" dirty="0" smtClean="0"/>
              <a:t> podem ter acesso a banco de dados SQL sem executar um processo SGBD separado </a:t>
            </a:r>
          </a:p>
          <a:p>
            <a:pPr lvl="1"/>
            <a:r>
              <a:rPr lang="pt-BR" dirty="0" smtClean="0"/>
              <a:t>Fonte:http://sqlite.org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pt-BR" dirty="0" smtClean="0"/>
              <a:t>Banco de Dados </a:t>
            </a:r>
            <a:r>
              <a:rPr lang="pt-BR" dirty="0" err="1" smtClean="0"/>
              <a:t>SQLite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2736304" cy="12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Arquitetura Integrada</a:t>
            </a:r>
          </a:p>
          <a:p>
            <a:pPr lvl="1"/>
            <a:r>
              <a:rPr lang="pt-BR" dirty="0" smtClean="0"/>
              <a:t>Consiste em armazenar todo o dado espacial em um SGDB, sua componente espacial e alfanumérica.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Arquiteturas de </a:t>
            </a:r>
            <a:r>
              <a:rPr lang="pt-BR" dirty="0" err="1" smtClean="0"/>
              <a:t>SGBDs</a:t>
            </a:r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284837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O Termo SIG é aplicado para sistemas que realizam o tratamento computacional de dados geográficos</a:t>
            </a:r>
          </a:p>
          <a:p>
            <a:pPr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Sistema de Informação Geográfica- SIG</a:t>
            </a:r>
            <a:endParaRPr lang="pt-B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616624" cy="353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Sua principal vantagem é a utilização dos </a:t>
            </a:r>
            <a:r>
              <a:rPr lang="pt-BR" dirty="0" smtClean="0"/>
              <a:t>recursos </a:t>
            </a:r>
            <a:r>
              <a:rPr lang="pt-BR" dirty="0" smtClean="0"/>
              <a:t>de um SGBD </a:t>
            </a:r>
            <a:r>
              <a:rPr lang="pt-BR" dirty="0" smtClean="0"/>
              <a:t>para controle </a:t>
            </a:r>
            <a:r>
              <a:rPr lang="pt-BR" dirty="0" smtClean="0"/>
              <a:t>e manipulação de objetos espaciais, </a:t>
            </a:r>
            <a:r>
              <a:rPr lang="pt-BR" dirty="0" smtClean="0"/>
              <a:t>como gerência </a:t>
            </a:r>
            <a:r>
              <a:rPr lang="pt-BR" dirty="0" smtClean="0"/>
              <a:t>de transações, </a:t>
            </a:r>
            <a:r>
              <a:rPr lang="pt-BR" dirty="0" smtClean="0"/>
              <a:t>controle de integridade</a:t>
            </a:r>
            <a:r>
              <a:rPr lang="pt-BR" dirty="0" smtClean="0"/>
              <a:t>, concorrência e </a:t>
            </a:r>
            <a:r>
              <a:rPr lang="pt-BR" dirty="0" smtClean="0"/>
              <a:t>linguagens próprias </a:t>
            </a:r>
            <a:r>
              <a:rPr lang="pt-BR" dirty="0" smtClean="0"/>
              <a:t>de </a:t>
            </a:r>
            <a:r>
              <a:rPr lang="pt-BR" dirty="0" smtClean="0"/>
              <a:t>consulta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pt-BR" dirty="0" smtClean="0"/>
              <a:t>Vantagem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pt-BR" dirty="0" smtClean="0"/>
              <a:t>Linguagem  SQL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22980"/>
            <a:ext cx="8605589" cy="297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55576" y="1508591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A linguagem SQL (</a:t>
            </a:r>
            <a:r>
              <a:rPr lang="pt-BR" sz="2000" i="1" dirty="0" err="1" smtClean="0"/>
              <a:t>Structured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Query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Language</a:t>
            </a:r>
            <a:r>
              <a:rPr lang="pt-BR" sz="2000" i="1" dirty="0" smtClean="0"/>
              <a:t>) é adotada pela maioria dos SGBDR </a:t>
            </a:r>
            <a:r>
              <a:rPr lang="pt-BR" sz="2000" dirty="0" smtClean="0"/>
              <a:t>e SGBD-OR comerciais. Desenvolvida inicialmente pela IBM na década de 70, a linguagem sofreu sucessivas extensões, culminando com a publicação do padrão conhecido por SQL:1999</a:t>
            </a:r>
            <a:endParaRPr lang="pt-B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SQL é formada basicamente por duas </a:t>
            </a:r>
            <a:r>
              <a:rPr lang="pt-BR" dirty="0" err="1" smtClean="0"/>
              <a:t>sub-linguagens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 </a:t>
            </a:r>
            <a:r>
              <a:rPr lang="pt-BR" b="1" dirty="0" smtClean="0"/>
              <a:t>Linguagem de definição de dados</a:t>
            </a:r>
            <a:r>
              <a:rPr lang="pt-BR" dirty="0" smtClean="0"/>
              <a:t> (</a:t>
            </a:r>
            <a:r>
              <a:rPr lang="pt-BR" b="1" dirty="0" smtClean="0"/>
              <a:t>SQL DDL</a:t>
            </a:r>
            <a:r>
              <a:rPr lang="pt-BR" dirty="0" smtClean="0"/>
              <a:t>): fornece comandos para definir e modificar esquemas de tabelas, remover tabelas, criar índices e definir restrições de integridade.</a:t>
            </a:r>
          </a:p>
          <a:p>
            <a:pPr lvl="1"/>
            <a:endParaRPr lang="pt-BR" dirty="0" smtClean="0"/>
          </a:p>
          <a:p>
            <a:pPr lvl="1"/>
            <a:r>
              <a:rPr lang="pt-BR" b="1" dirty="0" smtClean="0"/>
              <a:t>Linguagem de manipulação de dados (SQL DML</a:t>
            </a:r>
            <a:r>
              <a:rPr lang="pt-BR" dirty="0" smtClean="0"/>
              <a:t>): fornece comandos para consultar, inserir, modificar e remover dados no banco de dados.</a:t>
            </a:r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pt-BR" dirty="0" smtClean="0"/>
              <a:t>Linguagem  SQL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pt-BR" dirty="0" smtClean="0"/>
              <a:t>Linguagem  SQL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8318698" cy="288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835696" y="2132856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Alguns Comandos em SQL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M. </a:t>
            </a:r>
            <a:r>
              <a:rPr lang="pt-BR" dirty="0" err="1" smtClean="0"/>
              <a:t>Casanova</a:t>
            </a:r>
            <a:r>
              <a:rPr lang="pt-BR" dirty="0" smtClean="0"/>
              <a:t>, G. Câmara, C. Davis, L. Vinhas, G. Ribeiro (</a:t>
            </a:r>
            <a:r>
              <a:rPr lang="pt-BR" dirty="0" err="1" smtClean="0"/>
              <a:t>org</a:t>
            </a:r>
            <a:r>
              <a:rPr lang="pt-BR" dirty="0" smtClean="0"/>
              <a:t>), </a:t>
            </a:r>
            <a:r>
              <a:rPr lang="pt-BR" b="1" dirty="0" smtClean="0"/>
              <a:t>“Bancos de Dados Geográficos”</a:t>
            </a:r>
            <a:r>
              <a:rPr lang="pt-BR" dirty="0" smtClean="0"/>
              <a:t>. São José dos Campos, </a:t>
            </a:r>
            <a:r>
              <a:rPr lang="pt-BR" dirty="0" err="1" smtClean="0"/>
              <a:t>MundoGEO</a:t>
            </a:r>
            <a:r>
              <a:rPr lang="pt-BR" dirty="0" smtClean="0"/>
              <a:t>, 2005.</a:t>
            </a:r>
          </a:p>
          <a:p>
            <a:r>
              <a:rPr lang="pt-BR" dirty="0" smtClean="0"/>
              <a:t>Moreira, Maurício Alves. </a:t>
            </a:r>
            <a:r>
              <a:rPr lang="pt-BR" b="1" dirty="0" smtClean="0"/>
              <a:t>Fundamentos do Sensoriamento Remoto e Metodologias de Aplicação.</a:t>
            </a:r>
            <a:r>
              <a:rPr lang="pt-BR" dirty="0" smtClean="0"/>
              <a:t> 4. ed. Viçosa: </a:t>
            </a:r>
            <a:r>
              <a:rPr lang="pt-BR" dirty="0" err="1" smtClean="0"/>
              <a:t>Ufv</a:t>
            </a:r>
            <a:r>
              <a:rPr lang="pt-BR" smtClean="0"/>
              <a:t>, 2011.</a:t>
            </a:r>
            <a:endParaRPr lang="pt-BR" b="1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pt-BR" dirty="0" smtClean="0"/>
              <a:t>Referência Bibliográfica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800" b="1" dirty="0" smtClean="0">
                <a:latin typeface="Calibri" pitchFamily="34" charset="0"/>
              </a:rPr>
              <a:t>Inserir e integrar</a:t>
            </a:r>
            <a:r>
              <a:rPr lang="pt-BR" sz="2800" dirty="0" smtClean="0">
                <a:latin typeface="Calibri" pitchFamily="34" charset="0"/>
              </a:rPr>
              <a:t>, numa única base de dados informações espaciais provenientes de: 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800" dirty="0" smtClean="0">
                <a:latin typeface="Calibri" pitchFamily="34" charset="0"/>
              </a:rPr>
              <a:t>meio físico-biótico, 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800" dirty="0" smtClean="0">
                <a:latin typeface="Calibri" pitchFamily="34" charset="0"/>
              </a:rPr>
              <a:t>de dados censitários, 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800" dirty="0" smtClean="0">
                <a:latin typeface="Calibri" pitchFamily="34" charset="0"/>
              </a:rPr>
              <a:t>de cadastros urbano e rural, 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800" dirty="0" smtClean="0">
                <a:latin typeface="Calibri" pitchFamily="34" charset="0"/>
              </a:rPr>
              <a:t>fontes de dados como imagens de satélite, e GPS.</a:t>
            </a:r>
          </a:p>
          <a:p>
            <a:pPr marL="603504" lvl="2" indent="-256032">
              <a:spcBef>
                <a:spcPts val="400"/>
              </a:spcBef>
              <a:buSzPct val="68000"/>
              <a:buNone/>
            </a:pPr>
            <a:endParaRPr lang="pt-BR" sz="2600" dirty="0" smtClean="0"/>
          </a:p>
          <a:p>
            <a:r>
              <a:rPr lang="pt-BR" b="1" dirty="0" smtClean="0">
                <a:latin typeface="Calibri" pitchFamily="34" charset="0"/>
              </a:rPr>
              <a:t>Oferecer mecanismos</a:t>
            </a:r>
            <a:r>
              <a:rPr lang="pt-BR" dirty="0" smtClean="0">
                <a:latin typeface="Calibri" pitchFamily="34" charset="0"/>
              </a:rPr>
              <a:t> (</a:t>
            </a:r>
            <a:r>
              <a:rPr lang="pt-BR" sz="2800" dirty="0" smtClean="0">
                <a:latin typeface="Calibri" pitchFamily="34" charset="0"/>
              </a:rPr>
              <a:t>para combinar as várias informações):</a:t>
            </a:r>
          </a:p>
          <a:p>
            <a:pPr lvl="1"/>
            <a:r>
              <a:rPr lang="pt-BR" sz="2800" dirty="0" smtClean="0">
                <a:latin typeface="Calibri" pitchFamily="34" charset="0"/>
              </a:rPr>
              <a:t>de algoritmos de manipulação e análise,</a:t>
            </a:r>
          </a:p>
          <a:p>
            <a:pPr lvl="1"/>
            <a:r>
              <a:rPr lang="pt-BR" sz="2800" dirty="0" smtClean="0">
                <a:latin typeface="Calibri" pitchFamily="34" charset="0"/>
              </a:rPr>
              <a:t>Para consulta, </a:t>
            </a:r>
          </a:p>
          <a:p>
            <a:pPr lvl="1"/>
            <a:r>
              <a:rPr lang="pt-BR" sz="2800" dirty="0" smtClean="0">
                <a:latin typeface="Calibri" pitchFamily="34" charset="0"/>
              </a:rPr>
              <a:t>recuperação e </a:t>
            </a:r>
          </a:p>
          <a:p>
            <a:pPr lvl="1"/>
            <a:r>
              <a:rPr lang="pt-BR" sz="2800" dirty="0" smtClean="0">
                <a:latin typeface="Calibri" pitchFamily="34" charset="0"/>
              </a:rPr>
              <a:t>Visualização e </a:t>
            </a:r>
            <a:r>
              <a:rPr lang="pt-BR" sz="2800" i="1" dirty="0" err="1" smtClean="0">
                <a:latin typeface="Calibri" pitchFamily="34" charset="0"/>
              </a:rPr>
              <a:t>plotagem</a:t>
            </a:r>
            <a:r>
              <a:rPr lang="pt-BR" sz="2800" dirty="0" smtClean="0">
                <a:latin typeface="Calibri" pitchFamily="34" charset="0"/>
              </a:rPr>
              <a:t> do conteúdo da base de dados </a:t>
            </a:r>
            <a:r>
              <a:rPr lang="pt-BR" sz="2800" dirty="0" err="1" smtClean="0">
                <a:latin typeface="Calibri" pitchFamily="34" charset="0"/>
              </a:rPr>
              <a:t>georreferenciados</a:t>
            </a:r>
            <a:r>
              <a:rPr lang="pt-BR" sz="2800" dirty="0" smtClean="0">
                <a:latin typeface="Calibri" pitchFamily="34" charset="0"/>
              </a:rPr>
              <a:t>.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336704" cy="121014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Características principais: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Plano de Informação</a:t>
            </a:r>
          </a:p>
          <a:p>
            <a:pPr lvl="1"/>
            <a:r>
              <a:rPr lang="pt-BR" dirty="0" smtClean="0"/>
              <a:t>Cada camada (</a:t>
            </a:r>
            <a:r>
              <a:rPr lang="pt-BR" dirty="0" err="1" smtClean="0"/>
              <a:t>layer</a:t>
            </a:r>
            <a:r>
              <a:rPr lang="pt-BR" dirty="0" smtClean="0"/>
              <a:t>) representa uma informação específica</a:t>
            </a:r>
          </a:p>
          <a:p>
            <a:r>
              <a:rPr lang="pt-BR" dirty="0" smtClean="0"/>
              <a:t>Atributos de Objetos</a:t>
            </a:r>
          </a:p>
          <a:p>
            <a:pPr lvl="1"/>
            <a:r>
              <a:rPr lang="pt-BR" dirty="0" smtClean="0"/>
              <a:t>Armazenados em tabelas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pt-BR" dirty="0" smtClean="0"/>
              <a:t>Estrutura Lógica dos dados</a:t>
            </a:r>
            <a:endParaRPr lang="pt-BR" dirty="0"/>
          </a:p>
        </p:txBody>
      </p:sp>
      <p:pic>
        <p:nvPicPr>
          <p:cNvPr id="5" name="Imagem 4" descr="GDB_laye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852936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Plano de Informação (camada, nível ou </a:t>
            </a:r>
            <a:r>
              <a:rPr lang="pt-BR" i="1" dirty="0" err="1" smtClean="0"/>
              <a:t>layers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Contém informações referentes a um tipo de dados</a:t>
            </a:r>
          </a:p>
          <a:p>
            <a:pPr lvl="1"/>
            <a:r>
              <a:rPr lang="pt-BR" dirty="0" smtClean="0"/>
              <a:t>Exemplo:</a:t>
            </a:r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pt-BR" dirty="0" smtClean="0"/>
              <a:t>Estrutura Lógica dos dados</a:t>
            </a:r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611560" y="2564904"/>
            <a:ext cx="7560840" cy="3743888"/>
            <a:chOff x="611560" y="2564904"/>
            <a:chExt cx="7560840" cy="37438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9952" y="2564904"/>
              <a:ext cx="4032448" cy="374388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grpSp>
          <p:nvGrpSpPr>
            <p:cNvPr id="9" name="Grupo 8"/>
            <p:cNvGrpSpPr/>
            <p:nvPr/>
          </p:nvGrpSpPr>
          <p:grpSpPr>
            <a:xfrm>
              <a:off x="611560" y="3717032"/>
              <a:ext cx="3528392" cy="2304256"/>
              <a:chOff x="611560" y="3717032"/>
              <a:chExt cx="3528392" cy="2304256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611560" y="4725144"/>
                <a:ext cx="2547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smtClean="0"/>
                  <a:t>Plano de Informação </a:t>
                </a:r>
                <a:endParaRPr lang="pt-BR" dirty="0"/>
              </a:p>
            </p:txBody>
          </p:sp>
          <p:sp>
            <p:nvSpPr>
              <p:cNvPr id="8" name="Chave esquerda 7"/>
              <p:cNvSpPr/>
              <p:nvPr/>
            </p:nvSpPr>
            <p:spPr>
              <a:xfrm>
                <a:off x="3275856" y="3717032"/>
                <a:ext cx="864096" cy="230425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Atributos de Objetos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5089946" cy="391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39552" y="1412776"/>
            <a:ext cx="824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 smtClean="0"/>
              <a:t>Estão armazenados em tabelas e possuem duas categorias: Espacial ou não espacial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2924944"/>
            <a:ext cx="252027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Um </a:t>
            </a:r>
            <a:r>
              <a:rPr lang="pt-BR" b="1" dirty="0" smtClean="0"/>
              <a:t>objeto não espacial </a:t>
            </a:r>
            <a:r>
              <a:rPr lang="pt-BR" dirty="0" smtClean="0"/>
              <a:t>é aquele que não possui localizações espaciais associadas, contudo pode-se agregar ao SIG</a:t>
            </a:r>
            <a:endParaRPr lang="pt-BR" dirty="0"/>
          </a:p>
        </p:txBody>
      </p:sp>
      <p:cxnSp>
        <p:nvCxnSpPr>
          <p:cNvPr id="8" name="Conector de seta reta 7"/>
          <p:cNvCxnSpPr>
            <a:stCxn id="6" idx="2"/>
          </p:cNvCxnSpPr>
          <p:nvPr/>
        </p:nvCxnSpPr>
        <p:spPr>
          <a:xfrm>
            <a:off x="1871700" y="5233268"/>
            <a:ext cx="2844316" cy="427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Evolução das Arquiteturas SIG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593" y="1340768"/>
            <a:ext cx="7445847" cy="49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SIG “desktop” – A primeira Geração de SIG (~1983-1990)</a:t>
            </a:r>
          </a:p>
          <a:p>
            <a:pPr lvl="1"/>
            <a:r>
              <a:rPr lang="pt-BR" dirty="0" smtClean="0"/>
              <a:t>Dados armazenados de forma separada</a:t>
            </a:r>
          </a:p>
          <a:p>
            <a:pPr lvl="1"/>
            <a:r>
              <a:rPr lang="pt-BR" dirty="0" smtClean="0"/>
              <a:t>Atributos descritivos guardados em tabelas</a:t>
            </a:r>
          </a:p>
          <a:p>
            <a:pPr lvl="1"/>
            <a:r>
              <a:rPr lang="pt-BR" dirty="0" smtClean="0"/>
              <a:t>Geometrias em forma proprietária (ex. “</a:t>
            </a:r>
            <a:r>
              <a:rPr lang="pt-BR" dirty="0" err="1" smtClean="0"/>
              <a:t>shapefiles</a:t>
            </a:r>
            <a:r>
              <a:rPr lang="pt-BR" dirty="0" smtClean="0"/>
              <a:t>” do </a:t>
            </a:r>
            <a:r>
              <a:rPr lang="pt-BR" dirty="0" err="1" smtClean="0"/>
              <a:t>Arc</a:t>
            </a:r>
            <a:r>
              <a:rPr lang="pt-BR" dirty="0" smtClean="0"/>
              <a:t>/</a:t>
            </a:r>
            <a:r>
              <a:rPr lang="pt-BR" dirty="0" err="1" smtClean="0"/>
              <a:t>View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Linguagem de programação de “scripts”, em que as variáveis refletem os tipos de dados </a:t>
            </a:r>
            <a:r>
              <a:rPr lang="pt-BR" dirty="0" err="1" smtClean="0"/>
              <a:t>georrefenciados</a:t>
            </a:r>
            <a:r>
              <a:rPr lang="pt-BR" dirty="0" smtClean="0"/>
              <a:t> suportados pelo sistema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Visão Geral da Tecnologia SIG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157192"/>
            <a:ext cx="223224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pt-BR" dirty="0" smtClean="0"/>
              <a:t>SIG “Desktop ((~1983-1990)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Integração do “desktop” com os gerenciadores de dados geográficos (</a:t>
            </a:r>
            <a:r>
              <a:rPr lang="pt-BR" dirty="0" err="1" smtClean="0"/>
              <a:t>TerraView</a:t>
            </a:r>
            <a:r>
              <a:rPr lang="pt-BR" dirty="0" smtClean="0"/>
              <a:t> com o </a:t>
            </a:r>
            <a:r>
              <a:rPr lang="pt-BR" dirty="0" err="1" smtClean="0"/>
              <a:t>MySQL</a:t>
            </a:r>
            <a:r>
              <a:rPr lang="pt-BR" dirty="0" smtClean="0"/>
              <a:t> e </a:t>
            </a:r>
            <a:r>
              <a:rPr lang="pt-BR" dirty="0" err="1" smtClean="0"/>
              <a:t>PostgreSQL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Uso do conceito de </a:t>
            </a:r>
            <a:r>
              <a:rPr lang="pt-BR" dirty="0" err="1" smtClean="0"/>
              <a:t>orientação-a-objetos</a:t>
            </a:r>
            <a:r>
              <a:rPr lang="pt-BR" dirty="0" smtClean="0"/>
              <a:t> que permitem uma melhor aproximação do mundo real e da representação computacional</a:t>
            </a:r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157192"/>
            <a:ext cx="223224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Visão Geral da Tecnologia SIG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662</TotalTime>
  <Words>718</Words>
  <Application>Microsoft Office PowerPoint</Application>
  <PresentationFormat>Apresentação na tela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Concurso</vt:lpstr>
      <vt:lpstr>Arquitetura e Linguagens</vt:lpstr>
      <vt:lpstr>Sistema de Informação Geográfica- SIG</vt:lpstr>
      <vt:lpstr> Características principais: </vt:lpstr>
      <vt:lpstr>Estrutura Lógica dos dados</vt:lpstr>
      <vt:lpstr>Estrutura Lógica dos dados</vt:lpstr>
      <vt:lpstr> Atributos de Objetos </vt:lpstr>
      <vt:lpstr>Evolução das Arquiteturas SIG</vt:lpstr>
      <vt:lpstr>Visão Geral da Tecnologia SIG</vt:lpstr>
      <vt:lpstr>Visão Geral da Tecnologia SIG</vt:lpstr>
      <vt:lpstr>Visão Geral da Tecnologia SIG</vt:lpstr>
      <vt:lpstr>Visão Geral da Tecnologia SIG</vt:lpstr>
      <vt:lpstr>Arquiteturas de SGBDs</vt:lpstr>
      <vt:lpstr>Arquiteturas de Banco de Dados Geográficos</vt:lpstr>
      <vt:lpstr> Arquitetura Dual </vt:lpstr>
      <vt:lpstr>Arquitetura Dual</vt:lpstr>
      <vt:lpstr>Slide 16</vt:lpstr>
      <vt:lpstr>Arquitetura Dual</vt:lpstr>
      <vt:lpstr>Banco de Dados SQLite</vt:lpstr>
      <vt:lpstr>Arquiteturas de SGBDs</vt:lpstr>
      <vt:lpstr>Vantagem</vt:lpstr>
      <vt:lpstr>Linguagem  SQL</vt:lpstr>
      <vt:lpstr>Linguagem  SQL</vt:lpstr>
      <vt:lpstr>Linguagem  SQL</vt:lpstr>
      <vt:lpstr>Referência Bibliográfica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Linguagens</dc:title>
  <dc:creator>Herondino</dc:creator>
  <cp:lastModifiedBy>Herondino</cp:lastModifiedBy>
  <cp:revision>63</cp:revision>
  <dcterms:created xsi:type="dcterms:W3CDTF">2013-12-17T15:42:23Z</dcterms:created>
  <dcterms:modified xsi:type="dcterms:W3CDTF">2013-12-18T20:29:13Z</dcterms:modified>
</cp:coreProperties>
</file>