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256" r:id="rId2"/>
    <p:sldId id="297" r:id="rId3"/>
    <p:sldId id="302" r:id="rId4"/>
    <p:sldId id="303" r:id="rId5"/>
    <p:sldId id="304" r:id="rId6"/>
    <p:sldId id="305" r:id="rId7"/>
    <p:sldId id="298" r:id="rId8"/>
    <p:sldId id="306" r:id="rId9"/>
    <p:sldId id="307" r:id="rId10"/>
    <p:sldId id="308" r:id="rId11"/>
    <p:sldId id="309" r:id="rId12"/>
    <p:sldId id="312" r:id="rId13"/>
    <p:sldId id="313" r:id="rId14"/>
    <p:sldId id="314" r:id="rId15"/>
    <p:sldId id="315" r:id="rId16"/>
    <p:sldId id="317" r:id="rId17"/>
    <p:sldId id="318" r:id="rId18"/>
    <p:sldId id="319" r:id="rId19"/>
    <p:sldId id="320" r:id="rId20"/>
    <p:sldId id="311" r:id="rId21"/>
    <p:sldId id="346" r:id="rId22"/>
    <p:sldId id="321" r:id="rId23"/>
    <p:sldId id="322" r:id="rId24"/>
    <p:sldId id="323" r:id="rId25"/>
    <p:sldId id="324" r:id="rId26"/>
    <p:sldId id="327" r:id="rId27"/>
    <p:sldId id="328" r:id="rId28"/>
    <p:sldId id="329" r:id="rId29"/>
    <p:sldId id="330" r:id="rId30"/>
    <p:sldId id="331" r:id="rId31"/>
    <p:sldId id="332" r:id="rId32"/>
    <p:sldId id="333" r:id="rId33"/>
    <p:sldId id="347" r:id="rId34"/>
    <p:sldId id="326" r:id="rId35"/>
    <p:sldId id="334" r:id="rId36"/>
    <p:sldId id="335" r:id="rId37"/>
    <p:sldId id="336" r:id="rId38"/>
    <p:sldId id="337" r:id="rId39"/>
    <p:sldId id="338" r:id="rId40"/>
    <p:sldId id="339" r:id="rId41"/>
    <p:sldId id="340" r:id="rId42"/>
    <p:sldId id="341" r:id="rId43"/>
    <p:sldId id="342" r:id="rId44"/>
    <p:sldId id="343" r:id="rId45"/>
    <p:sldId id="344" r:id="rId46"/>
    <p:sldId id="345" r:id="rId47"/>
    <p:sldId id="296" r:id="rId4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5161" autoAdjust="0"/>
  </p:normalViewPr>
  <p:slideViewPr>
    <p:cSldViewPr>
      <p:cViewPr>
        <p:scale>
          <a:sx n="70" d="100"/>
          <a:sy n="70" d="100"/>
        </p:scale>
        <p:origin x="-138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5.wmf"/><Relationship Id="rId5" Type="http://schemas.openxmlformats.org/officeDocument/2006/relationships/image" Target="../media/image21.wmf"/><Relationship Id="rId4"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2.wmf"/><Relationship Id="rId1" Type="http://schemas.openxmlformats.org/officeDocument/2006/relationships/image" Target="../media/image1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2.wmf"/><Relationship Id="rId1" Type="http://schemas.openxmlformats.org/officeDocument/2006/relationships/image" Target="../media/image13.wmf"/><Relationship Id="rId4" Type="http://schemas.openxmlformats.org/officeDocument/2006/relationships/image" Target="../media/image23.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2.wmf"/><Relationship Id="rId1" Type="http://schemas.openxmlformats.org/officeDocument/2006/relationships/image" Target="../media/image13.wmf"/><Relationship Id="rId5" Type="http://schemas.openxmlformats.org/officeDocument/2006/relationships/image" Target="../media/image24.wmf"/><Relationship Id="rId4" Type="http://schemas.openxmlformats.org/officeDocument/2006/relationships/image" Target="../media/image23.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2.wmf"/><Relationship Id="rId1" Type="http://schemas.openxmlformats.org/officeDocument/2006/relationships/image" Target="../media/image13.wmf"/><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2.wmf"/><Relationship Id="rId1" Type="http://schemas.openxmlformats.org/officeDocument/2006/relationships/image" Target="../media/image26.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2.wmf"/><Relationship Id="rId1" Type="http://schemas.openxmlformats.org/officeDocument/2006/relationships/image" Target="../media/image26.wmf"/><Relationship Id="rId4" Type="http://schemas.openxmlformats.org/officeDocument/2006/relationships/image" Target="../media/image27.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2.wmf"/><Relationship Id="rId1" Type="http://schemas.openxmlformats.org/officeDocument/2006/relationships/image" Target="../media/image26.wmf"/><Relationship Id="rId5" Type="http://schemas.openxmlformats.org/officeDocument/2006/relationships/image" Target="../media/image28.wmf"/><Relationship Id="rId4" Type="http://schemas.openxmlformats.org/officeDocument/2006/relationships/image" Target="../media/image27.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2.wmf"/><Relationship Id="rId1" Type="http://schemas.openxmlformats.org/officeDocument/2006/relationships/image" Target="../media/image26.wmf"/><Relationship Id="rId6" Type="http://schemas.openxmlformats.org/officeDocument/2006/relationships/image" Target="../media/image29.wmf"/><Relationship Id="rId5" Type="http://schemas.openxmlformats.org/officeDocument/2006/relationships/image" Target="../media/image28.wmf"/><Relationship Id="rId4" Type="http://schemas.openxmlformats.org/officeDocument/2006/relationships/image" Target="../media/image27.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31.wmf"/><Relationship Id="rId1" Type="http://schemas.openxmlformats.org/officeDocument/2006/relationships/image" Target="../media/image30.wmf"/><Relationship Id="rId4"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42.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37.wmf"/><Relationship Id="rId1" Type="http://schemas.openxmlformats.org/officeDocument/2006/relationships/image" Target="../media/image42.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45.wmf"/><Relationship Id="rId1" Type="http://schemas.openxmlformats.org/officeDocument/2006/relationships/image" Target="../media/image44.wmf"/><Relationship Id="rId4" Type="http://schemas.openxmlformats.org/officeDocument/2006/relationships/image" Target="../media/image46.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48.wmf"/><Relationship Id="rId1" Type="http://schemas.openxmlformats.org/officeDocument/2006/relationships/image" Target="../media/image47.wmf"/><Relationship Id="rId4" Type="http://schemas.openxmlformats.org/officeDocument/2006/relationships/image" Target="../media/image46.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4" Type="http://schemas.openxmlformats.org/officeDocument/2006/relationships/image" Target="../media/image57.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4" Type="http://schemas.openxmlformats.org/officeDocument/2006/relationships/image" Target="../media/image57.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4" Type="http://schemas.openxmlformats.org/officeDocument/2006/relationships/image" Target="../media/image5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5.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4" Type="http://schemas.openxmlformats.org/officeDocument/2006/relationships/image" Target="../media/image57.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4" Type="http://schemas.openxmlformats.org/officeDocument/2006/relationships/image" Target="../media/image5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7.wmf"/><Relationship Id="rId1" Type="http://schemas.openxmlformats.org/officeDocument/2006/relationships/image" Target="../media/image5.wmf"/><Relationship Id="rId4"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5" Type="http://schemas.openxmlformats.org/officeDocument/2006/relationships/image" Target="../media/image14.wmf"/><Relationship Id="rId4"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5.wmf"/><Relationship Id="rId4"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29C3C5-C02F-4968-83A8-ED2F8270B65A}" type="datetimeFigureOut">
              <a:rPr lang="pt-BR" smtClean="0"/>
              <a:pPr/>
              <a:t>21/01/2014</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448046-BDEE-43BB-BBC5-E71A5AF6F4A9}"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baseline="0" dirty="0" smtClean="0">
                <a:solidFill>
                  <a:schemeClr val="tx1"/>
                </a:solidFill>
                <a:latin typeface="+mn-lt"/>
                <a:ea typeface="+mn-ea"/>
                <a:cs typeface="+mn-cs"/>
              </a:rPr>
              <a:t>b) se a reta passa por um vértice, a interseção deve ser considerada</a:t>
            </a:r>
          </a:p>
          <a:p>
            <a:r>
              <a:rPr lang="pt-BR" sz="1200" kern="1200" baseline="0" dirty="0" smtClean="0">
                <a:solidFill>
                  <a:schemeClr val="tx1"/>
                </a:solidFill>
                <a:latin typeface="+mn-lt"/>
                <a:ea typeface="+mn-ea"/>
                <a:cs typeface="+mn-cs"/>
              </a:rPr>
              <a:t>apenas se for o vértice com maior ordenada do segmento, e ignorada</a:t>
            </a:r>
          </a:p>
          <a:p>
            <a:r>
              <a:rPr lang="pt-BR" sz="1200" kern="1200" baseline="0" dirty="0" smtClean="0">
                <a:solidFill>
                  <a:schemeClr val="tx1"/>
                </a:solidFill>
                <a:latin typeface="+mn-lt"/>
                <a:ea typeface="+mn-ea"/>
                <a:cs typeface="+mn-cs"/>
              </a:rPr>
              <a:t>caso contrário;</a:t>
            </a:r>
          </a:p>
          <a:p>
            <a:r>
              <a:rPr lang="pt-BR" sz="1200" kern="1200" baseline="0" dirty="0" smtClean="0">
                <a:solidFill>
                  <a:schemeClr val="tx1"/>
                </a:solidFill>
                <a:latin typeface="+mn-lt"/>
                <a:ea typeface="+mn-ea"/>
                <a:cs typeface="+mn-cs"/>
              </a:rPr>
              <a:t>a)se a reta passa por um segmento do contorno do polígono, nenhuma</a:t>
            </a:r>
          </a:p>
          <a:p>
            <a:r>
              <a:rPr lang="pt-BR" sz="1200" kern="1200" baseline="0" dirty="0" smtClean="0">
                <a:solidFill>
                  <a:schemeClr val="tx1"/>
                </a:solidFill>
                <a:latin typeface="+mn-lt"/>
                <a:ea typeface="+mn-ea"/>
                <a:cs typeface="+mn-cs"/>
              </a:rPr>
              <a:t>interseção deve ser considerada;</a:t>
            </a:r>
          </a:p>
          <a:p>
            <a:r>
              <a:rPr lang="pt-BR" sz="1200" kern="1200" baseline="0" dirty="0" smtClean="0">
                <a:solidFill>
                  <a:schemeClr val="tx1"/>
                </a:solidFill>
                <a:latin typeface="+mn-lt"/>
                <a:ea typeface="+mn-ea"/>
                <a:cs typeface="+mn-cs"/>
              </a:rPr>
              <a:t>c)se o ponto Q pertence a um segmento do contorno (exceto pontos</a:t>
            </a:r>
          </a:p>
          <a:p>
            <a:r>
              <a:rPr lang="pt-BR" sz="1200" kern="1200" baseline="0" dirty="0" smtClean="0">
                <a:solidFill>
                  <a:schemeClr val="tx1"/>
                </a:solidFill>
                <a:latin typeface="+mn-lt"/>
                <a:ea typeface="+mn-ea"/>
                <a:cs typeface="+mn-cs"/>
              </a:rPr>
              <a:t>extremos), considerar como uma interseção.</a:t>
            </a:r>
            <a:endParaRPr lang="pt-BR" dirty="0"/>
          </a:p>
        </p:txBody>
      </p:sp>
      <p:sp>
        <p:nvSpPr>
          <p:cNvPr id="4" name="Espaço Reservado para Número de Slide 3"/>
          <p:cNvSpPr>
            <a:spLocks noGrp="1"/>
          </p:cNvSpPr>
          <p:nvPr>
            <p:ph type="sldNum" sz="quarter" idx="10"/>
          </p:nvPr>
        </p:nvSpPr>
        <p:spPr/>
        <p:txBody>
          <a:bodyPr/>
          <a:lstStyle/>
          <a:p>
            <a:fld id="{72448046-BDEE-43BB-BBC5-E71A5AF6F4A9}" type="slidenum">
              <a:rPr lang="pt-BR" smtClean="0"/>
              <a:pPr/>
              <a:t>23</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err="1" smtClean="0"/>
              <a:t>Meet</a:t>
            </a:r>
            <a:r>
              <a:rPr lang="pt-BR" dirty="0" smtClean="0"/>
              <a:t> = união   ;   </a:t>
            </a:r>
            <a:r>
              <a:rPr lang="pt-BR" dirty="0" err="1" smtClean="0"/>
              <a:t>covers</a:t>
            </a:r>
            <a:r>
              <a:rPr lang="pt-BR" dirty="0" smtClean="0"/>
              <a:t>=</a:t>
            </a:r>
            <a:r>
              <a:rPr lang="pt-BR" baseline="0" dirty="0" smtClean="0"/>
              <a:t> coberto; </a:t>
            </a:r>
            <a:r>
              <a:rPr lang="pt-BR" baseline="0" dirty="0" err="1" smtClean="0"/>
              <a:t>inside</a:t>
            </a:r>
            <a:r>
              <a:rPr lang="pt-BR" baseline="0" dirty="0" smtClean="0"/>
              <a:t> = dentro; </a:t>
            </a:r>
            <a:r>
              <a:rPr lang="pt-BR" baseline="0" dirty="0" err="1" smtClean="0"/>
              <a:t>overlap</a:t>
            </a:r>
            <a:r>
              <a:rPr lang="pt-BR" baseline="0" dirty="0" smtClean="0"/>
              <a:t> = sobrepor</a:t>
            </a:r>
            <a:endParaRPr lang="pt-BR" dirty="0"/>
          </a:p>
        </p:txBody>
      </p:sp>
      <p:sp>
        <p:nvSpPr>
          <p:cNvPr id="4" name="Espaço Reservado para Número de Slide 3"/>
          <p:cNvSpPr>
            <a:spLocks noGrp="1"/>
          </p:cNvSpPr>
          <p:nvPr>
            <p:ph type="sldNum" sz="quarter" idx="10"/>
          </p:nvPr>
        </p:nvSpPr>
        <p:spPr/>
        <p:txBody>
          <a:bodyPr/>
          <a:lstStyle/>
          <a:p>
            <a:fld id="{72448046-BDEE-43BB-BBC5-E71A5AF6F4A9}" type="slidenum">
              <a:rPr lang="pt-BR" smtClean="0"/>
              <a:pPr/>
              <a:t>43</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err="1" smtClean="0"/>
              <a:t>Meet</a:t>
            </a:r>
            <a:r>
              <a:rPr lang="pt-BR" dirty="0" smtClean="0"/>
              <a:t> = união   ;   </a:t>
            </a:r>
            <a:r>
              <a:rPr lang="pt-BR" dirty="0" err="1" smtClean="0"/>
              <a:t>covers</a:t>
            </a:r>
            <a:r>
              <a:rPr lang="pt-BR" dirty="0" smtClean="0"/>
              <a:t>=</a:t>
            </a:r>
            <a:r>
              <a:rPr lang="pt-BR" baseline="0" dirty="0" smtClean="0"/>
              <a:t> coberto; </a:t>
            </a:r>
            <a:r>
              <a:rPr lang="pt-BR" baseline="0" dirty="0" err="1" smtClean="0"/>
              <a:t>inside</a:t>
            </a:r>
            <a:r>
              <a:rPr lang="pt-BR" baseline="0" dirty="0" smtClean="0"/>
              <a:t> = dentro; </a:t>
            </a:r>
            <a:r>
              <a:rPr lang="pt-BR" baseline="0" dirty="0" err="1" smtClean="0"/>
              <a:t>overlap</a:t>
            </a:r>
            <a:r>
              <a:rPr lang="pt-BR" baseline="0" dirty="0" smtClean="0"/>
              <a:t> = sobrepor</a:t>
            </a:r>
            <a:endParaRPr lang="pt-BR" dirty="0" smtClean="0"/>
          </a:p>
        </p:txBody>
      </p:sp>
      <p:sp>
        <p:nvSpPr>
          <p:cNvPr id="4" name="Espaço Reservado para Número de Slide 3"/>
          <p:cNvSpPr>
            <a:spLocks noGrp="1"/>
          </p:cNvSpPr>
          <p:nvPr>
            <p:ph type="sldNum" sz="quarter" idx="10"/>
          </p:nvPr>
        </p:nvSpPr>
        <p:spPr/>
        <p:txBody>
          <a:bodyPr/>
          <a:lstStyle/>
          <a:p>
            <a:fld id="{72448046-BDEE-43BB-BBC5-E71A5AF6F4A9}" type="slidenum">
              <a:rPr lang="pt-BR" smtClean="0"/>
              <a:pPr/>
              <a:t>44</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REM – retângulo</a:t>
            </a:r>
            <a:r>
              <a:rPr lang="pt-BR" baseline="0" dirty="0" smtClean="0"/>
              <a:t> envolvente mínimo;</a:t>
            </a:r>
            <a:endParaRPr lang="pt-BR" dirty="0"/>
          </a:p>
        </p:txBody>
      </p:sp>
      <p:sp>
        <p:nvSpPr>
          <p:cNvPr id="4" name="Espaço Reservado para Número de Slide 3"/>
          <p:cNvSpPr>
            <a:spLocks noGrp="1"/>
          </p:cNvSpPr>
          <p:nvPr>
            <p:ph type="sldNum" sz="quarter" idx="10"/>
          </p:nvPr>
        </p:nvSpPr>
        <p:spPr/>
        <p:txBody>
          <a:bodyPr/>
          <a:lstStyle/>
          <a:p>
            <a:fld id="{72448046-BDEE-43BB-BBC5-E71A5AF6F4A9}" type="slidenum">
              <a:rPr lang="pt-BR" smtClean="0"/>
              <a:pPr/>
              <a:t>46</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8" name="Título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pt-BR" smtClean="0"/>
              <a:t>Clique para editar o estilo do título mestre</a:t>
            </a:r>
            <a:endParaRPr kumimoji="0" lang="en-US"/>
          </a:p>
        </p:txBody>
      </p:sp>
      <p:sp>
        <p:nvSpPr>
          <p:cNvPr id="9" name="Subtítulo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a:xfrm>
            <a:off x="6400800" y="6355080"/>
            <a:ext cx="2286000" cy="365760"/>
          </a:xfrm>
        </p:spPr>
        <p:txBody>
          <a:bodyPr/>
          <a:lstStyle>
            <a:lvl1pPr>
              <a:defRPr sz="1400"/>
            </a:lvl1pPr>
          </a:lstStyle>
          <a:p>
            <a:fld id="{6A16DAF0-CE0A-4FDC-B7D0-A147273F8982}" type="datetimeFigureOut">
              <a:rPr lang="pt-BR" smtClean="0"/>
              <a:pPr/>
              <a:t>21/01/2014</a:t>
            </a:fld>
            <a:endParaRPr lang="pt-BR"/>
          </a:p>
        </p:txBody>
      </p:sp>
      <p:sp>
        <p:nvSpPr>
          <p:cNvPr id="17" name="Espaço Reservado para Rodapé 16"/>
          <p:cNvSpPr>
            <a:spLocks noGrp="1"/>
          </p:cNvSpPr>
          <p:nvPr>
            <p:ph type="ftr" sz="quarter" idx="11"/>
          </p:nvPr>
        </p:nvSpPr>
        <p:spPr>
          <a:xfrm>
            <a:off x="2898648" y="6355080"/>
            <a:ext cx="3474720" cy="365760"/>
          </a:xfrm>
        </p:spPr>
        <p:txBody>
          <a:bodyPr/>
          <a:lstStyle/>
          <a:p>
            <a:endParaRPr lang="pt-BR"/>
          </a:p>
        </p:txBody>
      </p:sp>
      <p:sp>
        <p:nvSpPr>
          <p:cNvPr id="29" name="Espaço Reservado para Número de Slide 28"/>
          <p:cNvSpPr>
            <a:spLocks noGrp="1"/>
          </p:cNvSpPr>
          <p:nvPr>
            <p:ph type="sldNum" sz="quarter" idx="12"/>
          </p:nvPr>
        </p:nvSpPr>
        <p:spPr>
          <a:xfrm>
            <a:off x="1216152" y="6355080"/>
            <a:ext cx="1219200" cy="365760"/>
          </a:xfrm>
        </p:spPr>
        <p:txBody>
          <a:bodyPr/>
          <a:lstStyle/>
          <a:p>
            <a:fld id="{93F36E50-D86F-442E-B18C-581C9A2934B3}" type="slidenum">
              <a:rPr lang="pt-BR" smtClean="0"/>
              <a:pPr/>
              <a:t>‹nº›</a:t>
            </a:fld>
            <a:endParaRPr lang="pt-BR"/>
          </a:p>
        </p:txBody>
      </p:sp>
      <p:sp>
        <p:nvSpPr>
          <p:cNvPr id="21" name="Retângulo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tângulo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tângulo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ângulo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6A16DAF0-CE0A-4FDC-B7D0-A147273F8982}" type="datetimeFigureOut">
              <a:rPr lang="pt-BR" smtClean="0"/>
              <a:pPr/>
              <a:t>21/01/2014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3F36E50-D86F-442E-B18C-581C9A2934B3}"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6A16DAF0-CE0A-4FDC-B7D0-A147273F8982}" type="datetimeFigureOut">
              <a:rPr lang="pt-BR" smtClean="0"/>
              <a:pPr/>
              <a:t>21/01/2014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3F36E50-D86F-442E-B18C-581C9A2934B3}" type="slidenum">
              <a:rPr lang="pt-BR" smtClean="0"/>
              <a:pPr/>
              <a:t>‹nº›</a:t>
            </a:fld>
            <a:endParaRPr lang="pt-BR"/>
          </a:p>
        </p:txBody>
      </p:sp>
      <p:sp>
        <p:nvSpPr>
          <p:cNvPr id="7" name="Conector reto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ângulo isósceles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ector reto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4" name="Espaço Reservado para Data 3"/>
          <p:cNvSpPr>
            <a:spLocks noGrp="1"/>
          </p:cNvSpPr>
          <p:nvPr>
            <p:ph type="dt" sz="half" idx="10"/>
          </p:nvPr>
        </p:nvSpPr>
        <p:spPr/>
        <p:txBody>
          <a:bodyPr/>
          <a:lstStyle/>
          <a:p>
            <a:fld id="{6A16DAF0-CE0A-4FDC-B7D0-A147273F8982}" type="datetimeFigureOut">
              <a:rPr lang="pt-BR" smtClean="0"/>
              <a:pPr/>
              <a:t>21/01/2014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3F36E50-D86F-442E-B18C-581C9A2934B3}" type="slidenum">
              <a:rPr lang="pt-BR" smtClean="0"/>
              <a:pPr/>
              <a:t>‹nº›</a:t>
            </a:fld>
            <a:endParaRPr lang="pt-BR"/>
          </a:p>
        </p:txBody>
      </p:sp>
      <p:sp>
        <p:nvSpPr>
          <p:cNvPr id="8" name="Espaço Reservado para Conteúdo 7"/>
          <p:cNvSpPr>
            <a:spLocks noGrp="1"/>
          </p:cNvSpPr>
          <p:nvPr>
            <p:ph sz="quarter" idx="1"/>
          </p:nvPr>
        </p:nvSpPr>
        <p:spPr>
          <a:xfrm>
            <a:off x="457200" y="1219200"/>
            <a:ext cx="8229600" cy="493776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a:xfrm>
            <a:off x="6400800" y="6355080"/>
            <a:ext cx="2286000" cy="365760"/>
          </a:xfrm>
        </p:spPr>
        <p:txBody>
          <a:bodyPr/>
          <a:lstStyle/>
          <a:p>
            <a:fld id="{6A16DAF0-CE0A-4FDC-B7D0-A147273F8982}" type="datetimeFigureOut">
              <a:rPr lang="pt-BR" smtClean="0"/>
              <a:pPr/>
              <a:t>21/01/2014</a:t>
            </a:fld>
            <a:endParaRPr lang="pt-BR"/>
          </a:p>
        </p:txBody>
      </p:sp>
      <p:sp>
        <p:nvSpPr>
          <p:cNvPr id="5" name="Espaço Reservado para Rodapé 4"/>
          <p:cNvSpPr>
            <a:spLocks noGrp="1"/>
          </p:cNvSpPr>
          <p:nvPr>
            <p:ph type="ftr" sz="quarter" idx="11"/>
          </p:nvPr>
        </p:nvSpPr>
        <p:spPr>
          <a:xfrm>
            <a:off x="2898648" y="6355080"/>
            <a:ext cx="3474720" cy="365760"/>
          </a:xfrm>
        </p:spPr>
        <p:txBody>
          <a:bodyPr/>
          <a:lstStyle/>
          <a:p>
            <a:endParaRPr lang="pt-BR"/>
          </a:p>
        </p:txBody>
      </p:sp>
      <p:sp>
        <p:nvSpPr>
          <p:cNvPr id="6" name="Espaço Reservado para Número de Slide 5"/>
          <p:cNvSpPr>
            <a:spLocks noGrp="1"/>
          </p:cNvSpPr>
          <p:nvPr>
            <p:ph type="sldNum" sz="quarter" idx="12"/>
          </p:nvPr>
        </p:nvSpPr>
        <p:spPr>
          <a:xfrm>
            <a:off x="1069848" y="6355080"/>
            <a:ext cx="1520952" cy="365760"/>
          </a:xfrm>
        </p:spPr>
        <p:txBody>
          <a:bodyPr/>
          <a:lstStyle/>
          <a:p>
            <a:fld id="{93F36E50-D86F-442E-B18C-581C9A2934B3}" type="slidenum">
              <a:rPr lang="pt-BR" smtClean="0"/>
              <a:pPr/>
              <a:t>‹nº›</a:t>
            </a:fld>
            <a:endParaRPr lang="pt-BR"/>
          </a:p>
        </p:txBody>
      </p:sp>
      <p:sp>
        <p:nvSpPr>
          <p:cNvPr id="7" name="Retângulo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ângulo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8600"/>
            <a:ext cx="8229600" cy="914400"/>
          </a:xfrm>
        </p:spPr>
        <p:txBody>
          <a:bodyPr/>
          <a:lstStyle/>
          <a:p>
            <a:r>
              <a:rPr kumimoji="0" lang="pt-BR" smtClean="0"/>
              <a:t>Clique para editar o estilo do título mestre</a:t>
            </a:r>
            <a:endParaRPr kumimoji="0" lang="en-US"/>
          </a:p>
        </p:txBody>
      </p:sp>
      <p:sp>
        <p:nvSpPr>
          <p:cNvPr id="5" name="Espaço Reservado para Data 4"/>
          <p:cNvSpPr>
            <a:spLocks noGrp="1"/>
          </p:cNvSpPr>
          <p:nvPr>
            <p:ph type="dt" sz="half" idx="10"/>
          </p:nvPr>
        </p:nvSpPr>
        <p:spPr/>
        <p:txBody>
          <a:bodyPr/>
          <a:lstStyle/>
          <a:p>
            <a:fld id="{6A16DAF0-CE0A-4FDC-B7D0-A147273F8982}" type="datetimeFigureOut">
              <a:rPr lang="pt-BR" smtClean="0"/>
              <a:pPr/>
              <a:t>21/01/2014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3F36E50-D86F-442E-B18C-581C9A2934B3}" type="slidenum">
              <a:rPr lang="pt-BR" smtClean="0"/>
              <a:pPr/>
              <a:t>‹nº›</a:t>
            </a:fld>
            <a:endParaRPr lang="pt-BR"/>
          </a:p>
        </p:txBody>
      </p:sp>
      <p:sp>
        <p:nvSpPr>
          <p:cNvPr id="9" name="Espaço Reservado para Conteúdo 8"/>
          <p:cNvSpPr>
            <a:spLocks noGrp="1"/>
          </p:cNvSpPr>
          <p:nvPr>
            <p:ph sz="quarter" idx="1"/>
          </p:nvPr>
        </p:nvSpPr>
        <p:spPr>
          <a:xfrm>
            <a:off x="457200" y="1219200"/>
            <a:ext cx="4041648" cy="493776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632198" y="1216152"/>
            <a:ext cx="4041648" cy="493776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8600"/>
            <a:ext cx="8229600" cy="914400"/>
          </a:xfrm>
        </p:spPr>
        <p:txBody>
          <a:bodyPr anchor="ctr"/>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7" name="Espaço Reservado para Data 6"/>
          <p:cNvSpPr>
            <a:spLocks noGrp="1"/>
          </p:cNvSpPr>
          <p:nvPr>
            <p:ph type="dt" sz="half" idx="10"/>
          </p:nvPr>
        </p:nvSpPr>
        <p:spPr/>
        <p:txBody>
          <a:bodyPr/>
          <a:lstStyle/>
          <a:p>
            <a:fld id="{6A16DAF0-CE0A-4FDC-B7D0-A147273F8982}" type="datetimeFigureOut">
              <a:rPr lang="pt-BR" smtClean="0"/>
              <a:pPr/>
              <a:t>21/01/2014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93F36E50-D86F-442E-B18C-581C9A2934B3}" type="slidenum">
              <a:rPr lang="pt-BR" smtClean="0"/>
              <a:pPr/>
              <a:t>‹nº›</a:t>
            </a:fld>
            <a:endParaRPr lang="pt-BR"/>
          </a:p>
        </p:txBody>
      </p:sp>
      <p:sp>
        <p:nvSpPr>
          <p:cNvPr id="11" name="Espaço Reservado para Conteúdo 10"/>
          <p:cNvSpPr>
            <a:spLocks noGrp="1"/>
          </p:cNvSpPr>
          <p:nvPr>
            <p:ph sz="quarter" idx="2"/>
          </p:nvPr>
        </p:nvSpPr>
        <p:spPr>
          <a:xfrm>
            <a:off x="457200" y="2133600"/>
            <a:ext cx="4038600" cy="40386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quarter" idx="4"/>
          </p:nvPr>
        </p:nvSpPr>
        <p:spPr>
          <a:xfrm>
            <a:off x="4648200" y="2133600"/>
            <a:ext cx="4038600" cy="40386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8600"/>
            <a:ext cx="8229600" cy="914400"/>
          </a:xfrm>
        </p:spPr>
        <p:txBody>
          <a:body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6A16DAF0-CE0A-4FDC-B7D0-A147273F8982}" type="datetimeFigureOut">
              <a:rPr lang="pt-BR" smtClean="0"/>
              <a:pPr/>
              <a:t>21/01/2014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93F36E50-D86F-442E-B18C-581C9A2934B3}" type="slidenum">
              <a:rPr lang="pt-BR" smtClean="0"/>
              <a:pPr/>
              <a:t>‹nº›</a:t>
            </a:fld>
            <a:endParaRPr lang="pt-BR"/>
          </a:p>
        </p:txBody>
      </p:sp>
      <p:sp>
        <p:nvSpPr>
          <p:cNvPr id="6" name="Triângulo isósceles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A16DAF0-CE0A-4FDC-B7D0-A147273F8982}" type="datetimeFigureOut">
              <a:rPr lang="pt-BR" smtClean="0"/>
              <a:pPr/>
              <a:t>21/01/2014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93F36E50-D86F-442E-B18C-581C9A2934B3}" type="slidenum">
              <a:rPr lang="pt-BR" smtClean="0"/>
              <a:pPr/>
              <a:t>‹nº›</a:t>
            </a:fld>
            <a:endParaRPr lang="pt-BR"/>
          </a:p>
        </p:txBody>
      </p:sp>
      <p:sp>
        <p:nvSpPr>
          <p:cNvPr id="5" name="Conector reto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ângulo isósceles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6A16DAF0-CE0A-4FDC-B7D0-A147273F8982}" type="datetimeFigureOut">
              <a:rPr lang="pt-BR" smtClean="0"/>
              <a:pPr/>
              <a:t>21/01/2014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3F36E50-D86F-442E-B18C-581C9A2934B3}" type="slidenum">
              <a:rPr lang="pt-BR" smtClean="0"/>
              <a:pPr/>
              <a:t>‹nº›</a:t>
            </a:fld>
            <a:endParaRPr lang="pt-BR"/>
          </a:p>
        </p:txBody>
      </p:sp>
      <p:sp>
        <p:nvSpPr>
          <p:cNvPr id="8" name="Conector reto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ector reto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ângulo isósceles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ço Reservado para Conteúdo 11"/>
          <p:cNvSpPr>
            <a:spLocks noGrp="1"/>
          </p:cNvSpPr>
          <p:nvPr>
            <p:ph sz="quarter" idx="1"/>
          </p:nvPr>
        </p:nvSpPr>
        <p:spPr>
          <a:xfrm>
            <a:off x="304800" y="304800"/>
            <a:ext cx="5715000" cy="5715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6A16DAF0-CE0A-4FDC-B7D0-A147273F8982}" type="datetimeFigureOut">
              <a:rPr lang="pt-BR" smtClean="0"/>
              <a:pPr/>
              <a:t>21/01/2014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3F36E50-D86F-442E-B18C-581C9A2934B3}" type="slidenum">
              <a:rPr lang="pt-BR" smtClean="0"/>
              <a:pPr/>
              <a:t>‹nº›</a:t>
            </a:fld>
            <a:endParaRPr lang="pt-BR"/>
          </a:p>
        </p:txBody>
      </p:sp>
      <p:sp>
        <p:nvSpPr>
          <p:cNvPr id="8" name="Conector reto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ângulo isósceles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ço Reservado para Título 21"/>
          <p:cNvSpPr>
            <a:spLocks noGrp="1"/>
          </p:cNvSpPr>
          <p:nvPr>
            <p:ph type="title"/>
          </p:nvPr>
        </p:nvSpPr>
        <p:spPr>
          <a:xfrm>
            <a:off x="457200" y="152400"/>
            <a:ext cx="8229600" cy="990600"/>
          </a:xfrm>
          <a:prstGeom prst="rect">
            <a:avLst/>
          </a:prstGeom>
        </p:spPr>
        <p:txBody>
          <a:bodyPr vert="horz" anchor="b" anchorCtr="0">
            <a:normAutofit/>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6A16DAF0-CE0A-4FDC-B7D0-A147273F8982}" type="datetimeFigureOut">
              <a:rPr lang="pt-BR" smtClean="0"/>
              <a:pPr/>
              <a:t>21/01/2014</a:t>
            </a:fld>
            <a:endParaRPr lang="pt-BR"/>
          </a:p>
        </p:txBody>
      </p:sp>
      <p:sp>
        <p:nvSpPr>
          <p:cNvPr id="3" name="Espaço Reservado para Rodapé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pt-BR"/>
          </a:p>
        </p:txBody>
      </p:sp>
      <p:sp>
        <p:nvSpPr>
          <p:cNvPr id="23" name="Espaço Reservado para Número de Slid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3F36E50-D86F-442E-B18C-581C9A2934B3}" type="slidenum">
              <a:rPr lang="pt-BR" smtClean="0"/>
              <a:pPr/>
              <a:t>‹nº›</a:t>
            </a:fld>
            <a:endParaRPr lang="pt-BR"/>
          </a:p>
        </p:txBody>
      </p:sp>
      <p:sp>
        <p:nvSpPr>
          <p:cNvPr id="28" name="Conector reto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ector reto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ângulo isósceles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image" Target="../media/image17.png"/><Relationship Id="rId7"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34.bin"/><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7.bin"/><Relationship Id="rId5" Type="http://schemas.openxmlformats.org/officeDocument/2006/relationships/oleObject" Target="../embeddings/oleObject36.bin"/><Relationship Id="rId4" Type="http://schemas.openxmlformats.org/officeDocument/2006/relationships/oleObject" Target="../embeddings/oleObject35.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43.bin"/><Relationship Id="rId3" Type="http://schemas.openxmlformats.org/officeDocument/2006/relationships/image" Target="../media/image17.png"/><Relationship Id="rId7"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41.bin"/><Relationship Id="rId5" Type="http://schemas.openxmlformats.org/officeDocument/2006/relationships/oleObject" Target="../embeddings/oleObject40.bin"/><Relationship Id="rId4" Type="http://schemas.openxmlformats.org/officeDocument/2006/relationships/oleObject" Target="../embeddings/oleObject39.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image" Target="../media/image17.png"/><Relationship Id="rId7"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46.bin"/><Relationship Id="rId5" Type="http://schemas.openxmlformats.org/officeDocument/2006/relationships/oleObject" Target="../embeddings/oleObject45.bin"/><Relationship Id="rId4" Type="http://schemas.openxmlformats.org/officeDocument/2006/relationships/oleObject" Target="../embeddings/oleObject44.bin"/><Relationship Id="rId9" Type="http://schemas.openxmlformats.org/officeDocument/2006/relationships/oleObject" Target="../embeddings/oleObject49.bin"/></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52.bin"/><Relationship Id="rId5" Type="http://schemas.openxmlformats.org/officeDocument/2006/relationships/oleObject" Target="../embeddings/oleObject51.bin"/><Relationship Id="rId4" Type="http://schemas.openxmlformats.org/officeDocument/2006/relationships/oleObject" Target="../embeddings/oleObject50.bin"/></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55.bin"/><Relationship Id="rId5" Type="http://schemas.openxmlformats.org/officeDocument/2006/relationships/oleObject" Target="../embeddings/oleObject54.bin"/><Relationship Id="rId4" Type="http://schemas.openxmlformats.org/officeDocument/2006/relationships/oleObject" Target="../embeddings/oleObject53.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61.bin"/><Relationship Id="rId3" Type="http://schemas.openxmlformats.org/officeDocument/2006/relationships/image" Target="../media/image17.png"/><Relationship Id="rId7" Type="http://schemas.openxmlformats.org/officeDocument/2006/relationships/oleObject" Target="../embeddings/oleObject60.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oleObject" Target="../embeddings/oleObject59.bin"/><Relationship Id="rId5" Type="http://schemas.openxmlformats.org/officeDocument/2006/relationships/oleObject" Target="../embeddings/oleObject58.bin"/><Relationship Id="rId4" Type="http://schemas.openxmlformats.org/officeDocument/2006/relationships/oleObject" Target="../embeddings/oleObject57.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66.bin"/><Relationship Id="rId3" Type="http://schemas.openxmlformats.org/officeDocument/2006/relationships/image" Target="../media/image17.png"/><Relationship Id="rId7" Type="http://schemas.openxmlformats.org/officeDocument/2006/relationships/oleObject" Target="../embeddings/oleObject65.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64.bin"/><Relationship Id="rId5" Type="http://schemas.openxmlformats.org/officeDocument/2006/relationships/oleObject" Target="../embeddings/oleObject63.bin"/><Relationship Id="rId4" Type="http://schemas.openxmlformats.org/officeDocument/2006/relationships/oleObject" Target="../embeddings/oleObject62.bin"/><Relationship Id="rId9" Type="http://schemas.openxmlformats.org/officeDocument/2006/relationships/oleObject" Target="../embeddings/oleObject67.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jpeg"/><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68.bin"/><Relationship Id="rId7" Type="http://schemas.openxmlformats.org/officeDocument/2006/relationships/oleObject" Target="../embeddings/oleObject71.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70.bin"/><Relationship Id="rId5" Type="http://schemas.openxmlformats.org/officeDocument/2006/relationships/oleObject" Target="../embeddings/oleObject69.bin"/><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oleObject" Target="../embeddings/oleObject73.bin"/></Relationships>
</file>

<file path=ppt/slides/_rels/slide2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oleObject" Target="../embeddings/oleObject74.bin"/><Relationship Id="rId4" Type="http://schemas.openxmlformats.org/officeDocument/2006/relationships/image" Target="../media/image40.png"/></Relationships>
</file>

<file path=ppt/slides/_rels/slide2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slideLayout" Target="../slideLayouts/slideLayout2.xml"/><Relationship Id="rId1" Type="http://schemas.openxmlformats.org/officeDocument/2006/relationships/vmlDrawing" Target="../drawings/vmlDrawing22.vml"/><Relationship Id="rId5" Type="http://schemas.openxmlformats.org/officeDocument/2006/relationships/oleObject" Target="../embeddings/oleObject75.bin"/><Relationship Id="rId4" Type="http://schemas.openxmlformats.org/officeDocument/2006/relationships/image" Target="../media/image40.png"/></Relationships>
</file>

<file path=ppt/slides/_rels/slide29.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oleObject" Target="../embeddings/oleObject77.bin"/><Relationship Id="rId5" Type="http://schemas.openxmlformats.org/officeDocument/2006/relationships/oleObject" Target="../embeddings/oleObject76.bin"/><Relationship Id="rId4" Type="http://schemas.openxmlformats.org/officeDocument/2006/relationships/image" Target="../media/image40.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30.xml.rels><?xml version="1.0" encoding="UTF-8" standalone="yes"?>
<Relationships xmlns="http://schemas.openxmlformats.org/package/2006/relationships"><Relationship Id="rId3" Type="http://schemas.openxmlformats.org/officeDocument/2006/relationships/image" Target="../media/image39.png"/><Relationship Id="rId7" Type="http://schemas.openxmlformats.org/officeDocument/2006/relationships/oleObject" Target="../embeddings/oleObject80.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oleObject" Target="../embeddings/oleObject79.bin"/><Relationship Id="rId5" Type="http://schemas.openxmlformats.org/officeDocument/2006/relationships/oleObject" Target="../embeddings/oleObject78.bin"/><Relationship Id="rId4" Type="http://schemas.openxmlformats.org/officeDocument/2006/relationships/image" Target="../media/image40.png"/></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84.bin"/><Relationship Id="rId3" Type="http://schemas.openxmlformats.org/officeDocument/2006/relationships/image" Target="../media/image39.png"/><Relationship Id="rId7" Type="http://schemas.openxmlformats.org/officeDocument/2006/relationships/oleObject" Target="../embeddings/oleObject83.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oleObject" Target="../embeddings/oleObject82.bin"/><Relationship Id="rId5" Type="http://schemas.openxmlformats.org/officeDocument/2006/relationships/oleObject" Target="../embeddings/oleObject81.bin"/><Relationship Id="rId4" Type="http://schemas.openxmlformats.org/officeDocument/2006/relationships/image" Target="../media/image40.png"/></Relationships>
</file>

<file path=ppt/slides/_rels/slide32.xml.rels><?xml version="1.0" encoding="UTF-8" standalone="yes"?>
<Relationships xmlns="http://schemas.openxmlformats.org/package/2006/relationships"><Relationship Id="rId8" Type="http://schemas.openxmlformats.org/officeDocument/2006/relationships/image" Target="../media/image49.png"/><Relationship Id="rId3" Type="http://schemas.openxmlformats.org/officeDocument/2006/relationships/image" Target="../media/image40.png"/><Relationship Id="rId7" Type="http://schemas.openxmlformats.org/officeDocument/2006/relationships/oleObject" Target="../embeddings/oleObject88.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oleObject" Target="../embeddings/oleObject87.bin"/><Relationship Id="rId5" Type="http://schemas.openxmlformats.org/officeDocument/2006/relationships/oleObject" Target="../embeddings/oleObject86.bin"/><Relationship Id="rId4" Type="http://schemas.openxmlformats.org/officeDocument/2006/relationships/oleObject" Target="../embeddings/oleObject85.bin"/></Relationships>
</file>

<file path=ppt/slides/_rels/slide33.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2.xml"/><Relationship Id="rId5" Type="http://schemas.openxmlformats.org/officeDocument/2006/relationships/image" Target="../media/image53.png"/><Relationship Id="rId4" Type="http://schemas.openxmlformats.org/officeDocument/2006/relationships/hyperlink" Target="../../../../Users/Herondino/Documents/MATLAB/Douglas_pecker.m"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8.png"/><Relationship Id="rId7" Type="http://schemas.openxmlformats.org/officeDocument/2006/relationships/oleObject" Target="../embeddings/oleObject92.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oleObject" Target="../embeddings/oleObject91.bin"/><Relationship Id="rId5" Type="http://schemas.openxmlformats.org/officeDocument/2006/relationships/oleObject" Target="../embeddings/oleObject90.bin"/><Relationship Id="rId4" Type="http://schemas.openxmlformats.org/officeDocument/2006/relationships/oleObject" Target="../embeddings/oleObject89.bin"/></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96.bin"/><Relationship Id="rId3" Type="http://schemas.openxmlformats.org/officeDocument/2006/relationships/image" Target="../media/image58.png"/><Relationship Id="rId7" Type="http://schemas.openxmlformats.org/officeDocument/2006/relationships/oleObject" Target="../embeddings/oleObject95.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oleObject" Target="../embeddings/oleObject94.bin"/><Relationship Id="rId5" Type="http://schemas.openxmlformats.org/officeDocument/2006/relationships/oleObject" Target="../embeddings/oleObject93.bin"/><Relationship Id="rId4" Type="http://schemas.openxmlformats.org/officeDocument/2006/relationships/image" Target="../media/image59.png"/></Relationships>
</file>

<file path=ppt/slides/_rels/slide38.xml.rels><?xml version="1.0" encoding="UTF-8" standalone="yes"?>
<Relationships xmlns="http://schemas.openxmlformats.org/package/2006/relationships"><Relationship Id="rId8" Type="http://schemas.openxmlformats.org/officeDocument/2006/relationships/oleObject" Target="../embeddings/oleObject99.bin"/><Relationship Id="rId3" Type="http://schemas.openxmlformats.org/officeDocument/2006/relationships/image" Target="../media/image58.png"/><Relationship Id="rId7" Type="http://schemas.openxmlformats.org/officeDocument/2006/relationships/oleObject" Target="../embeddings/oleObject98.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60.png"/><Relationship Id="rId5" Type="http://schemas.openxmlformats.org/officeDocument/2006/relationships/oleObject" Target="../embeddings/oleObject97.bin"/><Relationship Id="rId4" Type="http://schemas.openxmlformats.org/officeDocument/2006/relationships/image" Target="../media/image59.png"/><Relationship Id="rId9" Type="http://schemas.openxmlformats.org/officeDocument/2006/relationships/oleObject" Target="../embeddings/oleObject100.bin"/></Relationships>
</file>

<file path=ppt/slides/_rels/slide39.xml.rels><?xml version="1.0" encoding="UTF-8" standalone="yes"?>
<Relationships xmlns="http://schemas.openxmlformats.org/package/2006/relationships"><Relationship Id="rId8" Type="http://schemas.openxmlformats.org/officeDocument/2006/relationships/image" Target="../media/image61.png"/><Relationship Id="rId3" Type="http://schemas.openxmlformats.org/officeDocument/2006/relationships/image" Target="../media/image58.png"/><Relationship Id="rId7" Type="http://schemas.openxmlformats.org/officeDocument/2006/relationships/oleObject" Target="../embeddings/oleObject102.bin"/><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image" Target="../media/image60.png"/><Relationship Id="rId5" Type="http://schemas.openxmlformats.org/officeDocument/2006/relationships/oleObject" Target="../embeddings/oleObject101.bin"/><Relationship Id="rId10" Type="http://schemas.openxmlformats.org/officeDocument/2006/relationships/oleObject" Target="../embeddings/oleObject104.bin"/><Relationship Id="rId4" Type="http://schemas.openxmlformats.org/officeDocument/2006/relationships/image" Target="../media/image59.png"/><Relationship Id="rId9" Type="http://schemas.openxmlformats.org/officeDocument/2006/relationships/oleObject" Target="../embeddings/oleObject103.bin"/></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106.bin"/><Relationship Id="rId3" Type="http://schemas.openxmlformats.org/officeDocument/2006/relationships/hyperlink" Target="../../../../Users/Herondino/Documents/MATLAB/OperacoesPoligonos.m" TargetMode="External"/><Relationship Id="rId7" Type="http://schemas.openxmlformats.org/officeDocument/2006/relationships/image" Target="../media/image60.png"/><Relationship Id="rId12" Type="http://schemas.openxmlformats.org/officeDocument/2006/relationships/oleObject" Target="../embeddings/oleObject108.bin"/><Relationship Id="rId2" Type="http://schemas.openxmlformats.org/officeDocument/2006/relationships/slideLayout" Target="../slideLayouts/slideLayout2.xml"/><Relationship Id="rId1" Type="http://schemas.openxmlformats.org/officeDocument/2006/relationships/vmlDrawing" Target="../drawings/vmlDrawing31.vml"/><Relationship Id="rId6" Type="http://schemas.openxmlformats.org/officeDocument/2006/relationships/oleObject" Target="../embeddings/oleObject105.bin"/><Relationship Id="rId11" Type="http://schemas.openxmlformats.org/officeDocument/2006/relationships/image" Target="../media/image62.png"/><Relationship Id="rId5" Type="http://schemas.openxmlformats.org/officeDocument/2006/relationships/image" Target="../media/image59.png"/><Relationship Id="rId10" Type="http://schemas.openxmlformats.org/officeDocument/2006/relationships/oleObject" Target="../embeddings/oleObject107.bin"/><Relationship Id="rId4" Type="http://schemas.openxmlformats.org/officeDocument/2006/relationships/image" Target="../media/image58.png"/><Relationship Id="rId9" Type="http://schemas.openxmlformats.org/officeDocument/2006/relationships/image" Target="../media/image61.png"/></Relationships>
</file>

<file path=ppt/slides/_rels/slide41.xml.rels><?xml version="1.0" encoding="UTF-8" standalone="yes"?>
<Relationships xmlns="http://schemas.openxmlformats.org/package/2006/relationships"><Relationship Id="rId2" Type="http://schemas.openxmlformats.org/officeDocument/2006/relationships/image" Target="../media/image6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6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3.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pPr lvl="0"/>
            <a:r>
              <a:rPr lang="pt-BR" dirty="0" smtClean="0"/>
              <a:t>Algoritmos  Geométricos (continuação)</a:t>
            </a:r>
            <a:endParaRPr lang="pt-BR" dirty="0"/>
          </a:p>
        </p:txBody>
      </p:sp>
      <p:sp>
        <p:nvSpPr>
          <p:cNvPr id="3" name="Subtítulo 2"/>
          <p:cNvSpPr>
            <a:spLocks noGrp="1"/>
          </p:cNvSpPr>
          <p:nvPr>
            <p:ph type="subTitle" idx="1"/>
          </p:nvPr>
        </p:nvSpPr>
        <p:spPr/>
        <p:txBody>
          <a:bodyPr/>
          <a:lstStyle/>
          <a:p>
            <a:r>
              <a:rPr lang="pt-BR" dirty="0" smtClean="0"/>
              <a:t>Prof. Herondino </a:t>
            </a: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Exemplo:  encontrando o segundo centroide</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36512" y="1556792"/>
            <a:ext cx="3953427" cy="3543795"/>
          </a:xfrm>
        </p:spPr>
      </p:pic>
      <p:graphicFrame>
        <p:nvGraphicFramePr>
          <p:cNvPr id="65538" name="Object 2"/>
          <p:cNvGraphicFramePr>
            <a:graphicFrameLocks noChangeAspect="1"/>
          </p:cNvGraphicFramePr>
          <p:nvPr/>
        </p:nvGraphicFramePr>
        <p:xfrm>
          <a:off x="755576" y="5373216"/>
          <a:ext cx="2428875" cy="927100"/>
        </p:xfrm>
        <a:graphic>
          <a:graphicData uri="http://schemas.openxmlformats.org/presentationml/2006/ole">
            <p:oleObj spid="_x0000_s67586" name="Equação" r:id="rId4" imgW="1130040" imgH="431640" progId="Equation.3">
              <p:embed/>
            </p:oleObj>
          </a:graphicData>
        </a:graphic>
      </p:graphicFrame>
      <p:graphicFrame>
        <p:nvGraphicFramePr>
          <p:cNvPr id="65539" name="Object 3"/>
          <p:cNvGraphicFramePr>
            <a:graphicFrameLocks noChangeAspect="1"/>
          </p:cNvGraphicFramePr>
          <p:nvPr/>
        </p:nvGraphicFramePr>
        <p:xfrm>
          <a:off x="3649091" y="1052736"/>
          <a:ext cx="5459413" cy="927100"/>
        </p:xfrm>
        <a:graphic>
          <a:graphicData uri="http://schemas.openxmlformats.org/presentationml/2006/ole">
            <p:oleObj spid="_x0000_s67587" name="Equação" r:id="rId5" imgW="2539800" imgH="431640" progId="Equation.3">
              <p:embed/>
            </p:oleObj>
          </a:graphicData>
        </a:graphic>
      </p:graphicFrame>
      <p:graphicFrame>
        <p:nvGraphicFramePr>
          <p:cNvPr id="65540" name="Object 4"/>
          <p:cNvGraphicFramePr>
            <a:graphicFrameLocks noChangeAspect="1"/>
          </p:cNvGraphicFramePr>
          <p:nvPr/>
        </p:nvGraphicFramePr>
        <p:xfrm>
          <a:off x="3635896" y="1925836"/>
          <a:ext cx="4259262" cy="927100"/>
        </p:xfrm>
        <a:graphic>
          <a:graphicData uri="http://schemas.openxmlformats.org/presentationml/2006/ole">
            <p:oleObj spid="_x0000_s67588" name="Equação" r:id="rId6" imgW="1981080" imgH="431640" progId="Equation.3">
              <p:embed/>
            </p:oleObj>
          </a:graphicData>
        </a:graphic>
      </p:graphicFrame>
      <p:graphicFrame>
        <p:nvGraphicFramePr>
          <p:cNvPr id="65541" name="Object 5"/>
          <p:cNvGraphicFramePr>
            <a:graphicFrameLocks noChangeAspect="1"/>
          </p:cNvGraphicFramePr>
          <p:nvPr/>
        </p:nvGraphicFramePr>
        <p:xfrm>
          <a:off x="3667428" y="2789932"/>
          <a:ext cx="2676525" cy="927100"/>
        </p:xfrm>
        <a:graphic>
          <a:graphicData uri="http://schemas.openxmlformats.org/presentationml/2006/ole">
            <p:oleObj spid="_x0000_s67589" name="Equação" r:id="rId7" imgW="1244520" imgH="43164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Exemplo:  encontrando  o segundo centroide</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36512" y="1556792"/>
            <a:ext cx="3953427" cy="3543795"/>
          </a:xfrm>
        </p:spPr>
      </p:pic>
      <p:graphicFrame>
        <p:nvGraphicFramePr>
          <p:cNvPr id="65538" name="Object 2"/>
          <p:cNvGraphicFramePr>
            <a:graphicFrameLocks noChangeAspect="1"/>
          </p:cNvGraphicFramePr>
          <p:nvPr/>
        </p:nvGraphicFramePr>
        <p:xfrm>
          <a:off x="755576" y="5373216"/>
          <a:ext cx="2428875" cy="927100"/>
        </p:xfrm>
        <a:graphic>
          <a:graphicData uri="http://schemas.openxmlformats.org/presentationml/2006/ole">
            <p:oleObj spid="_x0000_s68610" name="Equação" r:id="rId4" imgW="1130040" imgH="431640" progId="Equation.3">
              <p:embed/>
            </p:oleObj>
          </a:graphicData>
        </a:graphic>
      </p:graphicFrame>
      <p:graphicFrame>
        <p:nvGraphicFramePr>
          <p:cNvPr id="65539" name="Object 3"/>
          <p:cNvGraphicFramePr>
            <a:graphicFrameLocks noChangeAspect="1"/>
          </p:cNvGraphicFramePr>
          <p:nvPr/>
        </p:nvGraphicFramePr>
        <p:xfrm>
          <a:off x="3649091" y="1052736"/>
          <a:ext cx="5459413" cy="927100"/>
        </p:xfrm>
        <a:graphic>
          <a:graphicData uri="http://schemas.openxmlformats.org/presentationml/2006/ole">
            <p:oleObj spid="_x0000_s68611" name="Equação" r:id="rId5" imgW="2539800" imgH="431640" progId="Equation.3">
              <p:embed/>
            </p:oleObj>
          </a:graphicData>
        </a:graphic>
      </p:graphicFrame>
      <p:graphicFrame>
        <p:nvGraphicFramePr>
          <p:cNvPr id="65540" name="Object 4"/>
          <p:cNvGraphicFramePr>
            <a:graphicFrameLocks noChangeAspect="1"/>
          </p:cNvGraphicFramePr>
          <p:nvPr/>
        </p:nvGraphicFramePr>
        <p:xfrm>
          <a:off x="3635896" y="1925836"/>
          <a:ext cx="4259262" cy="927100"/>
        </p:xfrm>
        <a:graphic>
          <a:graphicData uri="http://schemas.openxmlformats.org/presentationml/2006/ole">
            <p:oleObj spid="_x0000_s68612" name="Equação" r:id="rId6" imgW="1981080" imgH="431640" progId="Equation.3">
              <p:embed/>
            </p:oleObj>
          </a:graphicData>
        </a:graphic>
      </p:graphicFrame>
      <p:graphicFrame>
        <p:nvGraphicFramePr>
          <p:cNvPr id="65541" name="Object 5"/>
          <p:cNvGraphicFramePr>
            <a:graphicFrameLocks noChangeAspect="1"/>
          </p:cNvGraphicFramePr>
          <p:nvPr/>
        </p:nvGraphicFramePr>
        <p:xfrm>
          <a:off x="3667428" y="2789932"/>
          <a:ext cx="2676525" cy="927100"/>
        </p:xfrm>
        <a:graphic>
          <a:graphicData uri="http://schemas.openxmlformats.org/presentationml/2006/ole">
            <p:oleObj spid="_x0000_s68613" name="Equação" r:id="rId7" imgW="1244520" imgH="431640" progId="Equation.3">
              <p:embed/>
            </p:oleObj>
          </a:graphicData>
        </a:graphic>
      </p:graphicFrame>
      <p:graphicFrame>
        <p:nvGraphicFramePr>
          <p:cNvPr id="65542" name="Object 6"/>
          <p:cNvGraphicFramePr>
            <a:graphicFrameLocks noChangeAspect="1"/>
          </p:cNvGraphicFramePr>
          <p:nvPr/>
        </p:nvGraphicFramePr>
        <p:xfrm>
          <a:off x="3676650" y="3654028"/>
          <a:ext cx="2593975" cy="927100"/>
        </p:xfrm>
        <a:graphic>
          <a:graphicData uri="http://schemas.openxmlformats.org/presentationml/2006/ole">
            <p:oleObj spid="_x0000_s68614" name="Equação" r:id="rId8" imgW="1206360" imgH="431640" progId="Equation.3">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encontrando a área de T2</a:t>
            </a:r>
            <a:endParaRPr lang="pt-BR" dirty="0"/>
          </a:p>
        </p:txBody>
      </p:sp>
      <p:sp>
        <p:nvSpPr>
          <p:cNvPr id="3" name="Espaço Reservado para Conteúdo 2"/>
          <p:cNvSpPr>
            <a:spLocks noGrp="1"/>
          </p:cNvSpPr>
          <p:nvPr>
            <p:ph sz="quarter" idx="1"/>
          </p:nvPr>
        </p:nvSpPr>
        <p:spPr/>
        <p:txBody>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r>
              <a:rPr lang="pt-BR" dirty="0" smtClean="0"/>
              <a:t> é o valor da área -6 calculado no exemplo do item 1.5.5 , então calculemos  o </a:t>
            </a:r>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 </a:t>
            </a:r>
            <a:r>
              <a:rPr lang="pt-BR" dirty="0" smtClean="0"/>
              <a:t>:</a:t>
            </a:r>
            <a:endParaRPr lang="pt-BR" i="1" dirty="0">
              <a:latin typeface="Times New Roman" pitchFamily="18" charset="0"/>
              <a:cs typeface="Times New Roman" pitchFamily="18" charset="0"/>
            </a:endParaRPr>
          </a:p>
        </p:txBody>
      </p:sp>
      <p:pic>
        <p:nvPicPr>
          <p:cNvPr id="5" name="Espaço Reservado para Conteúdo 3" descr="Sem título.png"/>
          <p:cNvPicPr>
            <a:picLocks noChangeAspect="1"/>
          </p:cNvPicPr>
          <p:nvPr/>
        </p:nvPicPr>
        <p:blipFill>
          <a:blip r:embed="rId3" cstate="print"/>
          <a:stretch>
            <a:fillRect/>
          </a:stretch>
        </p:blipFill>
        <p:spPr>
          <a:xfrm>
            <a:off x="323529" y="2513851"/>
            <a:ext cx="3528392" cy="3162800"/>
          </a:xfrm>
          <a:prstGeom prst="rect">
            <a:avLst/>
          </a:prstGeom>
        </p:spPr>
      </p:pic>
      <p:sp>
        <p:nvSpPr>
          <p:cNvPr id="6" name="CaixaDeTexto 5"/>
          <p:cNvSpPr txBox="1"/>
          <p:nvPr/>
        </p:nvSpPr>
        <p:spPr>
          <a:xfrm>
            <a:off x="1691680" y="4005064"/>
            <a:ext cx="401072"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endParaRPr lang="pt-BR" i="1" dirty="0">
              <a:latin typeface="Times New Roman" pitchFamily="18" charset="0"/>
              <a:cs typeface="Times New Roman" pitchFamily="18" charset="0"/>
            </a:endParaRPr>
          </a:p>
        </p:txBody>
      </p:sp>
      <p:sp>
        <p:nvSpPr>
          <p:cNvPr id="7" name="CaixaDeTexto 6"/>
          <p:cNvSpPr txBox="1"/>
          <p:nvPr/>
        </p:nvSpPr>
        <p:spPr>
          <a:xfrm>
            <a:off x="2411760" y="3140968"/>
            <a:ext cx="389850"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a:t>
            </a:r>
            <a:endParaRPr lang="pt-BR" i="1" dirty="0">
              <a:latin typeface="Times New Roman" pitchFamily="18" charset="0"/>
              <a:cs typeface="Times New Roman" pitchFamily="18" charset="0"/>
            </a:endParaRPr>
          </a:p>
        </p:txBody>
      </p:sp>
      <p:graphicFrame>
        <p:nvGraphicFramePr>
          <p:cNvPr id="70659" name="Object 3"/>
          <p:cNvGraphicFramePr>
            <a:graphicFrameLocks noChangeAspect="1"/>
          </p:cNvGraphicFramePr>
          <p:nvPr/>
        </p:nvGraphicFramePr>
        <p:xfrm>
          <a:off x="4499992" y="2564904"/>
          <a:ext cx="3836988" cy="1073150"/>
        </p:xfrm>
        <a:graphic>
          <a:graphicData uri="http://schemas.openxmlformats.org/presentationml/2006/ole">
            <p:oleObj spid="_x0000_s72706" name="Equação" r:id="rId4" imgW="1549080" imgH="431640" progId="Equation.3">
              <p:embed/>
            </p:oleObj>
          </a:graphicData>
        </a:graphic>
      </p:graphicFrame>
      <p:graphicFrame>
        <p:nvGraphicFramePr>
          <p:cNvPr id="70660" name="Object 4"/>
          <p:cNvGraphicFramePr>
            <a:graphicFrameLocks noChangeAspect="1"/>
          </p:cNvGraphicFramePr>
          <p:nvPr/>
        </p:nvGraphicFramePr>
        <p:xfrm>
          <a:off x="683568" y="5373216"/>
          <a:ext cx="2160240" cy="824562"/>
        </p:xfrm>
        <a:graphic>
          <a:graphicData uri="http://schemas.openxmlformats.org/presentationml/2006/ole">
            <p:oleObj spid="_x0000_s72707" name="Equação" r:id="rId5" imgW="1130040" imgH="431640" progId="Equation.3">
              <p:embed/>
            </p:oleObj>
          </a:graphicData>
        </a:graphic>
      </p:graphicFrame>
      <p:graphicFrame>
        <p:nvGraphicFramePr>
          <p:cNvPr id="70661" name="Object 5"/>
          <p:cNvGraphicFramePr>
            <a:graphicFrameLocks noChangeAspect="1"/>
          </p:cNvGraphicFramePr>
          <p:nvPr/>
        </p:nvGraphicFramePr>
        <p:xfrm>
          <a:off x="683568" y="6060183"/>
          <a:ext cx="2232248" cy="797817"/>
        </p:xfrm>
        <a:graphic>
          <a:graphicData uri="http://schemas.openxmlformats.org/presentationml/2006/ole">
            <p:oleObj spid="_x0000_s72708" name="Equação" r:id="rId6" imgW="1206360" imgH="431640" progId="Equation.3">
              <p:embed/>
            </p:oleObj>
          </a:graphicData>
        </a:graphic>
      </p:graphicFrame>
      <p:sp>
        <p:nvSpPr>
          <p:cNvPr id="13" name="Retângulo 12"/>
          <p:cNvSpPr/>
          <p:nvPr/>
        </p:nvSpPr>
        <p:spPr>
          <a:xfrm>
            <a:off x="827584" y="2132856"/>
            <a:ext cx="7200800" cy="369332"/>
          </a:xfrm>
          <a:prstGeom prst="rect">
            <a:avLst/>
          </a:prstGeom>
        </p:spPr>
        <p:txBody>
          <a:bodyPr wrap="square">
            <a:spAutoFit/>
          </a:bodyPr>
          <a:lstStyle/>
          <a:p>
            <a:r>
              <a:rPr lang="pt-BR" dirty="0" smtClean="0"/>
              <a:t>por  tratar–se de um retângulo dividido ao meio, a área é a mesma para </a:t>
            </a:r>
            <a:r>
              <a:rPr lang="pt-BR" i="1" dirty="0" smtClean="0">
                <a:latin typeface="Times New Roman" pitchFamily="18" charset="0"/>
                <a:cs typeface="Times New Roman" pitchFamily="18" charset="0"/>
              </a:rPr>
              <a:t>ST</a:t>
            </a:r>
            <a:r>
              <a:rPr lang="pt-BR" i="1" baseline="-25000" dirty="0" smtClean="0">
                <a:latin typeface="Times New Roman" pitchFamily="18" charset="0"/>
                <a:cs typeface="Times New Roman" pitchFamily="18" charset="0"/>
              </a:rPr>
              <a:t>2</a:t>
            </a:r>
            <a:endParaRPr lang="pt-BR"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encontrando a área de T2</a:t>
            </a:r>
            <a:endParaRPr lang="pt-BR" dirty="0"/>
          </a:p>
        </p:txBody>
      </p:sp>
      <p:sp>
        <p:nvSpPr>
          <p:cNvPr id="3" name="Espaço Reservado para Conteúdo 2"/>
          <p:cNvSpPr>
            <a:spLocks noGrp="1"/>
          </p:cNvSpPr>
          <p:nvPr>
            <p:ph sz="quarter" idx="1"/>
          </p:nvPr>
        </p:nvSpPr>
        <p:spPr/>
        <p:txBody>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r>
              <a:rPr lang="pt-BR" dirty="0" smtClean="0"/>
              <a:t> é o valor da área -6 calculado no exemplo do item 1.5.5 , então calculemos  o </a:t>
            </a:r>
            <a:r>
              <a:rPr lang="pt-BR" i="1" dirty="0" smtClean="0">
                <a:latin typeface="Times New Roman" pitchFamily="18" charset="0"/>
                <a:cs typeface="Times New Roman" pitchFamily="18" charset="0"/>
              </a:rPr>
              <a:t>S</a:t>
            </a:r>
            <a:r>
              <a:rPr lang="pt-BR" dirty="0" smtClean="0"/>
              <a:t>(</a:t>
            </a:r>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 </a:t>
            </a:r>
            <a:r>
              <a:rPr lang="pt-BR" dirty="0" smtClean="0"/>
              <a:t>): </a:t>
            </a:r>
          </a:p>
          <a:p>
            <a:r>
              <a:rPr lang="pt-BR" sz="2000" dirty="0" smtClean="0"/>
              <a:t>por se tratar de um retângulo dividido ao meio, a área é a mesma para </a:t>
            </a:r>
            <a:r>
              <a:rPr lang="pt-BR" sz="2000" i="1" dirty="0" smtClean="0">
                <a:latin typeface="Times New Roman" pitchFamily="18" charset="0"/>
                <a:cs typeface="Times New Roman" pitchFamily="18" charset="0"/>
              </a:rPr>
              <a:t>ST</a:t>
            </a:r>
            <a:r>
              <a:rPr lang="pt-BR" sz="2000" i="1" baseline="-25000" dirty="0" smtClean="0">
                <a:latin typeface="Times New Roman" pitchFamily="18" charset="0"/>
                <a:cs typeface="Times New Roman" pitchFamily="18" charset="0"/>
              </a:rPr>
              <a:t>2</a:t>
            </a:r>
            <a:endParaRPr lang="pt-BR" sz="2000" i="1" dirty="0">
              <a:latin typeface="Times New Roman" pitchFamily="18" charset="0"/>
              <a:cs typeface="Times New Roman" pitchFamily="18" charset="0"/>
            </a:endParaRPr>
          </a:p>
        </p:txBody>
      </p:sp>
      <p:pic>
        <p:nvPicPr>
          <p:cNvPr id="5" name="Espaço Reservado para Conteúdo 3" descr="Sem título.png"/>
          <p:cNvPicPr>
            <a:picLocks noChangeAspect="1"/>
          </p:cNvPicPr>
          <p:nvPr/>
        </p:nvPicPr>
        <p:blipFill>
          <a:blip r:embed="rId3" cstate="print"/>
          <a:stretch>
            <a:fillRect/>
          </a:stretch>
        </p:blipFill>
        <p:spPr>
          <a:xfrm>
            <a:off x="323529" y="2513851"/>
            <a:ext cx="3528392" cy="3162800"/>
          </a:xfrm>
          <a:prstGeom prst="rect">
            <a:avLst/>
          </a:prstGeom>
        </p:spPr>
      </p:pic>
      <p:sp>
        <p:nvSpPr>
          <p:cNvPr id="6" name="CaixaDeTexto 5"/>
          <p:cNvSpPr txBox="1"/>
          <p:nvPr/>
        </p:nvSpPr>
        <p:spPr>
          <a:xfrm>
            <a:off x="1691680" y="4005064"/>
            <a:ext cx="401072"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endParaRPr lang="pt-BR" i="1" dirty="0">
              <a:latin typeface="Times New Roman" pitchFamily="18" charset="0"/>
              <a:cs typeface="Times New Roman" pitchFamily="18" charset="0"/>
            </a:endParaRPr>
          </a:p>
        </p:txBody>
      </p:sp>
      <p:sp>
        <p:nvSpPr>
          <p:cNvPr id="7" name="CaixaDeTexto 6"/>
          <p:cNvSpPr txBox="1"/>
          <p:nvPr/>
        </p:nvSpPr>
        <p:spPr>
          <a:xfrm>
            <a:off x="2411760" y="3140968"/>
            <a:ext cx="389850"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a:t>
            </a:r>
            <a:endParaRPr lang="pt-BR" i="1" dirty="0">
              <a:latin typeface="Times New Roman" pitchFamily="18" charset="0"/>
              <a:cs typeface="Times New Roman" pitchFamily="18" charset="0"/>
            </a:endParaRPr>
          </a:p>
        </p:txBody>
      </p:sp>
      <p:graphicFrame>
        <p:nvGraphicFramePr>
          <p:cNvPr id="70659" name="Object 3"/>
          <p:cNvGraphicFramePr>
            <a:graphicFrameLocks noChangeAspect="1"/>
          </p:cNvGraphicFramePr>
          <p:nvPr/>
        </p:nvGraphicFramePr>
        <p:xfrm>
          <a:off x="4499992" y="2564904"/>
          <a:ext cx="3836988" cy="1073150"/>
        </p:xfrm>
        <a:graphic>
          <a:graphicData uri="http://schemas.openxmlformats.org/presentationml/2006/ole">
            <p:oleObj spid="_x0000_s73730" name="Equação" r:id="rId4" imgW="1549080" imgH="431640" progId="Equation.3">
              <p:embed/>
            </p:oleObj>
          </a:graphicData>
        </a:graphic>
      </p:graphicFrame>
      <p:graphicFrame>
        <p:nvGraphicFramePr>
          <p:cNvPr id="70660" name="Object 4"/>
          <p:cNvGraphicFramePr>
            <a:graphicFrameLocks noChangeAspect="1"/>
          </p:cNvGraphicFramePr>
          <p:nvPr/>
        </p:nvGraphicFramePr>
        <p:xfrm>
          <a:off x="683568" y="5373216"/>
          <a:ext cx="2160240" cy="824562"/>
        </p:xfrm>
        <a:graphic>
          <a:graphicData uri="http://schemas.openxmlformats.org/presentationml/2006/ole">
            <p:oleObj spid="_x0000_s73731" name="Equação" r:id="rId5" imgW="1130040" imgH="431640" progId="Equation.3">
              <p:embed/>
            </p:oleObj>
          </a:graphicData>
        </a:graphic>
      </p:graphicFrame>
      <p:graphicFrame>
        <p:nvGraphicFramePr>
          <p:cNvPr id="70661" name="Object 5"/>
          <p:cNvGraphicFramePr>
            <a:graphicFrameLocks noChangeAspect="1"/>
          </p:cNvGraphicFramePr>
          <p:nvPr/>
        </p:nvGraphicFramePr>
        <p:xfrm>
          <a:off x="683568" y="6060183"/>
          <a:ext cx="2232248" cy="797817"/>
        </p:xfrm>
        <a:graphic>
          <a:graphicData uri="http://schemas.openxmlformats.org/presentationml/2006/ole">
            <p:oleObj spid="_x0000_s73732" name="Equação" r:id="rId6" imgW="1206360" imgH="431640" progId="Equation.3">
              <p:embed/>
            </p:oleObj>
          </a:graphicData>
        </a:graphic>
      </p:graphicFrame>
      <p:graphicFrame>
        <p:nvGraphicFramePr>
          <p:cNvPr id="72709" name="Object 5"/>
          <p:cNvGraphicFramePr>
            <a:graphicFrameLocks noChangeAspect="1"/>
          </p:cNvGraphicFramePr>
          <p:nvPr/>
        </p:nvGraphicFramePr>
        <p:xfrm>
          <a:off x="4572000" y="3573016"/>
          <a:ext cx="2359025" cy="977900"/>
        </p:xfrm>
        <a:graphic>
          <a:graphicData uri="http://schemas.openxmlformats.org/presentationml/2006/ole">
            <p:oleObj spid="_x0000_s73733" name="Equação" r:id="rId7" imgW="952200" imgH="393480"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encontrando a área de T2</a:t>
            </a:r>
            <a:endParaRPr lang="pt-BR" dirty="0"/>
          </a:p>
        </p:txBody>
      </p:sp>
      <p:sp>
        <p:nvSpPr>
          <p:cNvPr id="3" name="Espaço Reservado para Conteúdo 2"/>
          <p:cNvSpPr>
            <a:spLocks noGrp="1"/>
          </p:cNvSpPr>
          <p:nvPr>
            <p:ph sz="quarter" idx="1"/>
          </p:nvPr>
        </p:nvSpPr>
        <p:spPr/>
        <p:txBody>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r>
              <a:rPr lang="pt-BR" dirty="0" smtClean="0"/>
              <a:t> é o valor da área -6 calculado no exemplo do item 1.5.5 , então calculemos  o </a:t>
            </a:r>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a:t>
            </a:r>
            <a:endParaRPr lang="pt-BR" i="1" dirty="0">
              <a:latin typeface="Times New Roman" pitchFamily="18" charset="0"/>
              <a:cs typeface="Times New Roman" pitchFamily="18" charset="0"/>
            </a:endParaRPr>
          </a:p>
        </p:txBody>
      </p:sp>
      <p:pic>
        <p:nvPicPr>
          <p:cNvPr id="5" name="Espaço Reservado para Conteúdo 3" descr="Sem título.png"/>
          <p:cNvPicPr>
            <a:picLocks noChangeAspect="1"/>
          </p:cNvPicPr>
          <p:nvPr/>
        </p:nvPicPr>
        <p:blipFill>
          <a:blip r:embed="rId3" cstate="print"/>
          <a:stretch>
            <a:fillRect/>
          </a:stretch>
        </p:blipFill>
        <p:spPr>
          <a:xfrm>
            <a:off x="323529" y="2513851"/>
            <a:ext cx="3528392" cy="3162800"/>
          </a:xfrm>
          <a:prstGeom prst="rect">
            <a:avLst/>
          </a:prstGeom>
        </p:spPr>
      </p:pic>
      <p:sp>
        <p:nvSpPr>
          <p:cNvPr id="6" name="CaixaDeTexto 5"/>
          <p:cNvSpPr txBox="1"/>
          <p:nvPr/>
        </p:nvSpPr>
        <p:spPr>
          <a:xfrm>
            <a:off x="1691680" y="4005064"/>
            <a:ext cx="401072"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endParaRPr lang="pt-BR" i="1" dirty="0">
              <a:latin typeface="Times New Roman" pitchFamily="18" charset="0"/>
              <a:cs typeface="Times New Roman" pitchFamily="18" charset="0"/>
            </a:endParaRPr>
          </a:p>
        </p:txBody>
      </p:sp>
      <p:sp>
        <p:nvSpPr>
          <p:cNvPr id="7" name="CaixaDeTexto 6"/>
          <p:cNvSpPr txBox="1"/>
          <p:nvPr/>
        </p:nvSpPr>
        <p:spPr>
          <a:xfrm>
            <a:off x="2411760" y="3140968"/>
            <a:ext cx="389850"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a:t>
            </a:r>
            <a:endParaRPr lang="pt-BR" i="1" dirty="0">
              <a:latin typeface="Times New Roman" pitchFamily="18" charset="0"/>
              <a:cs typeface="Times New Roman" pitchFamily="18" charset="0"/>
            </a:endParaRPr>
          </a:p>
        </p:txBody>
      </p:sp>
      <p:graphicFrame>
        <p:nvGraphicFramePr>
          <p:cNvPr id="70659" name="Object 3"/>
          <p:cNvGraphicFramePr>
            <a:graphicFrameLocks noChangeAspect="1"/>
          </p:cNvGraphicFramePr>
          <p:nvPr/>
        </p:nvGraphicFramePr>
        <p:xfrm>
          <a:off x="4499992" y="2564904"/>
          <a:ext cx="3836988" cy="1073150"/>
        </p:xfrm>
        <a:graphic>
          <a:graphicData uri="http://schemas.openxmlformats.org/presentationml/2006/ole">
            <p:oleObj spid="_x0000_s78850" name="Equação" r:id="rId4" imgW="1549080" imgH="431640" progId="Equation.3">
              <p:embed/>
            </p:oleObj>
          </a:graphicData>
        </a:graphic>
      </p:graphicFrame>
      <p:graphicFrame>
        <p:nvGraphicFramePr>
          <p:cNvPr id="70660" name="Object 4"/>
          <p:cNvGraphicFramePr>
            <a:graphicFrameLocks noChangeAspect="1"/>
          </p:cNvGraphicFramePr>
          <p:nvPr/>
        </p:nvGraphicFramePr>
        <p:xfrm>
          <a:off x="683568" y="5373216"/>
          <a:ext cx="2160240" cy="824562"/>
        </p:xfrm>
        <a:graphic>
          <a:graphicData uri="http://schemas.openxmlformats.org/presentationml/2006/ole">
            <p:oleObj spid="_x0000_s78851" name="Equação" r:id="rId5" imgW="1130040" imgH="431640" progId="Equation.3">
              <p:embed/>
            </p:oleObj>
          </a:graphicData>
        </a:graphic>
      </p:graphicFrame>
      <p:graphicFrame>
        <p:nvGraphicFramePr>
          <p:cNvPr id="70661" name="Object 5"/>
          <p:cNvGraphicFramePr>
            <a:graphicFrameLocks noChangeAspect="1"/>
          </p:cNvGraphicFramePr>
          <p:nvPr/>
        </p:nvGraphicFramePr>
        <p:xfrm>
          <a:off x="683568" y="6060183"/>
          <a:ext cx="2232248" cy="797817"/>
        </p:xfrm>
        <a:graphic>
          <a:graphicData uri="http://schemas.openxmlformats.org/presentationml/2006/ole">
            <p:oleObj spid="_x0000_s78852" name="Equação" r:id="rId6" imgW="1206360" imgH="431640" progId="Equation.3">
              <p:embed/>
            </p:oleObj>
          </a:graphicData>
        </a:graphic>
      </p:graphicFrame>
      <p:graphicFrame>
        <p:nvGraphicFramePr>
          <p:cNvPr id="72709" name="Object 5"/>
          <p:cNvGraphicFramePr>
            <a:graphicFrameLocks noChangeAspect="1"/>
          </p:cNvGraphicFramePr>
          <p:nvPr/>
        </p:nvGraphicFramePr>
        <p:xfrm>
          <a:off x="4572000" y="3573016"/>
          <a:ext cx="2359025" cy="977900"/>
        </p:xfrm>
        <a:graphic>
          <a:graphicData uri="http://schemas.openxmlformats.org/presentationml/2006/ole">
            <p:oleObj spid="_x0000_s78853" name="Equação" r:id="rId7" imgW="952200" imgH="393480" progId="Equation.3">
              <p:embed/>
            </p:oleObj>
          </a:graphicData>
        </a:graphic>
      </p:graphicFrame>
      <p:graphicFrame>
        <p:nvGraphicFramePr>
          <p:cNvPr id="72710" name="Object 6"/>
          <p:cNvGraphicFramePr>
            <a:graphicFrameLocks noChangeAspect="1"/>
          </p:cNvGraphicFramePr>
          <p:nvPr/>
        </p:nvGraphicFramePr>
        <p:xfrm>
          <a:off x="4638774" y="4467324"/>
          <a:ext cx="1949450" cy="977900"/>
        </p:xfrm>
        <a:graphic>
          <a:graphicData uri="http://schemas.openxmlformats.org/presentationml/2006/ole">
            <p:oleObj spid="_x0000_s78854" name="Equação" r:id="rId8" imgW="787320" imgH="393480"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encontrando a área de T2</a:t>
            </a:r>
            <a:endParaRPr lang="pt-BR" dirty="0"/>
          </a:p>
        </p:txBody>
      </p:sp>
      <p:sp>
        <p:nvSpPr>
          <p:cNvPr id="3" name="Espaço Reservado para Conteúdo 2"/>
          <p:cNvSpPr>
            <a:spLocks noGrp="1"/>
          </p:cNvSpPr>
          <p:nvPr>
            <p:ph sz="quarter" idx="1"/>
          </p:nvPr>
        </p:nvSpPr>
        <p:spPr/>
        <p:txBody>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r>
              <a:rPr lang="pt-BR" dirty="0" smtClean="0"/>
              <a:t> é o valor da área -6 calculado no exemplo do item 1.5.5 , então calculemos  o </a:t>
            </a:r>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 </a:t>
            </a:r>
            <a:r>
              <a:rPr lang="pt-BR" dirty="0" smtClean="0"/>
              <a:t>:</a:t>
            </a:r>
            <a:endParaRPr lang="pt-BR" i="1" dirty="0">
              <a:latin typeface="Times New Roman" pitchFamily="18" charset="0"/>
              <a:cs typeface="Times New Roman" pitchFamily="18" charset="0"/>
            </a:endParaRPr>
          </a:p>
        </p:txBody>
      </p:sp>
      <p:pic>
        <p:nvPicPr>
          <p:cNvPr id="5" name="Espaço Reservado para Conteúdo 3" descr="Sem título.png"/>
          <p:cNvPicPr>
            <a:picLocks noChangeAspect="1"/>
          </p:cNvPicPr>
          <p:nvPr/>
        </p:nvPicPr>
        <p:blipFill>
          <a:blip r:embed="rId3" cstate="print"/>
          <a:stretch>
            <a:fillRect/>
          </a:stretch>
        </p:blipFill>
        <p:spPr>
          <a:xfrm>
            <a:off x="323529" y="2513851"/>
            <a:ext cx="3528392" cy="3162800"/>
          </a:xfrm>
          <a:prstGeom prst="rect">
            <a:avLst/>
          </a:prstGeom>
        </p:spPr>
      </p:pic>
      <p:sp>
        <p:nvSpPr>
          <p:cNvPr id="6" name="CaixaDeTexto 5"/>
          <p:cNvSpPr txBox="1"/>
          <p:nvPr/>
        </p:nvSpPr>
        <p:spPr>
          <a:xfrm>
            <a:off x="1691680" y="4005064"/>
            <a:ext cx="401072"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endParaRPr lang="pt-BR" i="1" dirty="0">
              <a:latin typeface="Times New Roman" pitchFamily="18" charset="0"/>
              <a:cs typeface="Times New Roman" pitchFamily="18" charset="0"/>
            </a:endParaRPr>
          </a:p>
        </p:txBody>
      </p:sp>
      <p:sp>
        <p:nvSpPr>
          <p:cNvPr id="7" name="CaixaDeTexto 6"/>
          <p:cNvSpPr txBox="1"/>
          <p:nvPr/>
        </p:nvSpPr>
        <p:spPr>
          <a:xfrm>
            <a:off x="2411760" y="3140968"/>
            <a:ext cx="389850"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a:t>
            </a:r>
            <a:endParaRPr lang="pt-BR" i="1" dirty="0">
              <a:latin typeface="Times New Roman" pitchFamily="18" charset="0"/>
              <a:cs typeface="Times New Roman" pitchFamily="18" charset="0"/>
            </a:endParaRPr>
          </a:p>
        </p:txBody>
      </p:sp>
      <p:graphicFrame>
        <p:nvGraphicFramePr>
          <p:cNvPr id="70659" name="Object 3"/>
          <p:cNvGraphicFramePr>
            <a:graphicFrameLocks noChangeAspect="1"/>
          </p:cNvGraphicFramePr>
          <p:nvPr/>
        </p:nvGraphicFramePr>
        <p:xfrm>
          <a:off x="4499992" y="2564904"/>
          <a:ext cx="3836988" cy="1073150"/>
        </p:xfrm>
        <a:graphic>
          <a:graphicData uri="http://schemas.openxmlformats.org/presentationml/2006/ole">
            <p:oleObj spid="_x0000_s79874" name="Equação" r:id="rId4" imgW="1549080" imgH="431640" progId="Equation.3">
              <p:embed/>
            </p:oleObj>
          </a:graphicData>
        </a:graphic>
      </p:graphicFrame>
      <p:graphicFrame>
        <p:nvGraphicFramePr>
          <p:cNvPr id="70660" name="Object 4"/>
          <p:cNvGraphicFramePr>
            <a:graphicFrameLocks noChangeAspect="1"/>
          </p:cNvGraphicFramePr>
          <p:nvPr/>
        </p:nvGraphicFramePr>
        <p:xfrm>
          <a:off x="683568" y="5373216"/>
          <a:ext cx="2160240" cy="824562"/>
        </p:xfrm>
        <a:graphic>
          <a:graphicData uri="http://schemas.openxmlformats.org/presentationml/2006/ole">
            <p:oleObj spid="_x0000_s79875" name="Equação" r:id="rId5" imgW="1130040" imgH="431640" progId="Equation.3">
              <p:embed/>
            </p:oleObj>
          </a:graphicData>
        </a:graphic>
      </p:graphicFrame>
      <p:graphicFrame>
        <p:nvGraphicFramePr>
          <p:cNvPr id="70661" name="Object 5"/>
          <p:cNvGraphicFramePr>
            <a:graphicFrameLocks noChangeAspect="1"/>
          </p:cNvGraphicFramePr>
          <p:nvPr/>
        </p:nvGraphicFramePr>
        <p:xfrm>
          <a:off x="683568" y="6060183"/>
          <a:ext cx="2232248" cy="797817"/>
        </p:xfrm>
        <a:graphic>
          <a:graphicData uri="http://schemas.openxmlformats.org/presentationml/2006/ole">
            <p:oleObj spid="_x0000_s79876" name="Equação" r:id="rId6" imgW="1206360" imgH="431640" progId="Equation.3">
              <p:embed/>
            </p:oleObj>
          </a:graphicData>
        </a:graphic>
      </p:graphicFrame>
      <p:graphicFrame>
        <p:nvGraphicFramePr>
          <p:cNvPr id="72709" name="Object 5"/>
          <p:cNvGraphicFramePr>
            <a:graphicFrameLocks noChangeAspect="1"/>
          </p:cNvGraphicFramePr>
          <p:nvPr/>
        </p:nvGraphicFramePr>
        <p:xfrm>
          <a:off x="4572000" y="3573016"/>
          <a:ext cx="2359025" cy="977900"/>
        </p:xfrm>
        <a:graphic>
          <a:graphicData uri="http://schemas.openxmlformats.org/presentationml/2006/ole">
            <p:oleObj spid="_x0000_s79877" name="Equação" r:id="rId7" imgW="952200" imgH="393480" progId="Equation.3">
              <p:embed/>
            </p:oleObj>
          </a:graphicData>
        </a:graphic>
      </p:graphicFrame>
      <p:graphicFrame>
        <p:nvGraphicFramePr>
          <p:cNvPr id="72710" name="Object 6"/>
          <p:cNvGraphicFramePr>
            <a:graphicFrameLocks noChangeAspect="1"/>
          </p:cNvGraphicFramePr>
          <p:nvPr/>
        </p:nvGraphicFramePr>
        <p:xfrm>
          <a:off x="4638774" y="4467324"/>
          <a:ext cx="1949450" cy="977900"/>
        </p:xfrm>
        <a:graphic>
          <a:graphicData uri="http://schemas.openxmlformats.org/presentationml/2006/ole">
            <p:oleObj spid="_x0000_s79878" name="Equação" r:id="rId8" imgW="787320" imgH="393480" progId="Equation.3">
              <p:embed/>
            </p:oleObj>
          </a:graphicData>
        </a:graphic>
      </p:graphicFrame>
      <p:graphicFrame>
        <p:nvGraphicFramePr>
          <p:cNvPr id="72711" name="Object 7"/>
          <p:cNvGraphicFramePr>
            <a:graphicFrameLocks noChangeAspect="1"/>
          </p:cNvGraphicFramePr>
          <p:nvPr/>
        </p:nvGraphicFramePr>
        <p:xfrm>
          <a:off x="4644008" y="5373216"/>
          <a:ext cx="1949450" cy="977900"/>
        </p:xfrm>
        <a:graphic>
          <a:graphicData uri="http://schemas.openxmlformats.org/presentationml/2006/ole">
            <p:oleObj spid="_x0000_s79879" name="Equação" r:id="rId9" imgW="787320" imgH="393480" progId="Equation.3">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encontrando a área de T2</a:t>
            </a:r>
            <a:endParaRPr lang="pt-BR" dirty="0"/>
          </a:p>
        </p:txBody>
      </p:sp>
      <p:sp>
        <p:nvSpPr>
          <p:cNvPr id="3" name="Espaço Reservado para Conteúdo 2"/>
          <p:cNvSpPr>
            <a:spLocks noGrp="1"/>
          </p:cNvSpPr>
          <p:nvPr>
            <p:ph sz="quarter" idx="1"/>
          </p:nvPr>
        </p:nvSpPr>
        <p:spPr/>
        <p:txBody>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r>
              <a:rPr lang="pt-BR" dirty="0" smtClean="0"/>
              <a:t> é o valor da área -6 calculado no exemplo do item 1.5.5 , então calculemos  o </a:t>
            </a:r>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a:t>
            </a:r>
            <a:endParaRPr lang="pt-BR" i="1" dirty="0">
              <a:latin typeface="Times New Roman" pitchFamily="18" charset="0"/>
              <a:cs typeface="Times New Roman" pitchFamily="18" charset="0"/>
            </a:endParaRPr>
          </a:p>
        </p:txBody>
      </p:sp>
      <p:pic>
        <p:nvPicPr>
          <p:cNvPr id="5" name="Espaço Reservado para Conteúdo 3" descr="Sem título.png"/>
          <p:cNvPicPr>
            <a:picLocks noChangeAspect="1"/>
          </p:cNvPicPr>
          <p:nvPr/>
        </p:nvPicPr>
        <p:blipFill>
          <a:blip r:embed="rId3" cstate="print"/>
          <a:stretch>
            <a:fillRect/>
          </a:stretch>
        </p:blipFill>
        <p:spPr>
          <a:xfrm>
            <a:off x="5327576" y="2420888"/>
            <a:ext cx="3816424" cy="3420988"/>
          </a:xfrm>
          <a:prstGeom prst="rect">
            <a:avLst/>
          </a:prstGeom>
        </p:spPr>
      </p:pic>
      <p:sp>
        <p:nvSpPr>
          <p:cNvPr id="6" name="CaixaDeTexto 5"/>
          <p:cNvSpPr txBox="1"/>
          <p:nvPr/>
        </p:nvSpPr>
        <p:spPr>
          <a:xfrm>
            <a:off x="6876256" y="4293096"/>
            <a:ext cx="401072"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endParaRPr lang="pt-BR" i="1" dirty="0">
              <a:latin typeface="Times New Roman" pitchFamily="18" charset="0"/>
              <a:cs typeface="Times New Roman" pitchFamily="18" charset="0"/>
            </a:endParaRPr>
          </a:p>
        </p:txBody>
      </p:sp>
      <p:sp>
        <p:nvSpPr>
          <p:cNvPr id="7" name="CaixaDeTexto 6"/>
          <p:cNvSpPr txBox="1"/>
          <p:nvPr/>
        </p:nvSpPr>
        <p:spPr>
          <a:xfrm>
            <a:off x="7524328" y="3140968"/>
            <a:ext cx="389850"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a:t>
            </a:r>
            <a:endParaRPr lang="pt-BR" i="1" dirty="0">
              <a:latin typeface="Times New Roman" pitchFamily="18" charset="0"/>
              <a:cs typeface="Times New Roman" pitchFamily="18" charset="0"/>
            </a:endParaRPr>
          </a:p>
        </p:txBody>
      </p:sp>
      <p:graphicFrame>
        <p:nvGraphicFramePr>
          <p:cNvPr id="70659" name="Object 3"/>
          <p:cNvGraphicFramePr>
            <a:graphicFrameLocks noChangeAspect="1"/>
          </p:cNvGraphicFramePr>
          <p:nvPr/>
        </p:nvGraphicFramePr>
        <p:xfrm>
          <a:off x="611560" y="2492896"/>
          <a:ext cx="3415555" cy="939730"/>
        </p:xfrm>
        <a:graphic>
          <a:graphicData uri="http://schemas.openxmlformats.org/presentationml/2006/ole">
            <p:oleObj spid="_x0000_s82946" name="Equação" r:id="rId4" imgW="1574640" imgH="431640" progId="Equation.3">
              <p:embed/>
            </p:oleObj>
          </a:graphicData>
        </a:graphic>
      </p:graphicFrame>
      <p:graphicFrame>
        <p:nvGraphicFramePr>
          <p:cNvPr id="70660" name="Object 4"/>
          <p:cNvGraphicFramePr>
            <a:graphicFrameLocks noChangeAspect="1"/>
          </p:cNvGraphicFramePr>
          <p:nvPr/>
        </p:nvGraphicFramePr>
        <p:xfrm>
          <a:off x="6372200" y="5517232"/>
          <a:ext cx="1971589" cy="752554"/>
        </p:xfrm>
        <a:graphic>
          <a:graphicData uri="http://schemas.openxmlformats.org/presentationml/2006/ole">
            <p:oleObj spid="_x0000_s82947" name="Equação" r:id="rId5" imgW="1130040" imgH="431640" progId="Equation.3">
              <p:embed/>
            </p:oleObj>
          </a:graphicData>
        </a:graphic>
      </p:graphicFrame>
      <p:graphicFrame>
        <p:nvGraphicFramePr>
          <p:cNvPr id="70661" name="Object 5"/>
          <p:cNvGraphicFramePr>
            <a:graphicFrameLocks noChangeAspect="1"/>
          </p:cNvGraphicFramePr>
          <p:nvPr/>
        </p:nvGraphicFramePr>
        <p:xfrm>
          <a:off x="6300192" y="6163127"/>
          <a:ext cx="1944216" cy="694873"/>
        </p:xfrm>
        <a:graphic>
          <a:graphicData uri="http://schemas.openxmlformats.org/presentationml/2006/ole">
            <p:oleObj spid="_x0000_s82948" name="Equação" r:id="rId6" imgW="1206360" imgH="431640" progId="Equation.3">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encontrando a área de T2</a:t>
            </a:r>
            <a:endParaRPr lang="pt-BR" dirty="0"/>
          </a:p>
        </p:txBody>
      </p:sp>
      <p:sp>
        <p:nvSpPr>
          <p:cNvPr id="3" name="Espaço Reservado para Conteúdo 2"/>
          <p:cNvSpPr>
            <a:spLocks noGrp="1"/>
          </p:cNvSpPr>
          <p:nvPr>
            <p:ph sz="quarter" idx="1"/>
          </p:nvPr>
        </p:nvSpPr>
        <p:spPr/>
        <p:txBody>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r>
              <a:rPr lang="pt-BR" dirty="0" smtClean="0"/>
              <a:t> é o valor da área -6 calculado no exemplo do item 1.5.5 , então calculemos  o </a:t>
            </a:r>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 </a:t>
            </a:r>
            <a:r>
              <a:rPr lang="pt-BR" dirty="0" smtClean="0"/>
              <a:t>:</a:t>
            </a:r>
            <a:endParaRPr lang="pt-BR" i="1" dirty="0">
              <a:latin typeface="Times New Roman" pitchFamily="18" charset="0"/>
              <a:cs typeface="Times New Roman" pitchFamily="18" charset="0"/>
            </a:endParaRPr>
          </a:p>
        </p:txBody>
      </p:sp>
      <p:pic>
        <p:nvPicPr>
          <p:cNvPr id="5" name="Espaço Reservado para Conteúdo 3" descr="Sem título.png"/>
          <p:cNvPicPr>
            <a:picLocks noChangeAspect="1"/>
          </p:cNvPicPr>
          <p:nvPr/>
        </p:nvPicPr>
        <p:blipFill>
          <a:blip r:embed="rId3" cstate="print"/>
          <a:stretch>
            <a:fillRect/>
          </a:stretch>
        </p:blipFill>
        <p:spPr>
          <a:xfrm>
            <a:off x="5327576" y="2420888"/>
            <a:ext cx="3816424" cy="3420988"/>
          </a:xfrm>
          <a:prstGeom prst="rect">
            <a:avLst/>
          </a:prstGeom>
        </p:spPr>
      </p:pic>
      <p:sp>
        <p:nvSpPr>
          <p:cNvPr id="6" name="CaixaDeTexto 5"/>
          <p:cNvSpPr txBox="1"/>
          <p:nvPr/>
        </p:nvSpPr>
        <p:spPr>
          <a:xfrm>
            <a:off x="6876256" y="4293096"/>
            <a:ext cx="401072"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endParaRPr lang="pt-BR" i="1" dirty="0">
              <a:latin typeface="Times New Roman" pitchFamily="18" charset="0"/>
              <a:cs typeface="Times New Roman" pitchFamily="18" charset="0"/>
            </a:endParaRPr>
          </a:p>
        </p:txBody>
      </p:sp>
      <p:sp>
        <p:nvSpPr>
          <p:cNvPr id="7" name="CaixaDeTexto 6"/>
          <p:cNvSpPr txBox="1"/>
          <p:nvPr/>
        </p:nvSpPr>
        <p:spPr>
          <a:xfrm>
            <a:off x="7524328" y="3140968"/>
            <a:ext cx="389850"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a:t>
            </a:r>
            <a:endParaRPr lang="pt-BR" i="1" dirty="0">
              <a:latin typeface="Times New Roman" pitchFamily="18" charset="0"/>
              <a:cs typeface="Times New Roman" pitchFamily="18" charset="0"/>
            </a:endParaRPr>
          </a:p>
        </p:txBody>
      </p:sp>
      <p:graphicFrame>
        <p:nvGraphicFramePr>
          <p:cNvPr id="70659" name="Object 3"/>
          <p:cNvGraphicFramePr>
            <a:graphicFrameLocks noChangeAspect="1"/>
          </p:cNvGraphicFramePr>
          <p:nvPr/>
        </p:nvGraphicFramePr>
        <p:xfrm>
          <a:off x="611560" y="2492896"/>
          <a:ext cx="3415555" cy="939730"/>
        </p:xfrm>
        <a:graphic>
          <a:graphicData uri="http://schemas.openxmlformats.org/presentationml/2006/ole">
            <p:oleObj spid="_x0000_s86018" name="Equação" r:id="rId4" imgW="1574640" imgH="431640" progId="Equation.3">
              <p:embed/>
            </p:oleObj>
          </a:graphicData>
        </a:graphic>
      </p:graphicFrame>
      <p:graphicFrame>
        <p:nvGraphicFramePr>
          <p:cNvPr id="70660" name="Object 4"/>
          <p:cNvGraphicFramePr>
            <a:graphicFrameLocks noChangeAspect="1"/>
          </p:cNvGraphicFramePr>
          <p:nvPr/>
        </p:nvGraphicFramePr>
        <p:xfrm>
          <a:off x="6372200" y="5517232"/>
          <a:ext cx="1971589" cy="752554"/>
        </p:xfrm>
        <a:graphic>
          <a:graphicData uri="http://schemas.openxmlformats.org/presentationml/2006/ole">
            <p:oleObj spid="_x0000_s86019" name="Equação" r:id="rId5" imgW="1130040" imgH="431640" progId="Equation.3">
              <p:embed/>
            </p:oleObj>
          </a:graphicData>
        </a:graphic>
      </p:graphicFrame>
      <p:graphicFrame>
        <p:nvGraphicFramePr>
          <p:cNvPr id="70661" name="Object 5"/>
          <p:cNvGraphicFramePr>
            <a:graphicFrameLocks noChangeAspect="1"/>
          </p:cNvGraphicFramePr>
          <p:nvPr/>
        </p:nvGraphicFramePr>
        <p:xfrm>
          <a:off x="6300192" y="6163127"/>
          <a:ext cx="1944216" cy="694873"/>
        </p:xfrm>
        <a:graphic>
          <a:graphicData uri="http://schemas.openxmlformats.org/presentationml/2006/ole">
            <p:oleObj spid="_x0000_s86020" name="Equação" r:id="rId6" imgW="1206360" imgH="431640" progId="Equation.3">
              <p:embed/>
            </p:oleObj>
          </a:graphicData>
        </a:graphic>
      </p:graphicFrame>
      <p:graphicFrame>
        <p:nvGraphicFramePr>
          <p:cNvPr id="80902" name="Object 6"/>
          <p:cNvGraphicFramePr>
            <a:graphicFrameLocks noChangeAspect="1"/>
          </p:cNvGraphicFramePr>
          <p:nvPr/>
        </p:nvGraphicFramePr>
        <p:xfrm>
          <a:off x="683568" y="3429000"/>
          <a:ext cx="2403801" cy="1276797"/>
        </p:xfrm>
        <a:graphic>
          <a:graphicData uri="http://schemas.openxmlformats.org/presentationml/2006/ole">
            <p:oleObj spid="_x0000_s86021" name="Equação" r:id="rId7" imgW="1079280" imgH="571320" progId="Equation.3">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encontrando a área de T2</a:t>
            </a:r>
            <a:endParaRPr lang="pt-BR" dirty="0"/>
          </a:p>
        </p:txBody>
      </p:sp>
      <p:sp>
        <p:nvSpPr>
          <p:cNvPr id="3" name="Espaço Reservado para Conteúdo 2"/>
          <p:cNvSpPr>
            <a:spLocks noGrp="1"/>
          </p:cNvSpPr>
          <p:nvPr>
            <p:ph sz="quarter" idx="1"/>
          </p:nvPr>
        </p:nvSpPr>
        <p:spPr/>
        <p:txBody>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r>
              <a:rPr lang="pt-BR" dirty="0" smtClean="0"/>
              <a:t> é o valor da área -6 calculado no exemplo do item 1.5.5 , então calculemos  o </a:t>
            </a:r>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 </a:t>
            </a:r>
            <a:r>
              <a:rPr lang="pt-BR" dirty="0" smtClean="0"/>
              <a:t>:</a:t>
            </a:r>
            <a:endParaRPr lang="pt-BR" i="1" dirty="0">
              <a:latin typeface="Times New Roman" pitchFamily="18" charset="0"/>
              <a:cs typeface="Times New Roman" pitchFamily="18" charset="0"/>
            </a:endParaRPr>
          </a:p>
        </p:txBody>
      </p:sp>
      <p:pic>
        <p:nvPicPr>
          <p:cNvPr id="5" name="Espaço Reservado para Conteúdo 3" descr="Sem título.png"/>
          <p:cNvPicPr>
            <a:picLocks noChangeAspect="1"/>
          </p:cNvPicPr>
          <p:nvPr/>
        </p:nvPicPr>
        <p:blipFill>
          <a:blip r:embed="rId3" cstate="print"/>
          <a:stretch>
            <a:fillRect/>
          </a:stretch>
        </p:blipFill>
        <p:spPr>
          <a:xfrm>
            <a:off x="5327576" y="2420888"/>
            <a:ext cx="3816424" cy="3420988"/>
          </a:xfrm>
          <a:prstGeom prst="rect">
            <a:avLst/>
          </a:prstGeom>
        </p:spPr>
      </p:pic>
      <p:sp>
        <p:nvSpPr>
          <p:cNvPr id="6" name="CaixaDeTexto 5"/>
          <p:cNvSpPr txBox="1"/>
          <p:nvPr/>
        </p:nvSpPr>
        <p:spPr>
          <a:xfrm>
            <a:off x="6876256" y="4293096"/>
            <a:ext cx="401072"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endParaRPr lang="pt-BR" i="1" dirty="0">
              <a:latin typeface="Times New Roman" pitchFamily="18" charset="0"/>
              <a:cs typeface="Times New Roman" pitchFamily="18" charset="0"/>
            </a:endParaRPr>
          </a:p>
        </p:txBody>
      </p:sp>
      <p:sp>
        <p:nvSpPr>
          <p:cNvPr id="7" name="CaixaDeTexto 6"/>
          <p:cNvSpPr txBox="1"/>
          <p:nvPr/>
        </p:nvSpPr>
        <p:spPr>
          <a:xfrm>
            <a:off x="7524328" y="3140968"/>
            <a:ext cx="389850"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a:t>
            </a:r>
            <a:endParaRPr lang="pt-BR" i="1" dirty="0">
              <a:latin typeface="Times New Roman" pitchFamily="18" charset="0"/>
              <a:cs typeface="Times New Roman" pitchFamily="18" charset="0"/>
            </a:endParaRPr>
          </a:p>
        </p:txBody>
      </p:sp>
      <p:graphicFrame>
        <p:nvGraphicFramePr>
          <p:cNvPr id="70659" name="Object 3"/>
          <p:cNvGraphicFramePr>
            <a:graphicFrameLocks noChangeAspect="1"/>
          </p:cNvGraphicFramePr>
          <p:nvPr/>
        </p:nvGraphicFramePr>
        <p:xfrm>
          <a:off x="611560" y="2492896"/>
          <a:ext cx="3415555" cy="939730"/>
        </p:xfrm>
        <a:graphic>
          <a:graphicData uri="http://schemas.openxmlformats.org/presentationml/2006/ole">
            <p:oleObj spid="_x0000_s87042" name="Equação" r:id="rId4" imgW="1574640" imgH="431640" progId="Equation.3">
              <p:embed/>
            </p:oleObj>
          </a:graphicData>
        </a:graphic>
      </p:graphicFrame>
      <p:graphicFrame>
        <p:nvGraphicFramePr>
          <p:cNvPr id="70660" name="Object 4"/>
          <p:cNvGraphicFramePr>
            <a:graphicFrameLocks noChangeAspect="1"/>
          </p:cNvGraphicFramePr>
          <p:nvPr/>
        </p:nvGraphicFramePr>
        <p:xfrm>
          <a:off x="6372200" y="5517232"/>
          <a:ext cx="1971589" cy="752554"/>
        </p:xfrm>
        <a:graphic>
          <a:graphicData uri="http://schemas.openxmlformats.org/presentationml/2006/ole">
            <p:oleObj spid="_x0000_s87043" name="Equação" r:id="rId5" imgW="1130040" imgH="431640" progId="Equation.3">
              <p:embed/>
            </p:oleObj>
          </a:graphicData>
        </a:graphic>
      </p:graphicFrame>
      <p:graphicFrame>
        <p:nvGraphicFramePr>
          <p:cNvPr id="70661" name="Object 5"/>
          <p:cNvGraphicFramePr>
            <a:graphicFrameLocks noChangeAspect="1"/>
          </p:cNvGraphicFramePr>
          <p:nvPr/>
        </p:nvGraphicFramePr>
        <p:xfrm>
          <a:off x="6300192" y="6163127"/>
          <a:ext cx="1944216" cy="694873"/>
        </p:xfrm>
        <a:graphic>
          <a:graphicData uri="http://schemas.openxmlformats.org/presentationml/2006/ole">
            <p:oleObj spid="_x0000_s87044" name="Equação" r:id="rId6" imgW="1206360" imgH="431640" progId="Equation.3">
              <p:embed/>
            </p:oleObj>
          </a:graphicData>
        </a:graphic>
      </p:graphicFrame>
      <p:graphicFrame>
        <p:nvGraphicFramePr>
          <p:cNvPr id="80902" name="Object 6"/>
          <p:cNvGraphicFramePr>
            <a:graphicFrameLocks noChangeAspect="1"/>
          </p:cNvGraphicFramePr>
          <p:nvPr/>
        </p:nvGraphicFramePr>
        <p:xfrm>
          <a:off x="683568" y="3429000"/>
          <a:ext cx="2403801" cy="1276797"/>
        </p:xfrm>
        <a:graphic>
          <a:graphicData uri="http://schemas.openxmlformats.org/presentationml/2006/ole">
            <p:oleObj spid="_x0000_s87045" name="Equação" r:id="rId7" imgW="1079280" imgH="571320" progId="Equation.3">
              <p:embed/>
            </p:oleObj>
          </a:graphicData>
        </a:graphic>
      </p:graphicFrame>
      <p:graphicFrame>
        <p:nvGraphicFramePr>
          <p:cNvPr id="80903" name="Object 7"/>
          <p:cNvGraphicFramePr>
            <a:graphicFrameLocks noChangeAspect="1"/>
          </p:cNvGraphicFramePr>
          <p:nvPr/>
        </p:nvGraphicFramePr>
        <p:xfrm>
          <a:off x="611560" y="4653136"/>
          <a:ext cx="2547937" cy="977900"/>
        </p:xfrm>
        <a:graphic>
          <a:graphicData uri="http://schemas.openxmlformats.org/presentationml/2006/ole">
            <p:oleObj spid="_x0000_s87046" name="Equação" r:id="rId8" imgW="1028520" imgH="393480" progId="Equation.3">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encontrando a área de T2</a:t>
            </a:r>
            <a:endParaRPr lang="pt-BR" dirty="0"/>
          </a:p>
        </p:txBody>
      </p:sp>
      <p:sp>
        <p:nvSpPr>
          <p:cNvPr id="3" name="Espaço Reservado para Conteúdo 2"/>
          <p:cNvSpPr>
            <a:spLocks noGrp="1"/>
          </p:cNvSpPr>
          <p:nvPr>
            <p:ph sz="quarter" idx="1"/>
          </p:nvPr>
        </p:nvSpPr>
        <p:spPr/>
        <p:txBody>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r>
              <a:rPr lang="pt-BR" dirty="0" smtClean="0"/>
              <a:t> é o valor da área -6 calculado no exemplo do item 1.5.5 , então calculemos  o </a:t>
            </a:r>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 </a:t>
            </a:r>
            <a:r>
              <a:rPr lang="pt-BR" dirty="0" smtClean="0"/>
              <a:t>:</a:t>
            </a:r>
            <a:endParaRPr lang="pt-BR" i="1" dirty="0">
              <a:latin typeface="Times New Roman" pitchFamily="18" charset="0"/>
              <a:cs typeface="Times New Roman" pitchFamily="18" charset="0"/>
            </a:endParaRPr>
          </a:p>
        </p:txBody>
      </p:sp>
      <p:pic>
        <p:nvPicPr>
          <p:cNvPr id="5" name="Espaço Reservado para Conteúdo 3" descr="Sem título.png"/>
          <p:cNvPicPr>
            <a:picLocks noChangeAspect="1"/>
          </p:cNvPicPr>
          <p:nvPr/>
        </p:nvPicPr>
        <p:blipFill>
          <a:blip r:embed="rId3" cstate="print"/>
          <a:stretch>
            <a:fillRect/>
          </a:stretch>
        </p:blipFill>
        <p:spPr>
          <a:xfrm>
            <a:off x="5327576" y="2420888"/>
            <a:ext cx="3816424" cy="3420988"/>
          </a:xfrm>
          <a:prstGeom prst="rect">
            <a:avLst/>
          </a:prstGeom>
        </p:spPr>
      </p:pic>
      <p:sp>
        <p:nvSpPr>
          <p:cNvPr id="6" name="CaixaDeTexto 5"/>
          <p:cNvSpPr txBox="1"/>
          <p:nvPr/>
        </p:nvSpPr>
        <p:spPr>
          <a:xfrm>
            <a:off x="6876256" y="4293096"/>
            <a:ext cx="401072"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1</a:t>
            </a:r>
            <a:endParaRPr lang="pt-BR" i="1" dirty="0">
              <a:latin typeface="Times New Roman" pitchFamily="18" charset="0"/>
              <a:cs typeface="Times New Roman" pitchFamily="18" charset="0"/>
            </a:endParaRPr>
          </a:p>
        </p:txBody>
      </p:sp>
      <p:sp>
        <p:nvSpPr>
          <p:cNvPr id="7" name="CaixaDeTexto 6"/>
          <p:cNvSpPr txBox="1"/>
          <p:nvPr/>
        </p:nvSpPr>
        <p:spPr>
          <a:xfrm>
            <a:off x="7524328" y="3140968"/>
            <a:ext cx="389850" cy="369332"/>
          </a:xfrm>
          <a:prstGeom prst="rect">
            <a:avLst/>
          </a:prstGeom>
          <a:noFill/>
        </p:spPr>
        <p:txBody>
          <a:bodyPr wrap="none" rtlCol="0">
            <a:spAutoFit/>
          </a:bodyPr>
          <a:lstStyle/>
          <a:p>
            <a:r>
              <a:rPr lang="pt-BR" i="1" dirty="0" smtClean="0">
                <a:latin typeface="Times New Roman" pitchFamily="18" charset="0"/>
                <a:cs typeface="Times New Roman" pitchFamily="18" charset="0"/>
              </a:rPr>
              <a:t>T</a:t>
            </a:r>
            <a:r>
              <a:rPr lang="pt-BR" i="1" baseline="-25000" dirty="0" smtClean="0">
                <a:latin typeface="Times New Roman" pitchFamily="18" charset="0"/>
                <a:cs typeface="Times New Roman" pitchFamily="18" charset="0"/>
              </a:rPr>
              <a:t>2</a:t>
            </a:r>
            <a:endParaRPr lang="pt-BR" i="1" dirty="0">
              <a:latin typeface="Times New Roman" pitchFamily="18" charset="0"/>
              <a:cs typeface="Times New Roman" pitchFamily="18" charset="0"/>
            </a:endParaRPr>
          </a:p>
        </p:txBody>
      </p:sp>
      <p:graphicFrame>
        <p:nvGraphicFramePr>
          <p:cNvPr id="70659" name="Object 3"/>
          <p:cNvGraphicFramePr>
            <a:graphicFrameLocks noChangeAspect="1"/>
          </p:cNvGraphicFramePr>
          <p:nvPr/>
        </p:nvGraphicFramePr>
        <p:xfrm>
          <a:off x="611560" y="2492896"/>
          <a:ext cx="3415555" cy="939730"/>
        </p:xfrm>
        <a:graphic>
          <a:graphicData uri="http://schemas.openxmlformats.org/presentationml/2006/ole">
            <p:oleObj spid="_x0000_s88066" name="Equação" r:id="rId4" imgW="1574640" imgH="431640" progId="Equation.3">
              <p:embed/>
            </p:oleObj>
          </a:graphicData>
        </a:graphic>
      </p:graphicFrame>
      <p:graphicFrame>
        <p:nvGraphicFramePr>
          <p:cNvPr id="70660" name="Object 4"/>
          <p:cNvGraphicFramePr>
            <a:graphicFrameLocks noChangeAspect="1"/>
          </p:cNvGraphicFramePr>
          <p:nvPr/>
        </p:nvGraphicFramePr>
        <p:xfrm>
          <a:off x="6372200" y="5517232"/>
          <a:ext cx="1971589" cy="752554"/>
        </p:xfrm>
        <a:graphic>
          <a:graphicData uri="http://schemas.openxmlformats.org/presentationml/2006/ole">
            <p:oleObj spid="_x0000_s88067" name="Equação" r:id="rId5" imgW="1130040" imgH="431640" progId="Equation.3">
              <p:embed/>
            </p:oleObj>
          </a:graphicData>
        </a:graphic>
      </p:graphicFrame>
      <p:graphicFrame>
        <p:nvGraphicFramePr>
          <p:cNvPr id="70661" name="Object 5"/>
          <p:cNvGraphicFramePr>
            <a:graphicFrameLocks noChangeAspect="1"/>
          </p:cNvGraphicFramePr>
          <p:nvPr/>
        </p:nvGraphicFramePr>
        <p:xfrm>
          <a:off x="6300192" y="6163127"/>
          <a:ext cx="1944216" cy="694873"/>
        </p:xfrm>
        <a:graphic>
          <a:graphicData uri="http://schemas.openxmlformats.org/presentationml/2006/ole">
            <p:oleObj spid="_x0000_s88068" name="Equação" r:id="rId6" imgW="1206360" imgH="431640" progId="Equation.3">
              <p:embed/>
            </p:oleObj>
          </a:graphicData>
        </a:graphic>
      </p:graphicFrame>
      <p:graphicFrame>
        <p:nvGraphicFramePr>
          <p:cNvPr id="80902" name="Object 6"/>
          <p:cNvGraphicFramePr>
            <a:graphicFrameLocks noChangeAspect="1"/>
          </p:cNvGraphicFramePr>
          <p:nvPr/>
        </p:nvGraphicFramePr>
        <p:xfrm>
          <a:off x="683568" y="3429000"/>
          <a:ext cx="2403801" cy="1276797"/>
        </p:xfrm>
        <a:graphic>
          <a:graphicData uri="http://schemas.openxmlformats.org/presentationml/2006/ole">
            <p:oleObj spid="_x0000_s88069" name="Equação" r:id="rId7" imgW="1079280" imgH="571320" progId="Equation.3">
              <p:embed/>
            </p:oleObj>
          </a:graphicData>
        </a:graphic>
      </p:graphicFrame>
      <p:graphicFrame>
        <p:nvGraphicFramePr>
          <p:cNvPr id="80903" name="Object 7"/>
          <p:cNvGraphicFramePr>
            <a:graphicFrameLocks noChangeAspect="1"/>
          </p:cNvGraphicFramePr>
          <p:nvPr/>
        </p:nvGraphicFramePr>
        <p:xfrm>
          <a:off x="611560" y="4653136"/>
          <a:ext cx="2547937" cy="977900"/>
        </p:xfrm>
        <a:graphic>
          <a:graphicData uri="http://schemas.openxmlformats.org/presentationml/2006/ole">
            <p:oleObj spid="_x0000_s88070" name="Equação" r:id="rId8" imgW="1028520" imgH="393480" progId="Equation.3">
              <p:embed/>
            </p:oleObj>
          </a:graphicData>
        </a:graphic>
      </p:graphicFrame>
      <p:graphicFrame>
        <p:nvGraphicFramePr>
          <p:cNvPr id="80904" name="Object 8"/>
          <p:cNvGraphicFramePr>
            <a:graphicFrameLocks noChangeAspect="1"/>
          </p:cNvGraphicFramePr>
          <p:nvPr/>
        </p:nvGraphicFramePr>
        <p:xfrm>
          <a:off x="700857" y="5516563"/>
          <a:ext cx="3367087" cy="977900"/>
        </p:xfrm>
        <a:graphic>
          <a:graphicData uri="http://schemas.openxmlformats.org/presentationml/2006/ole">
            <p:oleObj spid="_x0000_s88071" name="Equação" r:id="rId9" imgW="1358640" imgH="39348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1.5.6 </a:t>
            </a:r>
            <a:r>
              <a:rPr lang="pt-BR" dirty="0" err="1" smtClean="0"/>
              <a:t>Centróide</a:t>
            </a:r>
            <a:r>
              <a:rPr lang="pt-BR" dirty="0" smtClean="0"/>
              <a:t> de um polígono</a:t>
            </a:r>
            <a:endParaRPr lang="pt-BR" dirty="0"/>
          </a:p>
        </p:txBody>
      </p:sp>
      <p:sp>
        <p:nvSpPr>
          <p:cNvPr id="3" name="Espaço Reservado para Conteúdo 2"/>
          <p:cNvSpPr>
            <a:spLocks noGrp="1"/>
          </p:cNvSpPr>
          <p:nvPr>
            <p:ph sz="quarter" idx="1"/>
          </p:nvPr>
        </p:nvSpPr>
        <p:spPr>
          <a:xfrm>
            <a:off x="457200" y="1219200"/>
            <a:ext cx="4834880" cy="5090120"/>
          </a:xfrm>
        </p:spPr>
        <p:txBody>
          <a:bodyPr>
            <a:normAutofit fontScale="92500" lnSpcReduction="10000"/>
          </a:bodyPr>
          <a:lstStyle/>
          <a:p>
            <a:r>
              <a:rPr lang="pt-BR" dirty="0" smtClean="0"/>
              <a:t>O </a:t>
            </a:r>
            <a:r>
              <a:rPr lang="pt-BR" u="sng" dirty="0" smtClean="0"/>
              <a:t>centro de gravidade </a:t>
            </a:r>
            <a:r>
              <a:rPr lang="pt-BR" dirty="0" smtClean="0"/>
              <a:t>ou </a:t>
            </a:r>
            <a:r>
              <a:rPr lang="pt-BR" u="sng" dirty="0" smtClean="0"/>
              <a:t>centro de massa</a:t>
            </a:r>
            <a:r>
              <a:rPr lang="pt-BR" dirty="0" smtClean="0"/>
              <a:t>, mais conhecido como </a:t>
            </a:r>
            <a:r>
              <a:rPr lang="pt-BR" u="sng" dirty="0" err="1" smtClean="0"/>
              <a:t>centróide</a:t>
            </a:r>
            <a:r>
              <a:rPr lang="pt-BR" dirty="0" smtClean="0"/>
              <a:t> de um polígono pode ser obtido a partir da sua divisão em triângulos, calculando em seguida a média ponderada dos centros de gravidade dos triângulos usando suas áreas como peso.</a:t>
            </a:r>
          </a:p>
          <a:p>
            <a:r>
              <a:rPr lang="pt-BR" dirty="0" smtClean="0"/>
              <a:t>O centro de gravidade de cada triângulo é simplesmente a média das coordenadas de seus vértices, ou seja, para um triângulo ABC:</a:t>
            </a:r>
          </a:p>
          <a:p>
            <a:endParaRPr lang="pt-BR" dirty="0" smtClean="0"/>
          </a:p>
          <a:p>
            <a:r>
              <a:rPr lang="pt-BR" dirty="0" smtClean="0"/>
              <a:t>                                       e</a:t>
            </a:r>
          </a:p>
        </p:txBody>
      </p:sp>
      <p:graphicFrame>
        <p:nvGraphicFramePr>
          <p:cNvPr id="4" name="Objeto 3"/>
          <p:cNvGraphicFramePr>
            <a:graphicFrameLocks noChangeAspect="1"/>
          </p:cNvGraphicFramePr>
          <p:nvPr/>
        </p:nvGraphicFramePr>
        <p:xfrm>
          <a:off x="1259632" y="5445224"/>
          <a:ext cx="2401888" cy="846138"/>
        </p:xfrm>
        <a:graphic>
          <a:graphicData uri="http://schemas.openxmlformats.org/presentationml/2006/ole">
            <p:oleObj spid="_x0000_s58370" name="Equação" r:id="rId3" imgW="1117440" imgH="393480" progId="Equation.3">
              <p:embed/>
            </p:oleObj>
          </a:graphicData>
        </a:graphic>
      </p:graphicFrame>
      <p:graphicFrame>
        <p:nvGraphicFramePr>
          <p:cNvPr id="58371" name="Object 3"/>
          <p:cNvGraphicFramePr>
            <a:graphicFrameLocks noChangeAspect="1"/>
          </p:cNvGraphicFramePr>
          <p:nvPr/>
        </p:nvGraphicFramePr>
        <p:xfrm>
          <a:off x="4355976" y="5445224"/>
          <a:ext cx="2484438" cy="846138"/>
        </p:xfrm>
        <a:graphic>
          <a:graphicData uri="http://schemas.openxmlformats.org/presentationml/2006/ole">
            <p:oleObj spid="_x0000_s58371" name="Equação" r:id="rId4" imgW="1155600" imgH="393480" progId="Equation.3">
              <p:embed/>
            </p:oleObj>
          </a:graphicData>
        </a:graphic>
      </p:graphicFrame>
      <p:pic>
        <p:nvPicPr>
          <p:cNvPr id="6" name="Imagem 5" descr="baricentro.JPG"/>
          <p:cNvPicPr>
            <a:picLocks noChangeAspect="1"/>
          </p:cNvPicPr>
          <p:nvPr/>
        </p:nvPicPr>
        <p:blipFill>
          <a:blip r:embed="rId5" cstate="print"/>
          <a:stretch>
            <a:fillRect/>
          </a:stretch>
        </p:blipFill>
        <p:spPr>
          <a:xfrm>
            <a:off x="5220072" y="1196752"/>
            <a:ext cx="3888432" cy="2736304"/>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22" name="Object 2"/>
          <p:cNvGraphicFramePr>
            <a:graphicFrameLocks noChangeAspect="1"/>
          </p:cNvGraphicFramePr>
          <p:nvPr/>
        </p:nvGraphicFramePr>
        <p:xfrm>
          <a:off x="4572000" y="5115396"/>
          <a:ext cx="1131887" cy="977900"/>
        </p:xfrm>
        <a:graphic>
          <a:graphicData uri="http://schemas.openxmlformats.org/presentationml/2006/ole">
            <p:oleObj spid="_x0000_s81922" name="Equação" r:id="rId3" imgW="457200" imgH="393480" progId="Equation.3">
              <p:embed/>
            </p:oleObj>
          </a:graphicData>
        </a:graphic>
      </p:graphicFrame>
      <p:pic>
        <p:nvPicPr>
          <p:cNvPr id="5" name="Espaço Reservado para Conteúdo 3" descr="Sem título.png"/>
          <p:cNvPicPr>
            <a:picLocks noChangeAspect="1"/>
          </p:cNvPicPr>
          <p:nvPr/>
        </p:nvPicPr>
        <p:blipFill>
          <a:blip r:embed="rId4" cstate="print"/>
          <a:stretch>
            <a:fillRect/>
          </a:stretch>
        </p:blipFill>
        <p:spPr>
          <a:xfrm>
            <a:off x="3635896" y="1212368"/>
            <a:ext cx="4320480" cy="3872816"/>
          </a:xfrm>
          <a:prstGeom prst="rect">
            <a:avLst/>
          </a:prstGeom>
        </p:spPr>
      </p:pic>
      <p:graphicFrame>
        <p:nvGraphicFramePr>
          <p:cNvPr id="81923" name="Object 3"/>
          <p:cNvGraphicFramePr>
            <a:graphicFrameLocks noChangeAspect="1"/>
          </p:cNvGraphicFramePr>
          <p:nvPr/>
        </p:nvGraphicFramePr>
        <p:xfrm>
          <a:off x="6444208" y="5115396"/>
          <a:ext cx="1322388" cy="977900"/>
        </p:xfrm>
        <a:graphic>
          <a:graphicData uri="http://schemas.openxmlformats.org/presentationml/2006/ole">
            <p:oleObj spid="_x0000_s81923" name="Equação" r:id="rId5" imgW="533160" imgH="393480" progId="Equation.3">
              <p:embed/>
            </p:oleObj>
          </a:graphicData>
        </a:graphic>
      </p:graphicFrame>
      <p:graphicFrame>
        <p:nvGraphicFramePr>
          <p:cNvPr id="81924" name="Object 4"/>
          <p:cNvGraphicFramePr>
            <a:graphicFrameLocks noChangeAspect="1"/>
          </p:cNvGraphicFramePr>
          <p:nvPr/>
        </p:nvGraphicFramePr>
        <p:xfrm>
          <a:off x="683568" y="4797152"/>
          <a:ext cx="2159000" cy="823912"/>
        </p:xfrm>
        <a:graphic>
          <a:graphicData uri="http://schemas.openxmlformats.org/presentationml/2006/ole">
            <p:oleObj spid="_x0000_s81924" name="Equação" r:id="rId6" imgW="1130040" imgH="431640" progId="Equation.3">
              <p:embed/>
            </p:oleObj>
          </a:graphicData>
        </a:graphic>
      </p:graphicFrame>
      <p:graphicFrame>
        <p:nvGraphicFramePr>
          <p:cNvPr id="81925" name="Object 5"/>
          <p:cNvGraphicFramePr>
            <a:graphicFrameLocks noChangeAspect="1"/>
          </p:cNvGraphicFramePr>
          <p:nvPr/>
        </p:nvGraphicFramePr>
        <p:xfrm>
          <a:off x="611560" y="5661248"/>
          <a:ext cx="2232025" cy="798512"/>
        </p:xfrm>
        <a:graphic>
          <a:graphicData uri="http://schemas.openxmlformats.org/presentationml/2006/ole">
            <p:oleObj spid="_x0000_s81925" name="Equação" r:id="rId7" imgW="1206360" imgH="431640" progId="Equation.3">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a:t>
            </a:r>
            <a:endParaRPr lang="pt-BR" dirty="0"/>
          </a:p>
        </p:txBody>
      </p:sp>
      <p:sp>
        <p:nvSpPr>
          <p:cNvPr id="3" name="Espaço Reservado para Conteúdo 2"/>
          <p:cNvSpPr>
            <a:spLocks noGrp="1"/>
          </p:cNvSpPr>
          <p:nvPr>
            <p:ph sz="quarter" idx="1"/>
          </p:nvPr>
        </p:nvSpPr>
        <p:spPr/>
        <p:txBody>
          <a:bodyPr/>
          <a:lstStyle/>
          <a:p>
            <a:r>
              <a:rPr lang="pt-BR" dirty="0" smtClean="0"/>
              <a:t>Encontre o </a:t>
            </a:r>
            <a:r>
              <a:rPr lang="pt-BR" dirty="0" err="1" smtClean="0"/>
              <a:t>centróide</a:t>
            </a:r>
            <a:r>
              <a:rPr lang="pt-BR" dirty="0" smtClean="0"/>
              <a:t> do triângulo</a:t>
            </a:r>
            <a:endParaRPr lang="pt-BR" dirty="0"/>
          </a:p>
        </p:txBody>
      </p:sp>
      <p:pic>
        <p:nvPicPr>
          <p:cNvPr id="4" name="Imagem 3" descr="imagem1.jpg"/>
          <p:cNvPicPr>
            <a:picLocks noChangeAspect="1"/>
          </p:cNvPicPr>
          <p:nvPr/>
        </p:nvPicPr>
        <p:blipFill>
          <a:blip r:embed="rId2" cstate="print"/>
          <a:stretch>
            <a:fillRect/>
          </a:stretch>
        </p:blipFill>
        <p:spPr>
          <a:xfrm>
            <a:off x="611560" y="1916832"/>
            <a:ext cx="3888432" cy="3615443"/>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1.5.7 Ponto em Polígono</a:t>
            </a:r>
            <a:endParaRPr lang="pt-BR" dirty="0"/>
          </a:p>
        </p:txBody>
      </p:sp>
      <p:sp>
        <p:nvSpPr>
          <p:cNvPr id="3" name="Espaço Reservado para Conteúdo 2"/>
          <p:cNvSpPr>
            <a:spLocks noGrp="1"/>
          </p:cNvSpPr>
          <p:nvPr>
            <p:ph sz="quarter" idx="1"/>
          </p:nvPr>
        </p:nvSpPr>
        <p:spPr>
          <a:xfrm>
            <a:off x="457200" y="1219200"/>
            <a:ext cx="8219256" cy="985664"/>
          </a:xfrm>
        </p:spPr>
        <p:txBody>
          <a:bodyPr>
            <a:normAutofit/>
          </a:bodyPr>
          <a:lstStyle/>
          <a:p>
            <a:r>
              <a:rPr lang="pt-BR" dirty="0" smtClean="0"/>
              <a:t>Uma das operações mais comuns em um SIG é determinar se um ponto está no interior de um polígono.</a:t>
            </a:r>
            <a:endParaRPr lang="pt-BR" dirty="0"/>
          </a:p>
        </p:txBody>
      </p:sp>
      <p:pic>
        <p:nvPicPr>
          <p:cNvPr id="89090" name="Picture 2"/>
          <p:cNvPicPr>
            <a:picLocks noChangeAspect="1" noChangeArrowheads="1"/>
          </p:cNvPicPr>
          <p:nvPr/>
        </p:nvPicPr>
        <p:blipFill>
          <a:blip r:embed="rId2" cstate="print"/>
          <a:srcRect/>
          <a:stretch>
            <a:fillRect/>
          </a:stretch>
        </p:blipFill>
        <p:spPr bwMode="auto">
          <a:xfrm>
            <a:off x="323528" y="2204864"/>
            <a:ext cx="4310338" cy="2448272"/>
          </a:xfrm>
          <a:prstGeom prst="rect">
            <a:avLst/>
          </a:prstGeom>
          <a:noFill/>
          <a:ln w="9525">
            <a:noFill/>
            <a:miter lim="800000"/>
            <a:headEnd/>
            <a:tailEnd/>
          </a:ln>
        </p:spPr>
      </p:pic>
      <p:sp>
        <p:nvSpPr>
          <p:cNvPr id="5" name="Retângulo 4"/>
          <p:cNvSpPr/>
          <p:nvPr/>
        </p:nvSpPr>
        <p:spPr>
          <a:xfrm>
            <a:off x="4679504" y="2132856"/>
            <a:ext cx="4429000" cy="3785652"/>
          </a:xfrm>
          <a:prstGeom prst="rect">
            <a:avLst/>
          </a:prstGeom>
        </p:spPr>
        <p:txBody>
          <a:bodyPr wrap="square">
            <a:spAutoFit/>
          </a:bodyPr>
          <a:lstStyle/>
          <a:p>
            <a:r>
              <a:rPr lang="pt-BR" sz="2400" dirty="0" smtClean="0"/>
              <a:t>Um dos algoritmos mais populares para solução deste problema é o teste do número de cruzamentos entre os segmentos que formam a fronteira do polígono e uma </a:t>
            </a:r>
            <a:r>
              <a:rPr lang="pt-BR" sz="2400" dirty="0" err="1" smtClean="0"/>
              <a:t>semi-reta</a:t>
            </a:r>
            <a:r>
              <a:rPr lang="pt-BR" sz="2400" dirty="0" smtClean="0"/>
              <a:t> (chamada de raio), que parte do ponto testado em qualquer direção (</a:t>
            </a:r>
            <a:r>
              <a:rPr lang="pt-BR" sz="2400" dirty="0" err="1" smtClean="0"/>
              <a:t>Haines</a:t>
            </a:r>
            <a:r>
              <a:rPr lang="pt-BR" sz="2400" dirty="0" smtClean="0"/>
              <a:t>, 1994) (Taylor, 1994).</a:t>
            </a:r>
            <a:endParaRPr lang="pt-BR" sz="2400" dirty="0"/>
          </a:p>
        </p:txBody>
      </p:sp>
      <p:sp>
        <p:nvSpPr>
          <p:cNvPr id="6" name="Retângulo 5"/>
          <p:cNvSpPr/>
          <p:nvPr/>
        </p:nvSpPr>
        <p:spPr>
          <a:xfrm>
            <a:off x="323528" y="4725144"/>
            <a:ext cx="4320480" cy="1569660"/>
          </a:xfrm>
          <a:prstGeom prst="rect">
            <a:avLst/>
          </a:prstGeom>
        </p:spPr>
        <p:txBody>
          <a:bodyPr wrap="square">
            <a:spAutoFit/>
          </a:bodyPr>
          <a:lstStyle/>
          <a:p>
            <a:r>
              <a:rPr lang="pt-BR" sz="2400" dirty="0" smtClean="0"/>
              <a:t>Se o número de </a:t>
            </a:r>
            <a:r>
              <a:rPr lang="pt-BR" sz="2400" u="sng" dirty="0" smtClean="0"/>
              <a:t>cruzamentos for par, o ponto encontra-se fora do</a:t>
            </a:r>
            <a:r>
              <a:rPr lang="pt-BR" sz="2400" dirty="0" smtClean="0"/>
              <a:t> polígono; se for ímpar, encontra-se dentro.</a:t>
            </a:r>
            <a:endParaRPr lang="pt-BR"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1.5.7 Ponto em Polígono</a:t>
            </a:r>
            <a:endParaRPr lang="pt-BR" dirty="0"/>
          </a:p>
        </p:txBody>
      </p:sp>
      <p:sp>
        <p:nvSpPr>
          <p:cNvPr id="3" name="Espaço Reservado para Conteúdo 2"/>
          <p:cNvSpPr>
            <a:spLocks noGrp="1"/>
          </p:cNvSpPr>
          <p:nvPr>
            <p:ph sz="quarter" idx="1"/>
          </p:nvPr>
        </p:nvSpPr>
        <p:spPr/>
        <p:txBody>
          <a:bodyPr/>
          <a:lstStyle/>
          <a:p>
            <a:r>
              <a:rPr lang="pt-BR" dirty="0" smtClean="0"/>
              <a:t>Apesar da aparente simplicidade desse algoritmo, a sua implementação deve considerar alguns casos particulares (casos degenerados), como:</a:t>
            </a:r>
            <a:endParaRPr lang="pt-BR" dirty="0"/>
          </a:p>
        </p:txBody>
      </p:sp>
      <p:pic>
        <p:nvPicPr>
          <p:cNvPr id="90114" name="Picture 2"/>
          <p:cNvPicPr>
            <a:picLocks noChangeAspect="1" noChangeArrowheads="1"/>
          </p:cNvPicPr>
          <p:nvPr/>
        </p:nvPicPr>
        <p:blipFill>
          <a:blip r:embed="rId3" cstate="print"/>
          <a:srcRect/>
          <a:stretch>
            <a:fillRect/>
          </a:stretch>
        </p:blipFill>
        <p:spPr bwMode="auto">
          <a:xfrm>
            <a:off x="1475656" y="2492896"/>
            <a:ext cx="6408712" cy="3802786"/>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1.5.8 Simplificação de poligonais</a:t>
            </a:r>
            <a:endParaRPr lang="pt-BR" dirty="0"/>
          </a:p>
        </p:txBody>
      </p:sp>
      <p:sp>
        <p:nvSpPr>
          <p:cNvPr id="3" name="Espaço Reservado para Conteúdo 2"/>
          <p:cNvSpPr>
            <a:spLocks noGrp="1"/>
          </p:cNvSpPr>
          <p:nvPr>
            <p:ph sz="quarter" idx="1"/>
          </p:nvPr>
        </p:nvSpPr>
        <p:spPr>
          <a:xfrm>
            <a:off x="457200" y="1219200"/>
            <a:ext cx="8291264" cy="2785864"/>
          </a:xfrm>
        </p:spPr>
        <p:txBody>
          <a:bodyPr>
            <a:normAutofit/>
          </a:bodyPr>
          <a:lstStyle/>
          <a:p>
            <a:r>
              <a:rPr lang="pt-BR" dirty="0" smtClean="0"/>
              <a:t>O problema de simplificação de linhas consiste em obter uma representação mais grosseira (formada por menos vértices, e portanto mais compacta) de uma poligonal a partir de uma representação mais refinada, atendendo a alguma restrição de aproximação entre as duas representações.</a:t>
            </a:r>
            <a:endParaRPr lang="pt-BR" dirty="0"/>
          </a:p>
        </p:txBody>
      </p:sp>
      <p:pic>
        <p:nvPicPr>
          <p:cNvPr id="91138" name="Picture 2"/>
          <p:cNvPicPr>
            <a:picLocks noChangeAspect="1" noChangeArrowheads="1"/>
          </p:cNvPicPr>
          <p:nvPr/>
        </p:nvPicPr>
        <p:blipFill>
          <a:blip r:embed="rId2" cstate="print"/>
          <a:srcRect/>
          <a:stretch>
            <a:fillRect/>
          </a:stretch>
        </p:blipFill>
        <p:spPr bwMode="auto">
          <a:xfrm>
            <a:off x="971600" y="3621360"/>
            <a:ext cx="7000875"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1.5.8 Simplificação de poligonais</a:t>
            </a:r>
            <a:endParaRPr lang="pt-BR" dirty="0"/>
          </a:p>
        </p:txBody>
      </p:sp>
      <p:pic>
        <p:nvPicPr>
          <p:cNvPr id="91138" name="Picture 2"/>
          <p:cNvPicPr>
            <a:picLocks noChangeAspect="1" noChangeArrowheads="1"/>
          </p:cNvPicPr>
          <p:nvPr/>
        </p:nvPicPr>
        <p:blipFill>
          <a:blip r:embed="rId2" cstate="print"/>
          <a:srcRect/>
          <a:stretch>
            <a:fillRect/>
          </a:stretch>
        </p:blipFill>
        <p:spPr bwMode="auto">
          <a:xfrm>
            <a:off x="667469" y="3140968"/>
            <a:ext cx="7000875" cy="3048000"/>
          </a:xfrm>
          <a:prstGeom prst="rect">
            <a:avLst/>
          </a:prstGeom>
          <a:noFill/>
          <a:ln w="9525">
            <a:noFill/>
            <a:miter lim="800000"/>
            <a:headEnd/>
            <a:tailEnd/>
          </a:ln>
        </p:spPr>
      </p:pic>
      <p:sp>
        <p:nvSpPr>
          <p:cNvPr id="5" name="Espaço Reservado para Conteúdo 4"/>
          <p:cNvSpPr>
            <a:spLocks noGrp="1"/>
          </p:cNvSpPr>
          <p:nvPr>
            <p:ph sz="quarter" idx="1"/>
          </p:nvPr>
        </p:nvSpPr>
        <p:spPr/>
        <p:txBody>
          <a:bodyPr/>
          <a:lstStyle/>
          <a:p>
            <a:r>
              <a:rPr lang="pt-BR" dirty="0" smtClean="0"/>
              <a:t>Em geral alguma medida da proximidade geométrica entre as poligonais, tais como o máximo deslocamento perpendicular permitido (a) ou o mínimo deslocamento angular permitido(b) é utilizado para a simplificação, contudo há vários outros métodos.</a:t>
            </a:r>
            <a:endParaRPr lang="pt-BR" dirty="0"/>
          </a:p>
        </p:txBody>
      </p:sp>
      <p:sp>
        <p:nvSpPr>
          <p:cNvPr id="6" name="Retângulo 5"/>
          <p:cNvSpPr/>
          <p:nvPr/>
        </p:nvSpPr>
        <p:spPr>
          <a:xfrm>
            <a:off x="6732240" y="4471952"/>
            <a:ext cx="2160240" cy="1477328"/>
          </a:xfrm>
          <a:prstGeom prst="rect">
            <a:avLst/>
          </a:prstGeom>
          <a:ln>
            <a:solidFill>
              <a:schemeClr val="accent1"/>
            </a:solidFill>
          </a:ln>
        </p:spPr>
        <p:txBody>
          <a:bodyPr wrap="square">
            <a:spAutoFit/>
          </a:bodyPr>
          <a:lstStyle/>
          <a:p>
            <a:r>
              <a:rPr lang="pt-BR" dirty="0" smtClean="0"/>
              <a:t>o vértice 3 será</a:t>
            </a:r>
          </a:p>
          <a:p>
            <a:r>
              <a:rPr lang="pt-BR" dirty="0" smtClean="0"/>
              <a:t>eliminado, uma vez que o ângulo 324 é menor que o mínimo tolerável.</a:t>
            </a:r>
            <a:endParaRPr lang="pt-BR" dirty="0"/>
          </a:p>
        </p:txBody>
      </p:sp>
      <p:sp>
        <p:nvSpPr>
          <p:cNvPr id="7" name="Retângulo 6"/>
          <p:cNvSpPr/>
          <p:nvPr/>
        </p:nvSpPr>
        <p:spPr>
          <a:xfrm>
            <a:off x="26552" y="4570760"/>
            <a:ext cx="2267744" cy="1754326"/>
          </a:xfrm>
          <a:prstGeom prst="rect">
            <a:avLst/>
          </a:prstGeom>
          <a:ln>
            <a:solidFill>
              <a:schemeClr val="accent1"/>
            </a:solidFill>
          </a:ln>
        </p:spPr>
        <p:txBody>
          <a:bodyPr wrap="square">
            <a:spAutoFit/>
          </a:bodyPr>
          <a:lstStyle/>
          <a:p>
            <a:r>
              <a:rPr lang="pt-BR" dirty="0" smtClean="0"/>
              <a:t>o vértice 2 será</a:t>
            </a:r>
          </a:p>
          <a:p>
            <a:r>
              <a:rPr lang="pt-BR" dirty="0" smtClean="0"/>
              <a:t>mantido, uma vez que a distância entre ele e a reta que passa pelos</a:t>
            </a:r>
          </a:p>
          <a:p>
            <a:r>
              <a:rPr lang="pt-BR" dirty="0" smtClean="0"/>
              <a:t>vértices 1 e 3 é superior à permitida</a:t>
            </a:r>
            <a:endParaRPr lang="pt-B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Distância entre dois pontos</a:t>
            </a:r>
            <a:endParaRPr lang="pt-BR" dirty="0"/>
          </a:p>
        </p:txBody>
      </p:sp>
      <p:sp>
        <p:nvSpPr>
          <p:cNvPr id="3" name="Espaço Reservado para Conteúdo 2"/>
          <p:cNvSpPr>
            <a:spLocks noGrp="1"/>
          </p:cNvSpPr>
          <p:nvPr>
            <p:ph sz="quarter" idx="1"/>
          </p:nvPr>
        </p:nvSpPr>
        <p:spPr/>
        <p:txBody>
          <a:bodyPr/>
          <a:lstStyle/>
          <a:p>
            <a:r>
              <a:rPr lang="pt-BR" dirty="0" smtClean="0"/>
              <a:t>Grande parte dos algoritmos de simplificação de poligonais necessita realizar de maneira eficiente cálculos de distância entre um ponto dado e uma reta definida por outros dois pontos.</a:t>
            </a:r>
          </a:p>
          <a:p>
            <a:endParaRPr lang="pt-BR" dirty="0" smtClean="0"/>
          </a:p>
          <a:p>
            <a:endParaRPr lang="pt-BR" dirty="0" smtClean="0"/>
          </a:p>
          <a:p>
            <a:r>
              <a:rPr lang="pt-BR" dirty="0" smtClean="0"/>
              <a:t>Em que, </a:t>
            </a:r>
            <a:r>
              <a:rPr lang="pt-BR" i="1" dirty="0" smtClean="0">
                <a:latin typeface="Times New Roman" pitchFamily="18" charset="0"/>
                <a:cs typeface="Times New Roman" pitchFamily="18" charset="0"/>
              </a:rPr>
              <a:t>S </a:t>
            </a:r>
            <a:r>
              <a:rPr lang="pt-BR" dirty="0" smtClean="0"/>
              <a:t>é a área do triângulo e </a:t>
            </a:r>
            <a:r>
              <a:rPr lang="pt-BR" i="1" dirty="0" err="1" smtClean="0">
                <a:latin typeface="Times New Roman" pitchFamily="18" charset="0"/>
                <a:cs typeface="Times New Roman" pitchFamily="18" charset="0"/>
              </a:rPr>
              <a:t>dist</a:t>
            </a:r>
            <a:r>
              <a:rPr lang="pt-BR" i="1" dirty="0" smtClean="0">
                <a:latin typeface="Times New Roman" pitchFamily="18" charset="0"/>
                <a:cs typeface="Times New Roman" pitchFamily="18" charset="0"/>
              </a:rPr>
              <a:t>(B,C)</a:t>
            </a:r>
            <a:r>
              <a:rPr lang="pt-BR" dirty="0" smtClean="0"/>
              <a:t> é a distância euclidiana entre os ponto</a:t>
            </a:r>
            <a:r>
              <a:rPr lang="pt-BR" i="1" dirty="0" smtClean="0">
                <a:latin typeface="Times New Roman" pitchFamily="18" charset="0"/>
                <a:cs typeface="Times New Roman" pitchFamily="18" charset="0"/>
              </a:rPr>
              <a:t> B </a:t>
            </a:r>
            <a:r>
              <a:rPr lang="pt-BR" dirty="0" smtClean="0"/>
              <a:t>e </a:t>
            </a:r>
            <a:r>
              <a:rPr lang="pt-BR" i="1" dirty="0" smtClean="0">
                <a:latin typeface="Times New Roman" pitchFamily="18" charset="0"/>
                <a:cs typeface="Times New Roman" pitchFamily="18" charset="0"/>
              </a:rPr>
              <a:t>C</a:t>
            </a:r>
            <a:r>
              <a:rPr lang="pt-BR" dirty="0" smtClean="0"/>
              <a:t>, ou seja:</a:t>
            </a:r>
            <a:endParaRPr lang="pt-BR" dirty="0"/>
          </a:p>
        </p:txBody>
      </p:sp>
      <p:graphicFrame>
        <p:nvGraphicFramePr>
          <p:cNvPr id="4" name="Objeto 3"/>
          <p:cNvGraphicFramePr>
            <a:graphicFrameLocks noChangeAspect="1"/>
          </p:cNvGraphicFramePr>
          <p:nvPr/>
        </p:nvGraphicFramePr>
        <p:xfrm>
          <a:off x="3491880" y="2780928"/>
          <a:ext cx="1872208" cy="910101"/>
        </p:xfrm>
        <a:graphic>
          <a:graphicData uri="http://schemas.openxmlformats.org/presentationml/2006/ole">
            <p:oleObj spid="_x0000_s90114" name="Equação" r:id="rId3" imgW="914400" imgH="444240" progId="Equation.3">
              <p:embed/>
            </p:oleObj>
          </a:graphicData>
        </a:graphic>
      </p:graphicFrame>
      <p:graphicFrame>
        <p:nvGraphicFramePr>
          <p:cNvPr id="90116" name="Object 4"/>
          <p:cNvGraphicFramePr>
            <a:graphicFrameLocks noChangeAspect="1"/>
          </p:cNvGraphicFramePr>
          <p:nvPr/>
        </p:nvGraphicFramePr>
        <p:xfrm>
          <a:off x="2483768" y="5085184"/>
          <a:ext cx="4392488" cy="605860"/>
        </p:xfrm>
        <a:graphic>
          <a:graphicData uri="http://schemas.openxmlformats.org/presentationml/2006/ole">
            <p:oleObj spid="_x0000_s90116" name="Equação" r:id="rId4" imgW="2209680" imgH="304560" progId="Equation.3">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5" name="Imagem 4" descr="graficoy.png"/>
          <p:cNvPicPr>
            <a:picLocks noChangeAspect="1"/>
          </p:cNvPicPr>
          <p:nvPr/>
        </p:nvPicPr>
        <p:blipFill>
          <a:blip r:embed="rId3" cstate="print"/>
          <a:stretch>
            <a:fillRect/>
          </a:stretch>
        </p:blipFill>
        <p:spPr>
          <a:xfrm>
            <a:off x="179512" y="1556792"/>
            <a:ext cx="3648075" cy="3495675"/>
          </a:xfrm>
          <a:prstGeom prst="rect">
            <a:avLst/>
          </a:prstGeom>
        </p:spPr>
      </p:pic>
      <p:pic>
        <p:nvPicPr>
          <p:cNvPr id="6" name="Picture 2"/>
          <p:cNvPicPr>
            <a:picLocks noChangeAspect="1" noChangeArrowheads="1"/>
          </p:cNvPicPr>
          <p:nvPr/>
        </p:nvPicPr>
        <p:blipFill>
          <a:blip r:embed="rId4" cstate="print"/>
          <a:srcRect/>
          <a:stretch>
            <a:fillRect/>
          </a:stretch>
        </p:blipFill>
        <p:spPr bwMode="auto">
          <a:xfrm>
            <a:off x="3851920" y="1124744"/>
            <a:ext cx="4994662" cy="1022859"/>
          </a:xfrm>
          <a:prstGeom prst="rect">
            <a:avLst/>
          </a:prstGeom>
          <a:noFill/>
          <a:ln w="9525">
            <a:noFill/>
            <a:miter lim="800000"/>
            <a:headEnd/>
            <a:tailEnd/>
          </a:ln>
        </p:spPr>
      </p:pic>
      <p:graphicFrame>
        <p:nvGraphicFramePr>
          <p:cNvPr id="8" name="Objeto 7"/>
          <p:cNvGraphicFramePr>
            <a:graphicFrameLocks noChangeAspect="1"/>
          </p:cNvGraphicFramePr>
          <p:nvPr/>
        </p:nvGraphicFramePr>
        <p:xfrm>
          <a:off x="3851920" y="2132856"/>
          <a:ext cx="1554163" cy="893763"/>
        </p:xfrm>
        <a:graphic>
          <a:graphicData uri="http://schemas.openxmlformats.org/presentationml/2006/ole">
            <p:oleObj spid="_x0000_s91140" name="Equação" r:id="rId5" imgW="1168200" imgH="711000" progId="Equation.3">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5" name="Imagem 4" descr="graficoy.png"/>
          <p:cNvPicPr>
            <a:picLocks noChangeAspect="1"/>
          </p:cNvPicPr>
          <p:nvPr/>
        </p:nvPicPr>
        <p:blipFill>
          <a:blip r:embed="rId3" cstate="print"/>
          <a:stretch>
            <a:fillRect/>
          </a:stretch>
        </p:blipFill>
        <p:spPr>
          <a:xfrm>
            <a:off x="179512" y="1556792"/>
            <a:ext cx="3648075" cy="3495675"/>
          </a:xfrm>
          <a:prstGeom prst="rect">
            <a:avLst/>
          </a:prstGeom>
        </p:spPr>
      </p:pic>
      <p:pic>
        <p:nvPicPr>
          <p:cNvPr id="6" name="Picture 2"/>
          <p:cNvPicPr>
            <a:picLocks noChangeAspect="1" noChangeArrowheads="1"/>
          </p:cNvPicPr>
          <p:nvPr/>
        </p:nvPicPr>
        <p:blipFill>
          <a:blip r:embed="rId4" cstate="print"/>
          <a:srcRect/>
          <a:stretch>
            <a:fillRect/>
          </a:stretch>
        </p:blipFill>
        <p:spPr bwMode="auto">
          <a:xfrm>
            <a:off x="3851920" y="1124744"/>
            <a:ext cx="4994662" cy="1022859"/>
          </a:xfrm>
          <a:prstGeom prst="rect">
            <a:avLst/>
          </a:prstGeom>
          <a:noFill/>
          <a:ln w="9525">
            <a:noFill/>
            <a:miter lim="800000"/>
            <a:headEnd/>
            <a:tailEnd/>
          </a:ln>
        </p:spPr>
      </p:pic>
      <p:graphicFrame>
        <p:nvGraphicFramePr>
          <p:cNvPr id="8" name="Objeto 7"/>
          <p:cNvGraphicFramePr>
            <a:graphicFrameLocks noChangeAspect="1"/>
          </p:cNvGraphicFramePr>
          <p:nvPr/>
        </p:nvGraphicFramePr>
        <p:xfrm>
          <a:off x="3797597" y="2103438"/>
          <a:ext cx="2214563" cy="893762"/>
        </p:xfrm>
        <a:graphic>
          <a:graphicData uri="http://schemas.openxmlformats.org/presentationml/2006/ole">
            <p:oleObj spid="_x0000_s92163" name="Equação" r:id="rId5" imgW="1663560" imgH="711000" progId="Equation.3">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5" name="Imagem 4" descr="graficoy.png"/>
          <p:cNvPicPr>
            <a:picLocks noChangeAspect="1"/>
          </p:cNvPicPr>
          <p:nvPr/>
        </p:nvPicPr>
        <p:blipFill>
          <a:blip r:embed="rId3" cstate="print"/>
          <a:stretch>
            <a:fillRect/>
          </a:stretch>
        </p:blipFill>
        <p:spPr>
          <a:xfrm>
            <a:off x="179512" y="1556792"/>
            <a:ext cx="3648075" cy="3495675"/>
          </a:xfrm>
          <a:prstGeom prst="rect">
            <a:avLst/>
          </a:prstGeom>
        </p:spPr>
      </p:pic>
      <p:pic>
        <p:nvPicPr>
          <p:cNvPr id="6" name="Picture 2"/>
          <p:cNvPicPr>
            <a:picLocks noChangeAspect="1" noChangeArrowheads="1"/>
          </p:cNvPicPr>
          <p:nvPr/>
        </p:nvPicPr>
        <p:blipFill>
          <a:blip r:embed="rId4" cstate="print"/>
          <a:srcRect/>
          <a:stretch>
            <a:fillRect/>
          </a:stretch>
        </p:blipFill>
        <p:spPr bwMode="auto">
          <a:xfrm>
            <a:off x="3851920" y="1124744"/>
            <a:ext cx="4994662" cy="1022859"/>
          </a:xfrm>
          <a:prstGeom prst="rect">
            <a:avLst/>
          </a:prstGeom>
          <a:noFill/>
          <a:ln w="9525">
            <a:noFill/>
            <a:miter lim="800000"/>
            <a:headEnd/>
            <a:tailEnd/>
          </a:ln>
        </p:spPr>
      </p:pic>
      <p:graphicFrame>
        <p:nvGraphicFramePr>
          <p:cNvPr id="8" name="Objeto 7"/>
          <p:cNvGraphicFramePr>
            <a:graphicFrameLocks noChangeAspect="1"/>
          </p:cNvGraphicFramePr>
          <p:nvPr/>
        </p:nvGraphicFramePr>
        <p:xfrm>
          <a:off x="3851920" y="2103189"/>
          <a:ext cx="1808162" cy="893763"/>
        </p:xfrm>
        <a:graphic>
          <a:graphicData uri="http://schemas.openxmlformats.org/presentationml/2006/ole">
            <p:oleObj spid="_x0000_s93187" name="Equação" r:id="rId5" imgW="1358640" imgH="711000" progId="Equation.3">
              <p:embed/>
            </p:oleObj>
          </a:graphicData>
        </a:graphic>
      </p:graphicFrame>
      <p:graphicFrame>
        <p:nvGraphicFramePr>
          <p:cNvPr id="91141" name="Object 5"/>
          <p:cNvGraphicFramePr>
            <a:graphicFrameLocks noChangeAspect="1"/>
          </p:cNvGraphicFramePr>
          <p:nvPr/>
        </p:nvGraphicFramePr>
        <p:xfrm>
          <a:off x="3851920" y="3068960"/>
          <a:ext cx="3456384" cy="477346"/>
        </p:xfrm>
        <a:graphic>
          <a:graphicData uri="http://schemas.openxmlformats.org/presentationml/2006/ole">
            <p:oleObj spid="_x0000_s93188" name="Equação" r:id="rId6" imgW="2209680" imgH="304560" progId="Equation.3">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0" y="1772816"/>
            <a:ext cx="3953427" cy="3543795"/>
          </a:xfrm>
        </p:spPr>
      </p:pic>
      <p:graphicFrame>
        <p:nvGraphicFramePr>
          <p:cNvPr id="61442" name="Object 2"/>
          <p:cNvGraphicFramePr>
            <a:graphicFrameLocks noChangeAspect="1"/>
          </p:cNvGraphicFramePr>
          <p:nvPr/>
        </p:nvGraphicFramePr>
        <p:xfrm>
          <a:off x="3402013" y="1484313"/>
          <a:ext cx="5240337" cy="927100"/>
        </p:xfrm>
        <a:graphic>
          <a:graphicData uri="http://schemas.openxmlformats.org/presentationml/2006/ole">
            <p:oleObj spid="_x0000_s61442" name="Equação" r:id="rId4" imgW="2438280" imgH="431640" progId="Equation.3">
              <p:embed/>
            </p:oleObj>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5" name="Imagem 4" descr="graficoy.png"/>
          <p:cNvPicPr>
            <a:picLocks noChangeAspect="1"/>
          </p:cNvPicPr>
          <p:nvPr/>
        </p:nvPicPr>
        <p:blipFill>
          <a:blip r:embed="rId3" cstate="print"/>
          <a:stretch>
            <a:fillRect/>
          </a:stretch>
        </p:blipFill>
        <p:spPr>
          <a:xfrm>
            <a:off x="179512" y="1556792"/>
            <a:ext cx="3648075" cy="3495675"/>
          </a:xfrm>
          <a:prstGeom prst="rect">
            <a:avLst/>
          </a:prstGeom>
        </p:spPr>
      </p:pic>
      <p:pic>
        <p:nvPicPr>
          <p:cNvPr id="6" name="Picture 2"/>
          <p:cNvPicPr>
            <a:picLocks noChangeAspect="1" noChangeArrowheads="1"/>
          </p:cNvPicPr>
          <p:nvPr/>
        </p:nvPicPr>
        <p:blipFill>
          <a:blip r:embed="rId4" cstate="print"/>
          <a:srcRect/>
          <a:stretch>
            <a:fillRect/>
          </a:stretch>
        </p:blipFill>
        <p:spPr bwMode="auto">
          <a:xfrm>
            <a:off x="3851920" y="1124744"/>
            <a:ext cx="4994662" cy="1022859"/>
          </a:xfrm>
          <a:prstGeom prst="rect">
            <a:avLst/>
          </a:prstGeom>
          <a:noFill/>
          <a:ln w="9525">
            <a:noFill/>
            <a:miter lim="800000"/>
            <a:headEnd/>
            <a:tailEnd/>
          </a:ln>
        </p:spPr>
      </p:pic>
      <p:graphicFrame>
        <p:nvGraphicFramePr>
          <p:cNvPr id="8" name="Objeto 7"/>
          <p:cNvGraphicFramePr>
            <a:graphicFrameLocks noChangeAspect="1"/>
          </p:cNvGraphicFramePr>
          <p:nvPr/>
        </p:nvGraphicFramePr>
        <p:xfrm>
          <a:off x="3851920" y="2060848"/>
          <a:ext cx="1808162" cy="893763"/>
        </p:xfrm>
        <a:graphic>
          <a:graphicData uri="http://schemas.openxmlformats.org/presentationml/2006/ole">
            <p:oleObj spid="_x0000_s94211" name="Equação" r:id="rId5" imgW="1358640" imgH="711000" progId="Equation.3">
              <p:embed/>
            </p:oleObj>
          </a:graphicData>
        </a:graphic>
      </p:graphicFrame>
      <p:graphicFrame>
        <p:nvGraphicFramePr>
          <p:cNvPr id="91141" name="Object 5"/>
          <p:cNvGraphicFramePr>
            <a:graphicFrameLocks noChangeAspect="1"/>
          </p:cNvGraphicFramePr>
          <p:nvPr/>
        </p:nvGraphicFramePr>
        <p:xfrm>
          <a:off x="3851920" y="3068960"/>
          <a:ext cx="3456384" cy="477346"/>
        </p:xfrm>
        <a:graphic>
          <a:graphicData uri="http://schemas.openxmlformats.org/presentationml/2006/ole">
            <p:oleObj spid="_x0000_s94212" name="Equação" r:id="rId6" imgW="2209680" imgH="304560" progId="Equation.3">
              <p:embed/>
            </p:oleObj>
          </a:graphicData>
        </a:graphic>
      </p:graphicFrame>
      <p:graphicFrame>
        <p:nvGraphicFramePr>
          <p:cNvPr id="91142" name="Object 6"/>
          <p:cNvGraphicFramePr>
            <a:graphicFrameLocks noChangeAspect="1"/>
          </p:cNvGraphicFramePr>
          <p:nvPr/>
        </p:nvGraphicFramePr>
        <p:xfrm>
          <a:off x="3851920" y="3500438"/>
          <a:ext cx="3178175" cy="457200"/>
        </p:xfrm>
        <a:graphic>
          <a:graphicData uri="http://schemas.openxmlformats.org/presentationml/2006/ole">
            <p:oleObj spid="_x0000_s94213" name="Equação" r:id="rId7" imgW="2031840" imgH="291960" progId="Equation.3">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5" name="Imagem 4" descr="graficoy.png"/>
          <p:cNvPicPr>
            <a:picLocks noChangeAspect="1"/>
          </p:cNvPicPr>
          <p:nvPr/>
        </p:nvPicPr>
        <p:blipFill>
          <a:blip r:embed="rId3" cstate="print"/>
          <a:stretch>
            <a:fillRect/>
          </a:stretch>
        </p:blipFill>
        <p:spPr>
          <a:xfrm>
            <a:off x="179512" y="1556792"/>
            <a:ext cx="3648075" cy="3495675"/>
          </a:xfrm>
          <a:prstGeom prst="rect">
            <a:avLst/>
          </a:prstGeom>
        </p:spPr>
      </p:pic>
      <p:pic>
        <p:nvPicPr>
          <p:cNvPr id="6" name="Picture 2"/>
          <p:cNvPicPr>
            <a:picLocks noChangeAspect="1" noChangeArrowheads="1"/>
          </p:cNvPicPr>
          <p:nvPr/>
        </p:nvPicPr>
        <p:blipFill>
          <a:blip r:embed="rId4" cstate="print"/>
          <a:srcRect/>
          <a:stretch>
            <a:fillRect/>
          </a:stretch>
        </p:blipFill>
        <p:spPr bwMode="auto">
          <a:xfrm>
            <a:off x="3851920" y="1124744"/>
            <a:ext cx="4994662" cy="1022859"/>
          </a:xfrm>
          <a:prstGeom prst="rect">
            <a:avLst/>
          </a:prstGeom>
          <a:noFill/>
          <a:ln w="9525">
            <a:noFill/>
            <a:miter lim="800000"/>
            <a:headEnd/>
            <a:tailEnd/>
          </a:ln>
        </p:spPr>
      </p:pic>
      <p:graphicFrame>
        <p:nvGraphicFramePr>
          <p:cNvPr id="91139" name="Object 3"/>
          <p:cNvGraphicFramePr>
            <a:graphicFrameLocks noChangeAspect="1"/>
          </p:cNvGraphicFramePr>
          <p:nvPr/>
        </p:nvGraphicFramePr>
        <p:xfrm>
          <a:off x="3851920" y="4221163"/>
          <a:ext cx="1655763" cy="735012"/>
        </p:xfrm>
        <a:graphic>
          <a:graphicData uri="http://schemas.openxmlformats.org/presentationml/2006/ole">
            <p:oleObj spid="_x0000_s95234" name="Equação" r:id="rId5" imgW="1041120" imgH="444240" progId="Equation.3">
              <p:embed/>
            </p:oleObj>
          </a:graphicData>
        </a:graphic>
      </p:graphicFrame>
      <p:graphicFrame>
        <p:nvGraphicFramePr>
          <p:cNvPr id="8" name="Objeto 7"/>
          <p:cNvGraphicFramePr>
            <a:graphicFrameLocks noChangeAspect="1"/>
          </p:cNvGraphicFramePr>
          <p:nvPr/>
        </p:nvGraphicFramePr>
        <p:xfrm>
          <a:off x="3797597" y="2060575"/>
          <a:ext cx="2214563" cy="893763"/>
        </p:xfrm>
        <a:graphic>
          <a:graphicData uri="http://schemas.openxmlformats.org/presentationml/2006/ole">
            <p:oleObj spid="_x0000_s95235" name="Equação" r:id="rId6" imgW="1663560" imgH="711000" progId="Equation.3">
              <p:embed/>
            </p:oleObj>
          </a:graphicData>
        </a:graphic>
      </p:graphicFrame>
      <p:graphicFrame>
        <p:nvGraphicFramePr>
          <p:cNvPr id="91141" name="Object 5"/>
          <p:cNvGraphicFramePr>
            <a:graphicFrameLocks noChangeAspect="1"/>
          </p:cNvGraphicFramePr>
          <p:nvPr/>
        </p:nvGraphicFramePr>
        <p:xfrm>
          <a:off x="3851920" y="3068960"/>
          <a:ext cx="3456384" cy="477346"/>
        </p:xfrm>
        <a:graphic>
          <a:graphicData uri="http://schemas.openxmlformats.org/presentationml/2006/ole">
            <p:oleObj spid="_x0000_s95236" name="Equação" r:id="rId7" imgW="2209680" imgH="304560" progId="Equation.3">
              <p:embed/>
            </p:oleObj>
          </a:graphicData>
        </a:graphic>
      </p:graphicFrame>
      <p:graphicFrame>
        <p:nvGraphicFramePr>
          <p:cNvPr id="91142" name="Object 6"/>
          <p:cNvGraphicFramePr>
            <a:graphicFrameLocks noChangeAspect="1"/>
          </p:cNvGraphicFramePr>
          <p:nvPr/>
        </p:nvGraphicFramePr>
        <p:xfrm>
          <a:off x="3851920" y="3501008"/>
          <a:ext cx="4191000" cy="457200"/>
        </p:xfrm>
        <a:graphic>
          <a:graphicData uri="http://schemas.openxmlformats.org/presentationml/2006/ole">
            <p:oleObj spid="_x0000_s95237" name="Equação" r:id="rId8" imgW="2679480" imgH="291960" progId="Equation.3">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6" name="Picture 2"/>
          <p:cNvPicPr>
            <a:picLocks noChangeAspect="1" noChangeArrowheads="1"/>
          </p:cNvPicPr>
          <p:nvPr/>
        </p:nvPicPr>
        <p:blipFill>
          <a:blip r:embed="rId3" cstate="print"/>
          <a:srcRect/>
          <a:stretch>
            <a:fillRect/>
          </a:stretch>
        </p:blipFill>
        <p:spPr bwMode="auto">
          <a:xfrm>
            <a:off x="3851920" y="1124744"/>
            <a:ext cx="4994662" cy="1022859"/>
          </a:xfrm>
          <a:prstGeom prst="rect">
            <a:avLst/>
          </a:prstGeom>
          <a:noFill/>
          <a:ln w="9525">
            <a:noFill/>
            <a:miter lim="800000"/>
            <a:headEnd/>
            <a:tailEnd/>
          </a:ln>
        </p:spPr>
      </p:pic>
      <p:graphicFrame>
        <p:nvGraphicFramePr>
          <p:cNvPr id="91139" name="Object 3"/>
          <p:cNvGraphicFramePr>
            <a:graphicFrameLocks noChangeAspect="1"/>
          </p:cNvGraphicFramePr>
          <p:nvPr/>
        </p:nvGraphicFramePr>
        <p:xfrm>
          <a:off x="4033838" y="4221163"/>
          <a:ext cx="2889250" cy="735012"/>
        </p:xfrm>
        <a:graphic>
          <a:graphicData uri="http://schemas.openxmlformats.org/presentationml/2006/ole">
            <p:oleObj spid="_x0000_s96258" name="Equação" r:id="rId4" imgW="1815840" imgH="444240" progId="Equation.3">
              <p:embed/>
            </p:oleObj>
          </a:graphicData>
        </a:graphic>
      </p:graphicFrame>
      <p:graphicFrame>
        <p:nvGraphicFramePr>
          <p:cNvPr id="8" name="Objeto 7"/>
          <p:cNvGraphicFramePr>
            <a:graphicFrameLocks noChangeAspect="1"/>
          </p:cNvGraphicFramePr>
          <p:nvPr/>
        </p:nvGraphicFramePr>
        <p:xfrm>
          <a:off x="3797597" y="2060575"/>
          <a:ext cx="2214563" cy="893763"/>
        </p:xfrm>
        <a:graphic>
          <a:graphicData uri="http://schemas.openxmlformats.org/presentationml/2006/ole">
            <p:oleObj spid="_x0000_s96259" name="Equação" r:id="rId5" imgW="1663560" imgH="711000" progId="Equation.3">
              <p:embed/>
            </p:oleObj>
          </a:graphicData>
        </a:graphic>
      </p:graphicFrame>
      <p:graphicFrame>
        <p:nvGraphicFramePr>
          <p:cNvPr id="91141" name="Object 5"/>
          <p:cNvGraphicFramePr>
            <a:graphicFrameLocks noChangeAspect="1"/>
          </p:cNvGraphicFramePr>
          <p:nvPr/>
        </p:nvGraphicFramePr>
        <p:xfrm>
          <a:off x="3851920" y="3068960"/>
          <a:ext cx="3456384" cy="477346"/>
        </p:xfrm>
        <a:graphic>
          <a:graphicData uri="http://schemas.openxmlformats.org/presentationml/2006/ole">
            <p:oleObj spid="_x0000_s96260" name="Equação" r:id="rId6" imgW="2209680" imgH="304560" progId="Equation.3">
              <p:embed/>
            </p:oleObj>
          </a:graphicData>
        </a:graphic>
      </p:graphicFrame>
      <p:graphicFrame>
        <p:nvGraphicFramePr>
          <p:cNvPr id="91142" name="Object 6"/>
          <p:cNvGraphicFramePr>
            <a:graphicFrameLocks noChangeAspect="1"/>
          </p:cNvGraphicFramePr>
          <p:nvPr/>
        </p:nvGraphicFramePr>
        <p:xfrm>
          <a:off x="3851920" y="3501008"/>
          <a:ext cx="4191000" cy="457200"/>
        </p:xfrm>
        <a:graphic>
          <a:graphicData uri="http://schemas.openxmlformats.org/presentationml/2006/ole">
            <p:oleObj spid="_x0000_s96261" name="Equação" r:id="rId7" imgW="2679480" imgH="291960" progId="Equation.3">
              <p:embed/>
            </p:oleObj>
          </a:graphicData>
        </a:graphic>
      </p:graphicFrame>
      <p:pic>
        <p:nvPicPr>
          <p:cNvPr id="9" name="Imagem 8" descr="graficoy.png"/>
          <p:cNvPicPr>
            <a:picLocks noChangeAspect="1"/>
          </p:cNvPicPr>
          <p:nvPr/>
        </p:nvPicPr>
        <p:blipFill>
          <a:blip r:embed="rId8" cstate="print"/>
          <a:stretch>
            <a:fillRect/>
          </a:stretch>
        </p:blipFill>
        <p:spPr>
          <a:xfrm>
            <a:off x="180551" y="1566196"/>
            <a:ext cx="3647619" cy="3495238"/>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a:t>
            </a:r>
            <a:endParaRPr lang="pt-BR" dirty="0"/>
          </a:p>
        </p:txBody>
      </p:sp>
      <p:pic>
        <p:nvPicPr>
          <p:cNvPr id="4" name="Espaço Reservado para Conteúdo 3" descr="imagem1.jpg"/>
          <p:cNvPicPr>
            <a:picLocks noGrp="1" noChangeAspect="1"/>
          </p:cNvPicPr>
          <p:nvPr>
            <p:ph sz="quarter" idx="1"/>
          </p:nvPr>
        </p:nvPicPr>
        <p:blipFill>
          <a:blip r:embed="rId2" cstate="print"/>
          <a:stretch>
            <a:fillRect/>
          </a:stretch>
        </p:blipFill>
        <p:spPr>
          <a:xfrm>
            <a:off x="395536" y="1916832"/>
            <a:ext cx="3562473" cy="3312368"/>
          </a:xfrm>
        </p:spPr>
      </p:pic>
      <p:sp>
        <p:nvSpPr>
          <p:cNvPr id="5" name="Retângulo 4"/>
          <p:cNvSpPr/>
          <p:nvPr/>
        </p:nvSpPr>
        <p:spPr>
          <a:xfrm>
            <a:off x="755576" y="1340768"/>
            <a:ext cx="7835094" cy="369332"/>
          </a:xfrm>
          <a:prstGeom prst="rect">
            <a:avLst/>
          </a:prstGeom>
        </p:spPr>
        <p:txBody>
          <a:bodyPr wrap="none">
            <a:spAutoFit/>
          </a:bodyPr>
          <a:lstStyle/>
          <a:p>
            <a:r>
              <a:rPr lang="pt-BR" dirty="0" smtClean="0"/>
              <a:t>Encontre a distância do ponto A ao segmento BC utilizando a área do triângulo.</a:t>
            </a:r>
            <a:endParaRPr lang="pt-B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Algoritmo </a:t>
            </a:r>
            <a:r>
              <a:rPr lang="pt-BR" dirty="0" err="1" smtClean="0"/>
              <a:t>Douglas-Peucker</a:t>
            </a:r>
            <a:r>
              <a:rPr lang="pt-BR" dirty="0" smtClean="0"/>
              <a:t>.</a:t>
            </a:r>
            <a:endParaRPr lang="pt-BR" dirty="0"/>
          </a:p>
        </p:txBody>
      </p:sp>
      <p:pic>
        <p:nvPicPr>
          <p:cNvPr id="5" name="Picture 3"/>
          <p:cNvPicPr>
            <a:picLocks noChangeAspect="1" noChangeArrowheads="1"/>
          </p:cNvPicPr>
          <p:nvPr/>
        </p:nvPicPr>
        <p:blipFill>
          <a:blip r:embed="rId2" cstate="print"/>
          <a:srcRect/>
          <a:stretch>
            <a:fillRect/>
          </a:stretch>
        </p:blipFill>
        <p:spPr bwMode="auto">
          <a:xfrm>
            <a:off x="0" y="1196752"/>
            <a:ext cx="4626318" cy="3456384"/>
          </a:xfrm>
          <a:prstGeom prst="rect">
            <a:avLst/>
          </a:prstGeom>
          <a:noFill/>
          <a:ln w="9525">
            <a:noFill/>
            <a:miter lim="800000"/>
            <a:headEnd/>
            <a:tailEnd/>
          </a:ln>
        </p:spPr>
      </p:pic>
      <p:pic>
        <p:nvPicPr>
          <p:cNvPr id="89090" name="Picture 2"/>
          <p:cNvPicPr>
            <a:picLocks noChangeAspect="1" noChangeArrowheads="1"/>
          </p:cNvPicPr>
          <p:nvPr/>
        </p:nvPicPr>
        <p:blipFill>
          <a:blip r:embed="rId3" cstate="print"/>
          <a:srcRect/>
          <a:stretch>
            <a:fillRect/>
          </a:stretch>
        </p:blipFill>
        <p:spPr bwMode="auto">
          <a:xfrm>
            <a:off x="-1" y="4653136"/>
            <a:ext cx="4712077" cy="1800200"/>
          </a:xfrm>
          <a:prstGeom prst="rect">
            <a:avLst/>
          </a:prstGeom>
          <a:noFill/>
          <a:ln w="9525">
            <a:noFill/>
            <a:miter lim="800000"/>
            <a:headEnd/>
            <a:tailEnd/>
          </a:ln>
        </p:spPr>
      </p:pic>
      <p:cxnSp>
        <p:nvCxnSpPr>
          <p:cNvPr id="7" name="Conector de seta reta 6"/>
          <p:cNvCxnSpPr/>
          <p:nvPr/>
        </p:nvCxnSpPr>
        <p:spPr>
          <a:xfrm>
            <a:off x="2555776" y="1916832"/>
            <a:ext cx="288032"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Conector de seta reta 8"/>
          <p:cNvCxnSpPr/>
          <p:nvPr/>
        </p:nvCxnSpPr>
        <p:spPr>
          <a:xfrm flipH="1">
            <a:off x="2267744" y="3068960"/>
            <a:ext cx="288032" cy="28803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Conector de seta reta 12"/>
          <p:cNvCxnSpPr/>
          <p:nvPr/>
        </p:nvCxnSpPr>
        <p:spPr>
          <a:xfrm>
            <a:off x="2555776" y="3717032"/>
            <a:ext cx="288032"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4" name="Picture 2">
            <a:hlinkClick r:id="rId4" action="ppaction://hlinkfile"/>
          </p:cNvPr>
          <p:cNvPicPr>
            <a:picLocks noChangeAspect="1" noChangeArrowheads="1"/>
          </p:cNvPicPr>
          <p:nvPr/>
        </p:nvPicPr>
        <p:blipFill>
          <a:blip r:embed="rId5" cstate="print"/>
          <a:srcRect/>
          <a:stretch>
            <a:fillRect/>
          </a:stretch>
        </p:blipFill>
        <p:spPr bwMode="auto">
          <a:xfrm>
            <a:off x="4611551" y="1268760"/>
            <a:ext cx="4532448" cy="2952328"/>
          </a:xfrm>
          <a:prstGeom prst="rect">
            <a:avLst/>
          </a:prstGeom>
          <a:noFill/>
          <a:ln w="9525">
            <a:noFill/>
            <a:miter lim="800000"/>
            <a:headEnd/>
            <a:tailEnd/>
          </a:ln>
        </p:spPr>
      </p:pic>
      <p:cxnSp>
        <p:nvCxnSpPr>
          <p:cNvPr id="15" name="Conector de seta reta 14"/>
          <p:cNvCxnSpPr/>
          <p:nvPr/>
        </p:nvCxnSpPr>
        <p:spPr>
          <a:xfrm flipH="1">
            <a:off x="1907704" y="4725144"/>
            <a:ext cx="360040" cy="28803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Conector de seta reta 21"/>
          <p:cNvCxnSpPr/>
          <p:nvPr/>
        </p:nvCxnSpPr>
        <p:spPr>
          <a:xfrm>
            <a:off x="2483768" y="5157192"/>
            <a:ext cx="288032"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1.5.9 União, interseção e diferença de polígonos</a:t>
            </a:r>
            <a:endParaRPr lang="pt-BR" dirty="0"/>
          </a:p>
        </p:txBody>
      </p:sp>
      <p:sp>
        <p:nvSpPr>
          <p:cNvPr id="3" name="Espaço Reservado para Conteúdo 2"/>
          <p:cNvSpPr>
            <a:spLocks noGrp="1"/>
          </p:cNvSpPr>
          <p:nvPr>
            <p:ph sz="quarter" idx="1"/>
          </p:nvPr>
        </p:nvSpPr>
        <p:spPr/>
        <p:txBody>
          <a:bodyPr>
            <a:normAutofit/>
          </a:bodyPr>
          <a:lstStyle/>
          <a:p>
            <a:r>
              <a:rPr lang="pt-BR" dirty="0" smtClean="0"/>
              <a:t>Operações sobre polígonos são de fundamental importância em SIG.</a:t>
            </a:r>
          </a:p>
          <a:p>
            <a:r>
              <a:rPr lang="pt-BR" dirty="0" smtClean="0"/>
              <a:t>Por exemplo, considere-se uma consulta como “identificar fazendas em que mais de 30% da área é de </a:t>
            </a:r>
            <a:r>
              <a:rPr lang="pt-BR" dirty="0" err="1" smtClean="0"/>
              <a:t>latossolo</a:t>
            </a:r>
            <a:r>
              <a:rPr lang="pt-BR" dirty="0" smtClean="0"/>
              <a:t> roxo”. Para executar esta análise, é necessário combinar uma camada de objetos poligonais (os limites de propriedades rurais) com outra (o mapa de tipos de solo), para obter uma nova camada, de cujo conteúdo podem ser selecionados diretamente os objetos que atendem ao critério de análise colocado.</a:t>
            </a:r>
            <a:endParaRPr lang="pt-B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1.5.9 União, interseção e diferença de polígonos</a:t>
            </a:r>
            <a:endParaRPr lang="pt-BR" dirty="0"/>
          </a:p>
        </p:txBody>
      </p:sp>
      <p:pic>
        <p:nvPicPr>
          <p:cNvPr id="97282" name="Picture 2"/>
          <p:cNvPicPr>
            <a:picLocks noGrp="1" noChangeAspect="1" noChangeArrowheads="1"/>
          </p:cNvPicPr>
          <p:nvPr>
            <p:ph sz="quarter" idx="1"/>
          </p:nvPr>
        </p:nvPicPr>
        <p:blipFill>
          <a:blip r:embed="rId3" cstate="print"/>
          <a:srcRect/>
          <a:stretch>
            <a:fillRect/>
          </a:stretch>
        </p:blipFill>
        <p:spPr bwMode="auto">
          <a:xfrm>
            <a:off x="3059832" y="1196752"/>
            <a:ext cx="2819400" cy="2381250"/>
          </a:xfrm>
          <a:prstGeom prst="rect">
            <a:avLst/>
          </a:prstGeom>
          <a:noFill/>
          <a:ln w="9525">
            <a:noFill/>
            <a:miter lim="800000"/>
            <a:headEnd/>
            <a:tailEnd/>
          </a:ln>
        </p:spPr>
      </p:pic>
      <p:graphicFrame>
        <p:nvGraphicFramePr>
          <p:cNvPr id="6" name="Objeto 5"/>
          <p:cNvGraphicFramePr>
            <a:graphicFrameLocks noChangeAspect="1"/>
          </p:cNvGraphicFramePr>
          <p:nvPr/>
        </p:nvGraphicFramePr>
        <p:xfrm>
          <a:off x="1475656" y="5589240"/>
          <a:ext cx="990110" cy="360040"/>
        </p:xfrm>
        <a:graphic>
          <a:graphicData uri="http://schemas.openxmlformats.org/presentationml/2006/ole">
            <p:oleObj spid="_x0000_s97284" name="Equação" r:id="rId4" imgW="558720" imgH="203040" progId="Equation.3">
              <p:embed/>
            </p:oleObj>
          </a:graphicData>
        </a:graphic>
      </p:graphicFrame>
      <p:graphicFrame>
        <p:nvGraphicFramePr>
          <p:cNvPr id="97286" name="Object 6"/>
          <p:cNvGraphicFramePr>
            <a:graphicFrameLocks noChangeAspect="1"/>
          </p:cNvGraphicFramePr>
          <p:nvPr/>
        </p:nvGraphicFramePr>
        <p:xfrm>
          <a:off x="3679825" y="5589588"/>
          <a:ext cx="898525" cy="360362"/>
        </p:xfrm>
        <a:graphic>
          <a:graphicData uri="http://schemas.openxmlformats.org/presentationml/2006/ole">
            <p:oleObj spid="_x0000_s97286" name="Equação" r:id="rId5" imgW="507960" imgH="203040" progId="Equation.3">
              <p:embed/>
            </p:oleObj>
          </a:graphicData>
        </a:graphic>
      </p:graphicFrame>
      <p:graphicFrame>
        <p:nvGraphicFramePr>
          <p:cNvPr id="97288" name="Object 8"/>
          <p:cNvGraphicFramePr>
            <a:graphicFrameLocks noChangeAspect="1"/>
          </p:cNvGraphicFramePr>
          <p:nvPr/>
        </p:nvGraphicFramePr>
        <p:xfrm>
          <a:off x="5508104" y="5589240"/>
          <a:ext cx="966788" cy="360363"/>
        </p:xfrm>
        <a:graphic>
          <a:graphicData uri="http://schemas.openxmlformats.org/presentationml/2006/ole">
            <p:oleObj spid="_x0000_s97288" name="Equação" r:id="rId6" imgW="545760" imgH="203040" progId="Equation.3">
              <p:embed/>
            </p:oleObj>
          </a:graphicData>
        </a:graphic>
      </p:graphicFrame>
      <p:graphicFrame>
        <p:nvGraphicFramePr>
          <p:cNvPr id="97290" name="Object 10"/>
          <p:cNvGraphicFramePr>
            <a:graphicFrameLocks noChangeAspect="1"/>
          </p:cNvGraphicFramePr>
          <p:nvPr/>
        </p:nvGraphicFramePr>
        <p:xfrm>
          <a:off x="7443862" y="5661248"/>
          <a:ext cx="944562" cy="360362"/>
        </p:xfrm>
        <a:graphic>
          <a:graphicData uri="http://schemas.openxmlformats.org/presentationml/2006/ole">
            <p:oleObj spid="_x0000_s97290" name="Equação" r:id="rId7" imgW="533160" imgH="203040" progId="Equation.3">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1.5.9 União, interseção e diferença de polígonos</a:t>
            </a:r>
            <a:endParaRPr lang="pt-BR" dirty="0"/>
          </a:p>
        </p:txBody>
      </p:sp>
      <p:pic>
        <p:nvPicPr>
          <p:cNvPr id="97282" name="Picture 2"/>
          <p:cNvPicPr>
            <a:picLocks noGrp="1" noChangeAspect="1" noChangeArrowheads="1"/>
          </p:cNvPicPr>
          <p:nvPr>
            <p:ph sz="quarter" idx="1"/>
          </p:nvPr>
        </p:nvPicPr>
        <p:blipFill>
          <a:blip r:embed="rId3" cstate="print"/>
          <a:srcRect/>
          <a:stretch>
            <a:fillRect/>
          </a:stretch>
        </p:blipFill>
        <p:spPr bwMode="auto">
          <a:xfrm>
            <a:off x="3059832" y="1196752"/>
            <a:ext cx="2819400" cy="2381250"/>
          </a:xfrm>
          <a:prstGeom prst="rect">
            <a:avLst/>
          </a:prstGeom>
          <a:noFill/>
          <a:ln w="9525">
            <a:noFill/>
            <a:miter lim="800000"/>
            <a:headEnd/>
            <a:tailEnd/>
          </a:ln>
        </p:spPr>
      </p:pic>
      <p:pic>
        <p:nvPicPr>
          <p:cNvPr id="97283" name="Picture 3"/>
          <p:cNvPicPr>
            <a:picLocks noChangeAspect="1" noChangeArrowheads="1"/>
          </p:cNvPicPr>
          <p:nvPr/>
        </p:nvPicPr>
        <p:blipFill>
          <a:blip r:embed="rId4" cstate="print"/>
          <a:srcRect/>
          <a:stretch>
            <a:fillRect/>
          </a:stretch>
        </p:blipFill>
        <p:spPr bwMode="auto">
          <a:xfrm>
            <a:off x="1115616" y="3861048"/>
            <a:ext cx="2133600" cy="1743075"/>
          </a:xfrm>
          <a:prstGeom prst="rect">
            <a:avLst/>
          </a:prstGeom>
          <a:noFill/>
          <a:ln w="9525">
            <a:noFill/>
            <a:miter lim="800000"/>
            <a:headEnd/>
            <a:tailEnd/>
          </a:ln>
        </p:spPr>
      </p:pic>
      <p:graphicFrame>
        <p:nvGraphicFramePr>
          <p:cNvPr id="6" name="Objeto 5"/>
          <p:cNvGraphicFramePr>
            <a:graphicFrameLocks noChangeAspect="1"/>
          </p:cNvGraphicFramePr>
          <p:nvPr/>
        </p:nvGraphicFramePr>
        <p:xfrm>
          <a:off x="1475656" y="5589240"/>
          <a:ext cx="990110" cy="360040"/>
        </p:xfrm>
        <a:graphic>
          <a:graphicData uri="http://schemas.openxmlformats.org/presentationml/2006/ole">
            <p:oleObj spid="_x0000_s98306" name="Equação" r:id="rId5" imgW="558720" imgH="203040" progId="Equation.3">
              <p:embed/>
            </p:oleObj>
          </a:graphicData>
        </a:graphic>
      </p:graphicFrame>
      <p:graphicFrame>
        <p:nvGraphicFramePr>
          <p:cNvPr id="97286" name="Object 6"/>
          <p:cNvGraphicFramePr>
            <a:graphicFrameLocks noChangeAspect="1"/>
          </p:cNvGraphicFramePr>
          <p:nvPr/>
        </p:nvGraphicFramePr>
        <p:xfrm>
          <a:off x="3679825" y="5589588"/>
          <a:ext cx="898525" cy="360362"/>
        </p:xfrm>
        <a:graphic>
          <a:graphicData uri="http://schemas.openxmlformats.org/presentationml/2006/ole">
            <p:oleObj spid="_x0000_s98307" name="Equação" r:id="rId6" imgW="507960" imgH="203040" progId="Equation.3">
              <p:embed/>
            </p:oleObj>
          </a:graphicData>
        </a:graphic>
      </p:graphicFrame>
      <p:graphicFrame>
        <p:nvGraphicFramePr>
          <p:cNvPr id="97288" name="Object 8"/>
          <p:cNvGraphicFramePr>
            <a:graphicFrameLocks noChangeAspect="1"/>
          </p:cNvGraphicFramePr>
          <p:nvPr/>
        </p:nvGraphicFramePr>
        <p:xfrm>
          <a:off x="5508104" y="5589240"/>
          <a:ext cx="966788" cy="360363"/>
        </p:xfrm>
        <a:graphic>
          <a:graphicData uri="http://schemas.openxmlformats.org/presentationml/2006/ole">
            <p:oleObj spid="_x0000_s98308" name="Equação" r:id="rId7" imgW="545760" imgH="203040" progId="Equation.3">
              <p:embed/>
            </p:oleObj>
          </a:graphicData>
        </a:graphic>
      </p:graphicFrame>
      <p:graphicFrame>
        <p:nvGraphicFramePr>
          <p:cNvPr id="97290" name="Object 10"/>
          <p:cNvGraphicFramePr>
            <a:graphicFrameLocks noChangeAspect="1"/>
          </p:cNvGraphicFramePr>
          <p:nvPr/>
        </p:nvGraphicFramePr>
        <p:xfrm>
          <a:off x="7443862" y="5661248"/>
          <a:ext cx="944562" cy="360362"/>
        </p:xfrm>
        <a:graphic>
          <a:graphicData uri="http://schemas.openxmlformats.org/presentationml/2006/ole">
            <p:oleObj spid="_x0000_s98309" name="Equação" r:id="rId8" imgW="533160" imgH="203040" progId="Equation.3">
              <p:embed/>
            </p:oleObj>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1.5.9 União, interseção e diferença de polígonos</a:t>
            </a:r>
            <a:endParaRPr lang="pt-BR" dirty="0"/>
          </a:p>
        </p:txBody>
      </p:sp>
      <p:pic>
        <p:nvPicPr>
          <p:cNvPr id="97282" name="Picture 2"/>
          <p:cNvPicPr>
            <a:picLocks noGrp="1" noChangeAspect="1" noChangeArrowheads="1"/>
          </p:cNvPicPr>
          <p:nvPr>
            <p:ph sz="quarter" idx="1"/>
          </p:nvPr>
        </p:nvPicPr>
        <p:blipFill>
          <a:blip r:embed="rId3" cstate="print"/>
          <a:srcRect/>
          <a:stretch>
            <a:fillRect/>
          </a:stretch>
        </p:blipFill>
        <p:spPr bwMode="auto">
          <a:xfrm>
            <a:off x="3059832" y="1196752"/>
            <a:ext cx="2819400" cy="2381250"/>
          </a:xfrm>
          <a:prstGeom prst="rect">
            <a:avLst/>
          </a:prstGeom>
          <a:noFill/>
          <a:ln w="9525">
            <a:noFill/>
            <a:miter lim="800000"/>
            <a:headEnd/>
            <a:tailEnd/>
          </a:ln>
        </p:spPr>
      </p:pic>
      <p:pic>
        <p:nvPicPr>
          <p:cNvPr id="97283" name="Picture 3"/>
          <p:cNvPicPr>
            <a:picLocks noChangeAspect="1" noChangeArrowheads="1"/>
          </p:cNvPicPr>
          <p:nvPr/>
        </p:nvPicPr>
        <p:blipFill>
          <a:blip r:embed="rId4" cstate="print"/>
          <a:srcRect/>
          <a:stretch>
            <a:fillRect/>
          </a:stretch>
        </p:blipFill>
        <p:spPr bwMode="auto">
          <a:xfrm>
            <a:off x="1115616" y="3861048"/>
            <a:ext cx="2133600" cy="1743075"/>
          </a:xfrm>
          <a:prstGeom prst="rect">
            <a:avLst/>
          </a:prstGeom>
          <a:noFill/>
          <a:ln w="9525">
            <a:noFill/>
            <a:miter lim="800000"/>
            <a:headEnd/>
            <a:tailEnd/>
          </a:ln>
        </p:spPr>
      </p:pic>
      <p:graphicFrame>
        <p:nvGraphicFramePr>
          <p:cNvPr id="6" name="Objeto 5"/>
          <p:cNvGraphicFramePr>
            <a:graphicFrameLocks noChangeAspect="1"/>
          </p:cNvGraphicFramePr>
          <p:nvPr/>
        </p:nvGraphicFramePr>
        <p:xfrm>
          <a:off x="1475656" y="5589240"/>
          <a:ext cx="990110" cy="360040"/>
        </p:xfrm>
        <a:graphic>
          <a:graphicData uri="http://schemas.openxmlformats.org/presentationml/2006/ole">
            <p:oleObj spid="_x0000_s99330" name="Equação" r:id="rId5" imgW="558720" imgH="203040" progId="Equation.3">
              <p:embed/>
            </p:oleObj>
          </a:graphicData>
        </a:graphic>
      </p:graphicFrame>
      <p:pic>
        <p:nvPicPr>
          <p:cNvPr id="97285" name="Picture 5"/>
          <p:cNvPicPr>
            <a:picLocks noChangeAspect="1" noChangeArrowheads="1"/>
          </p:cNvPicPr>
          <p:nvPr/>
        </p:nvPicPr>
        <p:blipFill>
          <a:blip r:embed="rId6" cstate="print"/>
          <a:srcRect/>
          <a:stretch>
            <a:fillRect/>
          </a:stretch>
        </p:blipFill>
        <p:spPr bwMode="auto">
          <a:xfrm>
            <a:off x="3563888" y="4149080"/>
            <a:ext cx="1200150" cy="1200150"/>
          </a:xfrm>
          <a:prstGeom prst="rect">
            <a:avLst/>
          </a:prstGeom>
          <a:noFill/>
          <a:ln w="9525">
            <a:noFill/>
            <a:miter lim="800000"/>
            <a:headEnd/>
            <a:tailEnd/>
          </a:ln>
        </p:spPr>
      </p:pic>
      <p:graphicFrame>
        <p:nvGraphicFramePr>
          <p:cNvPr id="97286" name="Object 6"/>
          <p:cNvGraphicFramePr>
            <a:graphicFrameLocks noChangeAspect="1"/>
          </p:cNvGraphicFramePr>
          <p:nvPr/>
        </p:nvGraphicFramePr>
        <p:xfrm>
          <a:off x="3679825" y="5589588"/>
          <a:ext cx="898525" cy="360362"/>
        </p:xfrm>
        <a:graphic>
          <a:graphicData uri="http://schemas.openxmlformats.org/presentationml/2006/ole">
            <p:oleObj spid="_x0000_s99331" name="Equação" r:id="rId7" imgW="507960" imgH="203040" progId="Equation.3">
              <p:embed/>
            </p:oleObj>
          </a:graphicData>
        </a:graphic>
      </p:graphicFrame>
      <p:graphicFrame>
        <p:nvGraphicFramePr>
          <p:cNvPr id="97288" name="Object 8"/>
          <p:cNvGraphicFramePr>
            <a:graphicFrameLocks noChangeAspect="1"/>
          </p:cNvGraphicFramePr>
          <p:nvPr/>
        </p:nvGraphicFramePr>
        <p:xfrm>
          <a:off x="5508104" y="5589240"/>
          <a:ext cx="966788" cy="360363"/>
        </p:xfrm>
        <a:graphic>
          <a:graphicData uri="http://schemas.openxmlformats.org/presentationml/2006/ole">
            <p:oleObj spid="_x0000_s99332" name="Equação" r:id="rId8" imgW="545760" imgH="203040" progId="Equation.3">
              <p:embed/>
            </p:oleObj>
          </a:graphicData>
        </a:graphic>
      </p:graphicFrame>
      <p:graphicFrame>
        <p:nvGraphicFramePr>
          <p:cNvPr id="97290" name="Object 10"/>
          <p:cNvGraphicFramePr>
            <a:graphicFrameLocks noChangeAspect="1"/>
          </p:cNvGraphicFramePr>
          <p:nvPr/>
        </p:nvGraphicFramePr>
        <p:xfrm>
          <a:off x="7443862" y="5661248"/>
          <a:ext cx="944562" cy="360362"/>
        </p:xfrm>
        <a:graphic>
          <a:graphicData uri="http://schemas.openxmlformats.org/presentationml/2006/ole">
            <p:oleObj spid="_x0000_s99333" name="Equação" r:id="rId9" imgW="533160" imgH="203040" progId="Equation.3">
              <p:embed/>
            </p:oleObj>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1.5.9 União, interseção e diferença de polígonos</a:t>
            </a:r>
            <a:endParaRPr lang="pt-BR" dirty="0"/>
          </a:p>
        </p:txBody>
      </p:sp>
      <p:pic>
        <p:nvPicPr>
          <p:cNvPr id="97282" name="Picture 2"/>
          <p:cNvPicPr>
            <a:picLocks noGrp="1" noChangeAspect="1" noChangeArrowheads="1"/>
          </p:cNvPicPr>
          <p:nvPr>
            <p:ph sz="quarter" idx="1"/>
          </p:nvPr>
        </p:nvPicPr>
        <p:blipFill>
          <a:blip r:embed="rId3" cstate="print"/>
          <a:srcRect/>
          <a:stretch>
            <a:fillRect/>
          </a:stretch>
        </p:blipFill>
        <p:spPr bwMode="auto">
          <a:xfrm>
            <a:off x="3059832" y="1196752"/>
            <a:ext cx="2819400" cy="2381250"/>
          </a:xfrm>
          <a:prstGeom prst="rect">
            <a:avLst/>
          </a:prstGeom>
          <a:noFill/>
          <a:ln w="9525">
            <a:noFill/>
            <a:miter lim="800000"/>
            <a:headEnd/>
            <a:tailEnd/>
          </a:ln>
        </p:spPr>
      </p:pic>
      <p:pic>
        <p:nvPicPr>
          <p:cNvPr id="97283" name="Picture 3"/>
          <p:cNvPicPr>
            <a:picLocks noChangeAspect="1" noChangeArrowheads="1"/>
          </p:cNvPicPr>
          <p:nvPr/>
        </p:nvPicPr>
        <p:blipFill>
          <a:blip r:embed="rId4" cstate="print"/>
          <a:srcRect/>
          <a:stretch>
            <a:fillRect/>
          </a:stretch>
        </p:blipFill>
        <p:spPr bwMode="auto">
          <a:xfrm>
            <a:off x="1115616" y="3861048"/>
            <a:ext cx="2133600" cy="1743075"/>
          </a:xfrm>
          <a:prstGeom prst="rect">
            <a:avLst/>
          </a:prstGeom>
          <a:noFill/>
          <a:ln w="9525">
            <a:noFill/>
            <a:miter lim="800000"/>
            <a:headEnd/>
            <a:tailEnd/>
          </a:ln>
        </p:spPr>
      </p:pic>
      <p:graphicFrame>
        <p:nvGraphicFramePr>
          <p:cNvPr id="6" name="Objeto 5"/>
          <p:cNvGraphicFramePr>
            <a:graphicFrameLocks noChangeAspect="1"/>
          </p:cNvGraphicFramePr>
          <p:nvPr/>
        </p:nvGraphicFramePr>
        <p:xfrm>
          <a:off x="1475656" y="5589240"/>
          <a:ext cx="990110" cy="360040"/>
        </p:xfrm>
        <a:graphic>
          <a:graphicData uri="http://schemas.openxmlformats.org/presentationml/2006/ole">
            <p:oleObj spid="_x0000_s100354" name="Equação" r:id="rId5" imgW="558720" imgH="203040" progId="Equation.3">
              <p:embed/>
            </p:oleObj>
          </a:graphicData>
        </a:graphic>
      </p:graphicFrame>
      <p:pic>
        <p:nvPicPr>
          <p:cNvPr id="97285" name="Picture 5"/>
          <p:cNvPicPr>
            <a:picLocks noChangeAspect="1" noChangeArrowheads="1"/>
          </p:cNvPicPr>
          <p:nvPr/>
        </p:nvPicPr>
        <p:blipFill>
          <a:blip r:embed="rId6" cstate="print"/>
          <a:srcRect/>
          <a:stretch>
            <a:fillRect/>
          </a:stretch>
        </p:blipFill>
        <p:spPr bwMode="auto">
          <a:xfrm>
            <a:off x="3563888" y="4149080"/>
            <a:ext cx="1200150" cy="1200150"/>
          </a:xfrm>
          <a:prstGeom prst="rect">
            <a:avLst/>
          </a:prstGeom>
          <a:noFill/>
          <a:ln w="9525">
            <a:noFill/>
            <a:miter lim="800000"/>
            <a:headEnd/>
            <a:tailEnd/>
          </a:ln>
        </p:spPr>
      </p:pic>
      <p:graphicFrame>
        <p:nvGraphicFramePr>
          <p:cNvPr id="97286" name="Object 6"/>
          <p:cNvGraphicFramePr>
            <a:graphicFrameLocks noChangeAspect="1"/>
          </p:cNvGraphicFramePr>
          <p:nvPr/>
        </p:nvGraphicFramePr>
        <p:xfrm>
          <a:off x="3679825" y="5589588"/>
          <a:ext cx="898525" cy="360362"/>
        </p:xfrm>
        <a:graphic>
          <a:graphicData uri="http://schemas.openxmlformats.org/presentationml/2006/ole">
            <p:oleObj spid="_x0000_s100355" name="Equação" r:id="rId7" imgW="507960" imgH="203040" progId="Equation.3">
              <p:embed/>
            </p:oleObj>
          </a:graphicData>
        </a:graphic>
      </p:graphicFrame>
      <p:pic>
        <p:nvPicPr>
          <p:cNvPr id="97287" name="Picture 7"/>
          <p:cNvPicPr>
            <a:picLocks noChangeAspect="1" noChangeArrowheads="1"/>
          </p:cNvPicPr>
          <p:nvPr/>
        </p:nvPicPr>
        <p:blipFill>
          <a:blip r:embed="rId8" cstate="print"/>
          <a:srcRect/>
          <a:stretch>
            <a:fillRect/>
          </a:stretch>
        </p:blipFill>
        <p:spPr bwMode="auto">
          <a:xfrm>
            <a:off x="4932040" y="3789040"/>
            <a:ext cx="2209800" cy="1895475"/>
          </a:xfrm>
          <a:prstGeom prst="rect">
            <a:avLst/>
          </a:prstGeom>
          <a:noFill/>
          <a:ln w="9525">
            <a:noFill/>
            <a:miter lim="800000"/>
            <a:headEnd/>
            <a:tailEnd/>
          </a:ln>
        </p:spPr>
      </p:pic>
      <p:graphicFrame>
        <p:nvGraphicFramePr>
          <p:cNvPr id="97288" name="Object 8"/>
          <p:cNvGraphicFramePr>
            <a:graphicFrameLocks noChangeAspect="1"/>
          </p:cNvGraphicFramePr>
          <p:nvPr/>
        </p:nvGraphicFramePr>
        <p:xfrm>
          <a:off x="5508104" y="5589240"/>
          <a:ext cx="966788" cy="360363"/>
        </p:xfrm>
        <a:graphic>
          <a:graphicData uri="http://schemas.openxmlformats.org/presentationml/2006/ole">
            <p:oleObj spid="_x0000_s100356" name="Equação" r:id="rId9" imgW="545760" imgH="203040" progId="Equation.3">
              <p:embed/>
            </p:oleObj>
          </a:graphicData>
        </a:graphic>
      </p:graphicFrame>
      <p:graphicFrame>
        <p:nvGraphicFramePr>
          <p:cNvPr id="97290" name="Object 10"/>
          <p:cNvGraphicFramePr>
            <a:graphicFrameLocks noChangeAspect="1"/>
          </p:cNvGraphicFramePr>
          <p:nvPr/>
        </p:nvGraphicFramePr>
        <p:xfrm>
          <a:off x="7443862" y="5661248"/>
          <a:ext cx="944562" cy="360362"/>
        </p:xfrm>
        <a:graphic>
          <a:graphicData uri="http://schemas.openxmlformats.org/presentationml/2006/ole">
            <p:oleObj spid="_x0000_s100357" name="Equação" r:id="rId10" imgW="533160" imgH="203040" progId="Equation.3">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0" y="1772816"/>
            <a:ext cx="3953427" cy="3543795"/>
          </a:xfrm>
        </p:spPr>
      </p:pic>
      <p:graphicFrame>
        <p:nvGraphicFramePr>
          <p:cNvPr id="61442" name="Object 2"/>
          <p:cNvGraphicFramePr>
            <a:graphicFrameLocks noChangeAspect="1"/>
          </p:cNvGraphicFramePr>
          <p:nvPr/>
        </p:nvGraphicFramePr>
        <p:xfrm>
          <a:off x="3402013" y="1484313"/>
          <a:ext cx="5240337" cy="927100"/>
        </p:xfrm>
        <a:graphic>
          <a:graphicData uri="http://schemas.openxmlformats.org/presentationml/2006/ole">
            <p:oleObj spid="_x0000_s62466" name="Equação" r:id="rId4" imgW="2438280" imgH="431640" progId="Equation.3">
              <p:embed/>
            </p:oleObj>
          </a:graphicData>
        </a:graphic>
      </p:graphicFrame>
      <p:graphicFrame>
        <p:nvGraphicFramePr>
          <p:cNvPr id="61444" name="Object 4"/>
          <p:cNvGraphicFramePr>
            <a:graphicFrameLocks noChangeAspect="1"/>
          </p:cNvGraphicFramePr>
          <p:nvPr/>
        </p:nvGraphicFramePr>
        <p:xfrm>
          <a:off x="3419872" y="2357884"/>
          <a:ext cx="3930650" cy="927100"/>
        </p:xfrm>
        <a:graphic>
          <a:graphicData uri="http://schemas.openxmlformats.org/presentationml/2006/ole">
            <p:oleObj spid="_x0000_s62467" name="Equação" r:id="rId5" imgW="1828800" imgH="431640" progId="Equation.3">
              <p:embed/>
            </p:oleObj>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1.5.9 União, interseção e diferença de polígonos</a:t>
            </a:r>
            <a:endParaRPr lang="pt-BR" dirty="0"/>
          </a:p>
        </p:txBody>
      </p:sp>
      <p:pic>
        <p:nvPicPr>
          <p:cNvPr id="97282" name="Picture 2">
            <a:hlinkClick r:id="rId3" action="ppaction://hlinkfile"/>
          </p:cNvPr>
          <p:cNvPicPr>
            <a:picLocks noGrp="1" noChangeAspect="1" noChangeArrowheads="1"/>
          </p:cNvPicPr>
          <p:nvPr>
            <p:ph sz="quarter" idx="1"/>
          </p:nvPr>
        </p:nvPicPr>
        <p:blipFill>
          <a:blip r:embed="rId4" cstate="print"/>
          <a:srcRect/>
          <a:stretch>
            <a:fillRect/>
          </a:stretch>
        </p:blipFill>
        <p:spPr bwMode="auto">
          <a:xfrm>
            <a:off x="3059832" y="1196752"/>
            <a:ext cx="2819400" cy="2381250"/>
          </a:xfrm>
          <a:prstGeom prst="rect">
            <a:avLst/>
          </a:prstGeom>
          <a:noFill/>
          <a:ln w="9525">
            <a:noFill/>
            <a:miter lim="800000"/>
            <a:headEnd/>
            <a:tailEnd/>
          </a:ln>
        </p:spPr>
      </p:pic>
      <p:pic>
        <p:nvPicPr>
          <p:cNvPr id="97283" name="Picture 3"/>
          <p:cNvPicPr>
            <a:picLocks noChangeAspect="1" noChangeArrowheads="1"/>
          </p:cNvPicPr>
          <p:nvPr/>
        </p:nvPicPr>
        <p:blipFill>
          <a:blip r:embed="rId5" cstate="print"/>
          <a:srcRect/>
          <a:stretch>
            <a:fillRect/>
          </a:stretch>
        </p:blipFill>
        <p:spPr bwMode="auto">
          <a:xfrm>
            <a:off x="1115616" y="3861048"/>
            <a:ext cx="2133600" cy="1743075"/>
          </a:xfrm>
          <a:prstGeom prst="rect">
            <a:avLst/>
          </a:prstGeom>
          <a:noFill/>
          <a:ln w="9525">
            <a:noFill/>
            <a:miter lim="800000"/>
            <a:headEnd/>
            <a:tailEnd/>
          </a:ln>
        </p:spPr>
      </p:pic>
      <p:graphicFrame>
        <p:nvGraphicFramePr>
          <p:cNvPr id="6" name="Objeto 5"/>
          <p:cNvGraphicFramePr>
            <a:graphicFrameLocks noChangeAspect="1"/>
          </p:cNvGraphicFramePr>
          <p:nvPr/>
        </p:nvGraphicFramePr>
        <p:xfrm>
          <a:off x="1475656" y="5589240"/>
          <a:ext cx="990110" cy="360040"/>
        </p:xfrm>
        <a:graphic>
          <a:graphicData uri="http://schemas.openxmlformats.org/presentationml/2006/ole">
            <p:oleObj spid="_x0000_s101378" name="Equação" r:id="rId6" imgW="558720" imgH="203040" progId="Equation.3">
              <p:embed/>
            </p:oleObj>
          </a:graphicData>
        </a:graphic>
      </p:graphicFrame>
      <p:pic>
        <p:nvPicPr>
          <p:cNvPr id="97285" name="Picture 5"/>
          <p:cNvPicPr>
            <a:picLocks noChangeAspect="1" noChangeArrowheads="1"/>
          </p:cNvPicPr>
          <p:nvPr/>
        </p:nvPicPr>
        <p:blipFill>
          <a:blip r:embed="rId7" cstate="print"/>
          <a:srcRect/>
          <a:stretch>
            <a:fillRect/>
          </a:stretch>
        </p:blipFill>
        <p:spPr bwMode="auto">
          <a:xfrm>
            <a:off x="3563888" y="4149080"/>
            <a:ext cx="1200150" cy="1200150"/>
          </a:xfrm>
          <a:prstGeom prst="rect">
            <a:avLst/>
          </a:prstGeom>
          <a:noFill/>
          <a:ln w="9525">
            <a:noFill/>
            <a:miter lim="800000"/>
            <a:headEnd/>
            <a:tailEnd/>
          </a:ln>
        </p:spPr>
      </p:pic>
      <p:graphicFrame>
        <p:nvGraphicFramePr>
          <p:cNvPr id="97286" name="Object 6"/>
          <p:cNvGraphicFramePr>
            <a:graphicFrameLocks noChangeAspect="1"/>
          </p:cNvGraphicFramePr>
          <p:nvPr/>
        </p:nvGraphicFramePr>
        <p:xfrm>
          <a:off x="3679825" y="5589588"/>
          <a:ext cx="898525" cy="360362"/>
        </p:xfrm>
        <a:graphic>
          <a:graphicData uri="http://schemas.openxmlformats.org/presentationml/2006/ole">
            <p:oleObj spid="_x0000_s101379" name="Equação" r:id="rId8" imgW="507960" imgH="203040" progId="Equation.3">
              <p:embed/>
            </p:oleObj>
          </a:graphicData>
        </a:graphic>
      </p:graphicFrame>
      <p:pic>
        <p:nvPicPr>
          <p:cNvPr id="97287" name="Picture 7"/>
          <p:cNvPicPr>
            <a:picLocks noChangeAspect="1" noChangeArrowheads="1"/>
          </p:cNvPicPr>
          <p:nvPr/>
        </p:nvPicPr>
        <p:blipFill>
          <a:blip r:embed="rId9" cstate="print"/>
          <a:srcRect/>
          <a:stretch>
            <a:fillRect/>
          </a:stretch>
        </p:blipFill>
        <p:spPr bwMode="auto">
          <a:xfrm>
            <a:off x="4932040" y="3789040"/>
            <a:ext cx="2209800" cy="1895475"/>
          </a:xfrm>
          <a:prstGeom prst="rect">
            <a:avLst/>
          </a:prstGeom>
          <a:noFill/>
          <a:ln w="9525">
            <a:noFill/>
            <a:miter lim="800000"/>
            <a:headEnd/>
            <a:tailEnd/>
          </a:ln>
        </p:spPr>
      </p:pic>
      <p:graphicFrame>
        <p:nvGraphicFramePr>
          <p:cNvPr id="97288" name="Object 8"/>
          <p:cNvGraphicFramePr>
            <a:graphicFrameLocks noChangeAspect="1"/>
          </p:cNvGraphicFramePr>
          <p:nvPr/>
        </p:nvGraphicFramePr>
        <p:xfrm>
          <a:off x="5508104" y="5589240"/>
          <a:ext cx="966788" cy="360363"/>
        </p:xfrm>
        <a:graphic>
          <a:graphicData uri="http://schemas.openxmlformats.org/presentationml/2006/ole">
            <p:oleObj spid="_x0000_s101380" name="Equação" r:id="rId10" imgW="545760" imgH="203040" progId="Equation.3">
              <p:embed/>
            </p:oleObj>
          </a:graphicData>
        </a:graphic>
      </p:graphicFrame>
      <p:pic>
        <p:nvPicPr>
          <p:cNvPr id="97289" name="Picture 9"/>
          <p:cNvPicPr>
            <a:picLocks noChangeAspect="1" noChangeArrowheads="1"/>
          </p:cNvPicPr>
          <p:nvPr/>
        </p:nvPicPr>
        <p:blipFill>
          <a:blip r:embed="rId11" cstate="print"/>
          <a:srcRect/>
          <a:stretch>
            <a:fillRect/>
          </a:stretch>
        </p:blipFill>
        <p:spPr bwMode="auto">
          <a:xfrm>
            <a:off x="7020272" y="3356992"/>
            <a:ext cx="1828800" cy="2295525"/>
          </a:xfrm>
          <a:prstGeom prst="rect">
            <a:avLst/>
          </a:prstGeom>
          <a:noFill/>
          <a:ln w="9525">
            <a:noFill/>
            <a:miter lim="800000"/>
            <a:headEnd/>
            <a:tailEnd/>
          </a:ln>
        </p:spPr>
      </p:pic>
      <p:graphicFrame>
        <p:nvGraphicFramePr>
          <p:cNvPr id="97290" name="Object 10"/>
          <p:cNvGraphicFramePr>
            <a:graphicFrameLocks noChangeAspect="1"/>
          </p:cNvGraphicFramePr>
          <p:nvPr/>
        </p:nvGraphicFramePr>
        <p:xfrm>
          <a:off x="7443862" y="5661248"/>
          <a:ext cx="944562" cy="360362"/>
        </p:xfrm>
        <a:graphic>
          <a:graphicData uri="http://schemas.openxmlformats.org/presentationml/2006/ole">
            <p:oleObj spid="_x0000_s101381" name="Equação" r:id="rId12" imgW="533160" imgH="203040" progId="Equation.3">
              <p:embed/>
            </p:oleObj>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1.5.10 Mapas de distância (buffer zones)</a:t>
            </a:r>
            <a:endParaRPr lang="pt-BR" dirty="0"/>
          </a:p>
        </p:txBody>
      </p:sp>
      <p:sp>
        <p:nvSpPr>
          <p:cNvPr id="3" name="Espaço Reservado para Conteúdo 2"/>
          <p:cNvSpPr>
            <a:spLocks noGrp="1"/>
          </p:cNvSpPr>
          <p:nvPr>
            <p:ph sz="quarter" idx="1"/>
          </p:nvPr>
        </p:nvSpPr>
        <p:spPr/>
        <p:txBody>
          <a:bodyPr/>
          <a:lstStyle/>
          <a:p>
            <a:r>
              <a:rPr lang="pt-BR" dirty="0" smtClean="0"/>
              <a:t>Outra operação importante para um SIG é a construção de mapas de distância ou buffer zones, que são áreas construídas ao redor de objetos mantendo uma certa distância.</a:t>
            </a:r>
            <a:endParaRPr lang="pt-BR" dirty="0"/>
          </a:p>
        </p:txBody>
      </p:sp>
      <p:pic>
        <p:nvPicPr>
          <p:cNvPr id="109571" name="Picture 3"/>
          <p:cNvPicPr>
            <a:picLocks noChangeAspect="1" noChangeArrowheads="1"/>
          </p:cNvPicPr>
          <p:nvPr/>
        </p:nvPicPr>
        <p:blipFill>
          <a:blip r:embed="rId2" cstate="print"/>
          <a:srcRect/>
          <a:stretch>
            <a:fillRect/>
          </a:stretch>
        </p:blipFill>
        <p:spPr bwMode="auto">
          <a:xfrm>
            <a:off x="1331640" y="2996952"/>
            <a:ext cx="6192688" cy="1789794"/>
          </a:xfrm>
          <a:prstGeom prst="rect">
            <a:avLst/>
          </a:prstGeom>
          <a:noFill/>
          <a:ln w="9525">
            <a:noFill/>
            <a:miter lim="800000"/>
            <a:headEnd/>
            <a:tailEnd/>
          </a:ln>
        </p:spPr>
      </p:pic>
      <p:sp>
        <p:nvSpPr>
          <p:cNvPr id="6" name="Retângulo 5"/>
          <p:cNvSpPr/>
          <p:nvPr/>
        </p:nvSpPr>
        <p:spPr>
          <a:xfrm>
            <a:off x="971600" y="4941168"/>
            <a:ext cx="7272808" cy="1200329"/>
          </a:xfrm>
          <a:prstGeom prst="rect">
            <a:avLst/>
          </a:prstGeom>
        </p:spPr>
        <p:txBody>
          <a:bodyPr wrap="square">
            <a:spAutoFit/>
          </a:bodyPr>
          <a:lstStyle/>
          <a:p>
            <a:r>
              <a:rPr lang="pt-BR" dirty="0" smtClean="0"/>
              <a:t>A determinação do buffer ao redor de um ponto é feita de forma direta, como uma circunferência de raio d (Figura a). O buffer ao redor de uma linha é formada pela união de buffers elementares (Figura b) definidos para cada segmento da linha.</a:t>
            </a:r>
            <a:endParaRPr lang="pt-B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p:txBody>
          <a:bodyPr/>
          <a:lstStyle/>
          <a:p>
            <a:r>
              <a:rPr lang="pt-BR" dirty="0" smtClean="0"/>
              <a:t>Utilizando o algoritmo de união podemos combinar esses buffers até formar o resultado final da linha.</a:t>
            </a:r>
            <a:endParaRPr lang="pt-BR" dirty="0"/>
          </a:p>
        </p:txBody>
      </p:sp>
      <p:sp>
        <p:nvSpPr>
          <p:cNvPr id="4" name="Título 1"/>
          <p:cNvSpPr txBox="1">
            <a:spLocks/>
          </p:cNvSpPr>
          <p:nvPr/>
        </p:nvSpPr>
        <p:spPr>
          <a:xfrm>
            <a:off x="609600" y="304800"/>
            <a:ext cx="8229600" cy="990600"/>
          </a:xfrm>
          <a:prstGeom prst="rect">
            <a:avLst/>
          </a:prstGeom>
        </p:spPr>
        <p:txBody>
          <a:bodyPr vert="horz" anchor="b" anchorCtr="0">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3200" b="0" i="0" u="none" strike="noStrike" kern="1200" cap="none" spc="0" normalizeH="0" baseline="0" noProof="0" smtClean="0">
                <a:ln>
                  <a:noFill/>
                </a:ln>
                <a:solidFill>
                  <a:schemeClr val="tx2"/>
                </a:solidFill>
                <a:effectLst/>
                <a:uLnTx/>
                <a:uFillTx/>
                <a:latin typeface="+mj-lt"/>
                <a:ea typeface="+mj-ea"/>
                <a:cs typeface="+mj-cs"/>
              </a:rPr>
              <a:t>1.5.10 Mapas de distância (buffer zones)</a:t>
            </a:r>
            <a:endParaRPr kumimoji="0" lang="pt-BR" sz="3200" b="0" i="0" u="none" strike="noStrike" kern="1200" cap="none" spc="0" normalizeH="0" baseline="0" noProof="0" dirty="0">
              <a:ln>
                <a:noFill/>
              </a:ln>
              <a:solidFill>
                <a:schemeClr val="tx2"/>
              </a:solidFill>
              <a:effectLst/>
              <a:uLnTx/>
              <a:uFillTx/>
              <a:latin typeface="+mj-lt"/>
              <a:ea typeface="+mj-ea"/>
              <a:cs typeface="+mj-cs"/>
            </a:endParaRPr>
          </a:p>
        </p:txBody>
      </p:sp>
      <p:pic>
        <p:nvPicPr>
          <p:cNvPr id="110594" name="Picture 2"/>
          <p:cNvPicPr>
            <a:picLocks noChangeAspect="1" noChangeArrowheads="1"/>
          </p:cNvPicPr>
          <p:nvPr/>
        </p:nvPicPr>
        <p:blipFill>
          <a:blip r:embed="rId2" cstate="print"/>
          <a:srcRect/>
          <a:stretch>
            <a:fillRect/>
          </a:stretch>
        </p:blipFill>
        <p:spPr bwMode="auto">
          <a:xfrm>
            <a:off x="755576" y="3356992"/>
            <a:ext cx="7128792" cy="2872920"/>
          </a:xfrm>
          <a:prstGeom prst="rect">
            <a:avLst/>
          </a:prstGeom>
          <a:noFill/>
          <a:ln w="9525">
            <a:noFill/>
            <a:miter lim="800000"/>
            <a:headEnd/>
            <a:tailEnd/>
          </a:ln>
        </p:spPr>
      </p:pic>
      <p:sp>
        <p:nvSpPr>
          <p:cNvPr id="6" name="Retângulo 5"/>
          <p:cNvSpPr/>
          <p:nvPr/>
        </p:nvSpPr>
        <p:spPr>
          <a:xfrm>
            <a:off x="971600" y="2492896"/>
            <a:ext cx="4572000" cy="646331"/>
          </a:xfrm>
          <a:prstGeom prst="rect">
            <a:avLst/>
          </a:prstGeom>
        </p:spPr>
        <p:txBody>
          <a:bodyPr>
            <a:spAutoFit/>
          </a:bodyPr>
          <a:lstStyle/>
          <a:p>
            <a:r>
              <a:rPr lang="pt-BR" dirty="0" smtClean="0"/>
              <a:t>O buffer de polígonos é semelhante ao de linha.</a:t>
            </a:r>
            <a:endParaRPr lang="pt-B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2Relacionamentos topológicos</a:t>
            </a:r>
            <a:endParaRPr lang="pt-BR" dirty="0"/>
          </a:p>
        </p:txBody>
      </p:sp>
      <p:sp>
        <p:nvSpPr>
          <p:cNvPr id="3" name="Espaço Reservado para Conteúdo 2"/>
          <p:cNvSpPr>
            <a:spLocks noGrp="1"/>
          </p:cNvSpPr>
          <p:nvPr>
            <p:ph sz="quarter" idx="1"/>
          </p:nvPr>
        </p:nvSpPr>
        <p:spPr/>
        <p:txBody>
          <a:bodyPr/>
          <a:lstStyle/>
          <a:p>
            <a:r>
              <a:rPr lang="pt-BR" sz="2400" dirty="0" smtClean="0"/>
              <a:t>Os relacionamentos topológicos podem ser definidos com base em um modelo, chamado </a:t>
            </a:r>
            <a:r>
              <a:rPr lang="pt-BR" sz="2400" i="1" dirty="0" smtClean="0">
                <a:latin typeface="Times New Roman" pitchFamily="18" charset="0"/>
                <a:cs typeface="Times New Roman" pitchFamily="18" charset="0"/>
              </a:rPr>
              <a:t>matriz de 4-interseções, </a:t>
            </a:r>
            <a:r>
              <a:rPr lang="pt-BR" sz="2400" dirty="0" smtClean="0"/>
              <a:t>que considera oito relações topológicas binárias, representando a interseção entre a fronteira e o interior de duas geometrias</a:t>
            </a:r>
            <a:endParaRPr lang="pt-BR" sz="2400" i="1" dirty="0">
              <a:latin typeface="Times New Roman" pitchFamily="18" charset="0"/>
              <a:cs typeface="Times New Roman" pitchFamily="18" charset="0"/>
            </a:endParaRPr>
          </a:p>
        </p:txBody>
      </p:sp>
      <p:pic>
        <p:nvPicPr>
          <p:cNvPr id="111618" name="Picture 2"/>
          <p:cNvPicPr>
            <a:picLocks noChangeAspect="1" noChangeArrowheads="1"/>
          </p:cNvPicPr>
          <p:nvPr/>
        </p:nvPicPr>
        <p:blipFill>
          <a:blip r:embed="rId3" cstate="print"/>
          <a:srcRect/>
          <a:stretch>
            <a:fillRect/>
          </a:stretch>
        </p:blipFill>
        <p:spPr bwMode="auto">
          <a:xfrm>
            <a:off x="2195736" y="2852936"/>
            <a:ext cx="5112568" cy="34168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2 Relacionamentos topológicos</a:t>
            </a:r>
            <a:endParaRPr lang="pt-BR" dirty="0"/>
          </a:p>
        </p:txBody>
      </p:sp>
      <p:sp>
        <p:nvSpPr>
          <p:cNvPr id="3" name="Espaço Reservado para Conteúdo 2"/>
          <p:cNvSpPr>
            <a:spLocks noGrp="1"/>
          </p:cNvSpPr>
          <p:nvPr>
            <p:ph sz="quarter" idx="1"/>
          </p:nvPr>
        </p:nvSpPr>
        <p:spPr/>
        <p:txBody>
          <a:bodyPr/>
          <a:lstStyle/>
          <a:p>
            <a:r>
              <a:rPr lang="pt-BR" sz="2400" dirty="0" smtClean="0"/>
              <a:t>Para definir relacionamentos topológicos entre geometrias com estruturas mais complexas</a:t>
            </a:r>
            <a:endParaRPr lang="pt-BR" sz="2400" i="1" dirty="0">
              <a:latin typeface="Times New Roman" pitchFamily="18" charset="0"/>
              <a:cs typeface="Times New Roman" pitchFamily="18" charset="0"/>
            </a:endParaRPr>
          </a:p>
        </p:txBody>
      </p:sp>
      <p:pic>
        <p:nvPicPr>
          <p:cNvPr id="112642" name="Picture 2"/>
          <p:cNvPicPr>
            <a:picLocks noChangeAspect="1" noChangeArrowheads="1"/>
          </p:cNvPicPr>
          <p:nvPr/>
        </p:nvPicPr>
        <p:blipFill>
          <a:blip r:embed="rId3" cstate="print"/>
          <a:srcRect/>
          <a:stretch>
            <a:fillRect/>
          </a:stretch>
        </p:blipFill>
        <p:spPr bwMode="auto">
          <a:xfrm>
            <a:off x="611560" y="2204864"/>
            <a:ext cx="6031501" cy="3816424"/>
          </a:xfrm>
          <a:prstGeom prst="rect">
            <a:avLst/>
          </a:prstGeom>
          <a:noFill/>
          <a:ln w="9525">
            <a:noFill/>
            <a:miter lim="800000"/>
            <a:headEnd/>
            <a:tailEnd/>
          </a:ln>
        </p:spPr>
      </p:pic>
      <p:sp>
        <p:nvSpPr>
          <p:cNvPr id="6" name="Retângulo 5"/>
          <p:cNvSpPr/>
          <p:nvPr/>
        </p:nvSpPr>
        <p:spPr>
          <a:xfrm>
            <a:off x="6300192" y="3212976"/>
            <a:ext cx="2592288" cy="1754326"/>
          </a:xfrm>
          <a:prstGeom prst="rect">
            <a:avLst/>
          </a:prstGeom>
        </p:spPr>
        <p:txBody>
          <a:bodyPr wrap="square">
            <a:spAutoFit/>
          </a:bodyPr>
          <a:lstStyle/>
          <a:p>
            <a:r>
              <a:rPr lang="pt-BR" dirty="0" smtClean="0"/>
              <a:t>Nos modelos citados, os resultados das intersecções são avaliados considerando os valores vazio ou </a:t>
            </a:r>
            <a:r>
              <a:rPr lang="pt-BR" dirty="0" err="1" smtClean="0"/>
              <a:t>não-vazio</a:t>
            </a:r>
            <a:r>
              <a:rPr lang="pt-BR" dirty="0" smtClean="0"/>
              <a:t>.</a:t>
            </a:r>
            <a:endParaRPr lang="pt-B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2 Relacionamentos topológicos</a:t>
            </a:r>
            <a:endParaRPr lang="pt-BR" dirty="0"/>
          </a:p>
        </p:txBody>
      </p:sp>
      <p:sp>
        <p:nvSpPr>
          <p:cNvPr id="3" name="Espaço Reservado para Conteúdo 2"/>
          <p:cNvSpPr>
            <a:spLocks noGrp="1"/>
          </p:cNvSpPr>
          <p:nvPr>
            <p:ph sz="quarter" idx="1"/>
          </p:nvPr>
        </p:nvSpPr>
        <p:spPr/>
        <p:txBody>
          <a:bodyPr>
            <a:normAutofit fontScale="92500" lnSpcReduction="10000"/>
          </a:bodyPr>
          <a:lstStyle/>
          <a:p>
            <a:r>
              <a:rPr lang="pt-BR" dirty="0" smtClean="0"/>
              <a:t>relacionamentos topológicos foram agrupados em cinco mais gerais – </a:t>
            </a:r>
            <a:r>
              <a:rPr lang="pt-BR" i="1" dirty="0" err="1" smtClean="0">
                <a:latin typeface="Times New Roman" pitchFamily="18" charset="0"/>
                <a:cs typeface="Times New Roman" pitchFamily="18" charset="0"/>
              </a:rPr>
              <a:t>touch</a:t>
            </a:r>
            <a:r>
              <a:rPr lang="pt-BR" i="1" dirty="0" smtClean="0">
                <a:latin typeface="Times New Roman" pitchFamily="18" charset="0"/>
                <a:cs typeface="Times New Roman" pitchFamily="18" charset="0"/>
              </a:rPr>
              <a:t>, in, </a:t>
            </a:r>
            <a:r>
              <a:rPr lang="pt-BR" i="1" dirty="0" err="1" smtClean="0">
                <a:latin typeface="Times New Roman" pitchFamily="18" charset="0"/>
                <a:cs typeface="Times New Roman" pitchFamily="18" charset="0"/>
              </a:rPr>
              <a:t>cross</a:t>
            </a:r>
            <a:r>
              <a:rPr lang="pt-BR" i="1" dirty="0" smtClean="0">
                <a:latin typeface="Times New Roman" pitchFamily="18" charset="0"/>
                <a:cs typeface="Times New Roman" pitchFamily="18" charset="0"/>
              </a:rPr>
              <a:t>, </a:t>
            </a:r>
            <a:r>
              <a:rPr lang="pt-BR" i="1" dirty="0" err="1" smtClean="0">
                <a:latin typeface="Times New Roman" pitchFamily="18" charset="0"/>
                <a:cs typeface="Times New Roman" pitchFamily="18" charset="0"/>
              </a:rPr>
              <a:t>overlap</a:t>
            </a:r>
            <a:r>
              <a:rPr lang="pt-BR" i="1" dirty="0" smtClean="0">
                <a:latin typeface="Times New Roman" pitchFamily="18" charset="0"/>
                <a:cs typeface="Times New Roman" pitchFamily="18" charset="0"/>
              </a:rPr>
              <a:t>, </a:t>
            </a:r>
            <a:r>
              <a:rPr lang="pt-BR" i="1" dirty="0" err="1" smtClean="0">
                <a:latin typeface="Times New Roman" pitchFamily="18" charset="0"/>
                <a:cs typeface="Times New Roman" pitchFamily="18" charset="0"/>
              </a:rPr>
              <a:t>disjoint</a:t>
            </a:r>
            <a:r>
              <a:rPr lang="pt-BR" i="1" dirty="0" smtClean="0">
                <a:latin typeface="Times New Roman" pitchFamily="18" charset="0"/>
                <a:cs typeface="Times New Roman" pitchFamily="18" charset="0"/>
              </a:rPr>
              <a:t> </a:t>
            </a:r>
            <a:r>
              <a:rPr lang="pt-BR" dirty="0" smtClean="0"/>
              <a:t>– que são sobrecarregados, ou seja, que podem ser usados indistintamente para ponto, linha e região.</a:t>
            </a:r>
          </a:p>
          <a:p>
            <a:pPr lvl="1"/>
            <a:r>
              <a:rPr lang="pt-BR" i="1" dirty="0" err="1" smtClean="0">
                <a:latin typeface="Times New Roman" pitchFamily="18" charset="0"/>
                <a:cs typeface="Times New Roman" pitchFamily="18" charset="0"/>
              </a:rPr>
              <a:t>touch</a:t>
            </a:r>
            <a:r>
              <a:rPr lang="pt-BR" dirty="0" smtClean="0"/>
              <a:t>:  aplica-se a pares de geometrias dos tipos região/região, linha/linha, linha/região, ponto/região e ponto/linha</a:t>
            </a:r>
          </a:p>
          <a:p>
            <a:pPr lvl="1"/>
            <a:r>
              <a:rPr lang="pt-BR" sz="2500" i="1" dirty="0" smtClean="0">
                <a:latin typeface="Times New Roman" pitchFamily="18" charset="0"/>
                <a:cs typeface="Times New Roman" pitchFamily="18" charset="0"/>
              </a:rPr>
              <a:t>In</a:t>
            </a:r>
            <a:r>
              <a:rPr lang="pt-BR" sz="2500" dirty="0" smtClean="0"/>
              <a:t>: aplica-se a pares de geometrias com qualquer combinação de </a:t>
            </a:r>
            <a:r>
              <a:rPr lang="pt-BR" sz="2400" dirty="0" smtClean="0"/>
              <a:t>tipos</a:t>
            </a:r>
          </a:p>
          <a:p>
            <a:pPr lvl="1"/>
            <a:r>
              <a:rPr lang="pt-BR" sz="2500" i="1" dirty="0" err="1" smtClean="0">
                <a:latin typeface="Times New Roman" pitchFamily="18" charset="0"/>
                <a:cs typeface="Times New Roman" pitchFamily="18" charset="0"/>
              </a:rPr>
              <a:t>cross</a:t>
            </a:r>
            <a:r>
              <a:rPr lang="pt-BR" sz="2500" i="1" dirty="0" smtClean="0">
                <a:latin typeface="Times New Roman" pitchFamily="18" charset="0"/>
                <a:cs typeface="Times New Roman" pitchFamily="18" charset="0"/>
              </a:rPr>
              <a:t>: </a:t>
            </a:r>
            <a:r>
              <a:rPr lang="pt-BR" sz="2500" dirty="0" smtClean="0"/>
              <a:t>aplica-se a pares de geometrias dos tipos linha/linha e </a:t>
            </a:r>
            <a:r>
              <a:rPr lang="pt-BR" sz="2400" dirty="0" smtClean="0"/>
              <a:t>linha/região.</a:t>
            </a:r>
          </a:p>
          <a:p>
            <a:pPr lvl="1"/>
            <a:r>
              <a:rPr lang="pt-BR" sz="2500" i="1" dirty="0" err="1" smtClean="0">
                <a:latin typeface="Times New Roman" pitchFamily="18" charset="0"/>
                <a:cs typeface="Times New Roman" pitchFamily="18" charset="0"/>
              </a:rPr>
              <a:t>overlap</a:t>
            </a:r>
            <a:r>
              <a:rPr lang="pt-BR" sz="2500" i="1" dirty="0" smtClean="0">
                <a:latin typeface="Times New Roman" pitchFamily="18" charset="0"/>
                <a:cs typeface="Times New Roman" pitchFamily="18" charset="0"/>
              </a:rPr>
              <a:t>: </a:t>
            </a:r>
            <a:r>
              <a:rPr lang="pt-BR" sz="2500" dirty="0" smtClean="0"/>
              <a:t>aplica-se a pares de geometrias dos tipos região/região e linha/linha</a:t>
            </a:r>
          </a:p>
          <a:p>
            <a:pPr lvl="1"/>
            <a:r>
              <a:rPr lang="pt-BR" sz="2500" i="1" dirty="0" err="1" smtClean="0">
                <a:latin typeface="Times New Roman" pitchFamily="18" charset="0"/>
                <a:cs typeface="Times New Roman" pitchFamily="18" charset="0"/>
              </a:rPr>
              <a:t>disjoint</a:t>
            </a:r>
            <a:r>
              <a:rPr lang="pt-BR" sz="2500" i="1" dirty="0" smtClean="0">
                <a:latin typeface="Times New Roman" pitchFamily="18" charset="0"/>
                <a:cs typeface="Times New Roman" pitchFamily="18" charset="0"/>
              </a:rPr>
              <a:t>: </a:t>
            </a:r>
            <a:r>
              <a:rPr lang="pt-BR" sz="2500" dirty="0" smtClean="0"/>
              <a:t>aplica-se a pares de geometrias com qualquer combinação de tipos</a:t>
            </a:r>
            <a:endParaRPr lang="pt-BR" sz="85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Algoritmo de relacionamento topológico</a:t>
            </a:r>
            <a:endParaRPr lang="pt-BR" dirty="0"/>
          </a:p>
        </p:txBody>
      </p:sp>
      <p:sp>
        <p:nvSpPr>
          <p:cNvPr id="3" name="Espaço Reservado para Conteúdo 2"/>
          <p:cNvSpPr>
            <a:spLocks noGrp="1"/>
          </p:cNvSpPr>
          <p:nvPr>
            <p:ph sz="quarter" idx="1"/>
          </p:nvPr>
        </p:nvSpPr>
        <p:spPr>
          <a:xfrm>
            <a:off x="457200" y="1219200"/>
            <a:ext cx="4834880" cy="5162128"/>
          </a:xfrm>
        </p:spPr>
        <p:txBody>
          <a:bodyPr>
            <a:normAutofit fontScale="70000" lnSpcReduction="20000"/>
          </a:bodyPr>
          <a:lstStyle/>
          <a:p>
            <a:r>
              <a:rPr lang="pt-BR" dirty="0" smtClean="0"/>
              <a:t>O algoritmo possui seis etapas:</a:t>
            </a:r>
          </a:p>
          <a:p>
            <a:pPr marL="514350" indent="-514350">
              <a:buFont typeface="+mj-lt"/>
              <a:buAutoNum type="arabicPeriod"/>
            </a:pPr>
            <a:r>
              <a:rPr lang="pt-BR" dirty="0" smtClean="0"/>
              <a:t>Avaliar o relacionamento entre os REM dos polígonos A e B</a:t>
            </a:r>
          </a:p>
          <a:p>
            <a:pPr marL="514350" indent="-514350">
              <a:buFont typeface="+mj-lt"/>
              <a:buAutoNum type="arabicPeriod"/>
            </a:pPr>
            <a:r>
              <a:rPr lang="pt-BR" dirty="0" smtClean="0"/>
              <a:t>Determinar os pontos de interseção entre os dois polígonos.</a:t>
            </a:r>
          </a:p>
          <a:p>
            <a:pPr marL="514350" indent="-514350">
              <a:buFont typeface="+mj-lt"/>
              <a:buAutoNum type="arabicPeriod"/>
            </a:pPr>
            <a:r>
              <a:rPr lang="pt-BR" dirty="0" smtClean="0"/>
              <a:t>Se não houve interseção na etapa anterior, então devemos testar qualquer ponto do polígono A, num teste de ponto em polígono, com o polígono B, para determinar a localização de A em relação a B.</a:t>
            </a:r>
          </a:p>
          <a:p>
            <a:pPr marL="514350" indent="-514350">
              <a:buFont typeface="+mj-lt"/>
              <a:buAutoNum type="arabicPeriod"/>
            </a:pPr>
            <a:r>
              <a:rPr lang="pt-BR" dirty="0" smtClean="0"/>
              <a:t>Se houve interseção na etapa 2, devemos realizar a fragmentação da fronteira de A, em relação aos pontos de interseção.</a:t>
            </a:r>
          </a:p>
          <a:p>
            <a:pPr marL="514350" indent="-514350">
              <a:buFont typeface="+mj-lt"/>
              <a:buAutoNum type="arabicPeriod"/>
            </a:pPr>
            <a:r>
              <a:rPr lang="pt-BR" dirty="0" smtClean="0"/>
              <a:t>Depois, verificamos a localização de cada um dos fragmentos em relação ao polígono B.</a:t>
            </a:r>
          </a:p>
          <a:p>
            <a:pPr marL="514350" indent="-514350">
              <a:buFont typeface="+mj-lt"/>
              <a:buAutoNum type="arabicPeriod"/>
            </a:pPr>
            <a:r>
              <a:rPr lang="pt-BR" dirty="0" smtClean="0"/>
              <a:t>Com base na localização dos fragmentos, as interseções entre fronteiras, interiores e exteriores podem ser inferidas</a:t>
            </a:r>
          </a:p>
          <a:p>
            <a:pPr marL="514350" indent="-514350">
              <a:buFont typeface="+mj-lt"/>
              <a:buAutoNum type="arabicPeriod"/>
            </a:pPr>
            <a:endParaRPr lang="pt-BR" dirty="0" smtClean="0"/>
          </a:p>
          <a:p>
            <a:pPr marL="514350" indent="-514350">
              <a:buFont typeface="+mj-lt"/>
              <a:buAutoNum type="arabicPeriod"/>
            </a:pPr>
            <a:endParaRPr lang="pt-BR" dirty="0" smtClean="0"/>
          </a:p>
        </p:txBody>
      </p:sp>
      <p:pic>
        <p:nvPicPr>
          <p:cNvPr id="113666" name="Picture 2"/>
          <p:cNvPicPr>
            <a:picLocks noChangeAspect="1" noChangeArrowheads="1"/>
          </p:cNvPicPr>
          <p:nvPr/>
        </p:nvPicPr>
        <p:blipFill>
          <a:blip r:embed="rId3" cstate="print"/>
          <a:srcRect/>
          <a:stretch>
            <a:fillRect/>
          </a:stretch>
        </p:blipFill>
        <p:spPr bwMode="auto">
          <a:xfrm>
            <a:off x="5220072" y="2132856"/>
            <a:ext cx="3868456" cy="23762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Referência Bibliográfica</a:t>
            </a:r>
            <a:endParaRPr lang="pt-BR" dirty="0"/>
          </a:p>
        </p:txBody>
      </p:sp>
      <p:sp>
        <p:nvSpPr>
          <p:cNvPr id="3" name="Espaço Reservado para Conteúdo 2"/>
          <p:cNvSpPr>
            <a:spLocks noGrp="1"/>
          </p:cNvSpPr>
          <p:nvPr>
            <p:ph sz="quarter" idx="1"/>
          </p:nvPr>
        </p:nvSpPr>
        <p:spPr/>
        <p:txBody>
          <a:bodyPr/>
          <a:lstStyle/>
          <a:p>
            <a:r>
              <a:rPr lang="pt-BR" dirty="0" smtClean="0"/>
              <a:t>M. </a:t>
            </a:r>
            <a:r>
              <a:rPr lang="pt-BR" dirty="0" err="1" smtClean="0"/>
              <a:t>Casanova</a:t>
            </a:r>
            <a:r>
              <a:rPr lang="pt-BR" dirty="0" smtClean="0"/>
              <a:t>, G. Câmara, C. Davis, L. Vinhas, G. Ribeiro (</a:t>
            </a:r>
            <a:r>
              <a:rPr lang="pt-BR" dirty="0" err="1" smtClean="0"/>
              <a:t>org</a:t>
            </a:r>
            <a:r>
              <a:rPr lang="pt-BR" dirty="0" smtClean="0"/>
              <a:t>), </a:t>
            </a:r>
            <a:r>
              <a:rPr lang="pt-BR" b="1" dirty="0" smtClean="0"/>
              <a:t>“Bancos de Dados Geográficos”</a:t>
            </a:r>
            <a:r>
              <a:rPr lang="pt-BR" dirty="0" smtClean="0"/>
              <a:t>. São José dos Campos, </a:t>
            </a:r>
            <a:r>
              <a:rPr lang="pt-BR" dirty="0" err="1" smtClean="0"/>
              <a:t>MundoGEO</a:t>
            </a:r>
            <a:r>
              <a:rPr lang="pt-BR" dirty="0" smtClean="0"/>
              <a:t>, 2005.</a:t>
            </a:r>
            <a:endParaRPr lang="pt-BR" b="1" dirty="0" smtClean="0"/>
          </a:p>
          <a:p>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0" y="1772816"/>
            <a:ext cx="3953427" cy="3543795"/>
          </a:xfrm>
        </p:spPr>
      </p:pic>
      <p:graphicFrame>
        <p:nvGraphicFramePr>
          <p:cNvPr id="61442" name="Object 2"/>
          <p:cNvGraphicFramePr>
            <a:graphicFrameLocks noChangeAspect="1"/>
          </p:cNvGraphicFramePr>
          <p:nvPr/>
        </p:nvGraphicFramePr>
        <p:xfrm>
          <a:off x="3402013" y="1484313"/>
          <a:ext cx="5240337" cy="927100"/>
        </p:xfrm>
        <a:graphic>
          <a:graphicData uri="http://schemas.openxmlformats.org/presentationml/2006/ole">
            <p:oleObj spid="_x0000_s63490" name="Equação" r:id="rId4" imgW="2438280" imgH="431640" progId="Equation.3">
              <p:embed/>
            </p:oleObj>
          </a:graphicData>
        </a:graphic>
      </p:graphicFrame>
      <p:graphicFrame>
        <p:nvGraphicFramePr>
          <p:cNvPr id="61444" name="Object 4"/>
          <p:cNvGraphicFramePr>
            <a:graphicFrameLocks noChangeAspect="1"/>
          </p:cNvGraphicFramePr>
          <p:nvPr/>
        </p:nvGraphicFramePr>
        <p:xfrm>
          <a:off x="3419872" y="2357884"/>
          <a:ext cx="3930650" cy="927100"/>
        </p:xfrm>
        <a:graphic>
          <a:graphicData uri="http://schemas.openxmlformats.org/presentationml/2006/ole">
            <p:oleObj spid="_x0000_s63491" name="Equação" r:id="rId5" imgW="1828800" imgH="431640" progId="Equation.3">
              <p:embed/>
            </p:oleObj>
          </a:graphicData>
        </a:graphic>
      </p:graphicFrame>
      <p:graphicFrame>
        <p:nvGraphicFramePr>
          <p:cNvPr id="61445" name="Object 5"/>
          <p:cNvGraphicFramePr>
            <a:graphicFrameLocks noChangeAspect="1"/>
          </p:cNvGraphicFramePr>
          <p:nvPr/>
        </p:nvGraphicFramePr>
        <p:xfrm>
          <a:off x="3419872" y="3213100"/>
          <a:ext cx="2374900" cy="927100"/>
        </p:xfrm>
        <a:graphic>
          <a:graphicData uri="http://schemas.openxmlformats.org/presentationml/2006/ole">
            <p:oleObj spid="_x0000_s63492" name="Equação" r:id="rId6" imgW="1104840" imgH="431640"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0" y="1772816"/>
            <a:ext cx="3953427" cy="3543795"/>
          </a:xfrm>
        </p:spPr>
      </p:pic>
      <p:graphicFrame>
        <p:nvGraphicFramePr>
          <p:cNvPr id="61442" name="Object 2"/>
          <p:cNvGraphicFramePr>
            <a:graphicFrameLocks noChangeAspect="1"/>
          </p:cNvGraphicFramePr>
          <p:nvPr/>
        </p:nvGraphicFramePr>
        <p:xfrm>
          <a:off x="3402013" y="1484313"/>
          <a:ext cx="5240337" cy="927100"/>
        </p:xfrm>
        <a:graphic>
          <a:graphicData uri="http://schemas.openxmlformats.org/presentationml/2006/ole">
            <p:oleObj spid="_x0000_s64514" name="Equação" r:id="rId4" imgW="2438280" imgH="431640" progId="Equation.3">
              <p:embed/>
            </p:oleObj>
          </a:graphicData>
        </a:graphic>
      </p:graphicFrame>
      <p:graphicFrame>
        <p:nvGraphicFramePr>
          <p:cNvPr id="61444" name="Object 4"/>
          <p:cNvGraphicFramePr>
            <a:graphicFrameLocks noChangeAspect="1"/>
          </p:cNvGraphicFramePr>
          <p:nvPr/>
        </p:nvGraphicFramePr>
        <p:xfrm>
          <a:off x="3419872" y="2357884"/>
          <a:ext cx="3930650" cy="927100"/>
        </p:xfrm>
        <a:graphic>
          <a:graphicData uri="http://schemas.openxmlformats.org/presentationml/2006/ole">
            <p:oleObj spid="_x0000_s64515" name="Equação" r:id="rId5" imgW="1828800" imgH="431640" progId="Equation.3">
              <p:embed/>
            </p:oleObj>
          </a:graphicData>
        </a:graphic>
      </p:graphicFrame>
      <p:graphicFrame>
        <p:nvGraphicFramePr>
          <p:cNvPr id="61445" name="Object 5"/>
          <p:cNvGraphicFramePr>
            <a:graphicFrameLocks noChangeAspect="1"/>
          </p:cNvGraphicFramePr>
          <p:nvPr/>
        </p:nvGraphicFramePr>
        <p:xfrm>
          <a:off x="3460750" y="4158084"/>
          <a:ext cx="2292350" cy="927100"/>
        </p:xfrm>
        <a:graphic>
          <a:graphicData uri="http://schemas.openxmlformats.org/presentationml/2006/ole">
            <p:oleObj spid="_x0000_s64516" name="Equação" r:id="rId6" imgW="1066680" imgH="431640" progId="Equation.3">
              <p:embed/>
            </p:oleObj>
          </a:graphicData>
        </a:graphic>
      </p:graphicFrame>
      <p:graphicFrame>
        <p:nvGraphicFramePr>
          <p:cNvPr id="64517" name="Object 5"/>
          <p:cNvGraphicFramePr>
            <a:graphicFrameLocks noChangeAspect="1"/>
          </p:cNvGraphicFramePr>
          <p:nvPr/>
        </p:nvGraphicFramePr>
        <p:xfrm>
          <a:off x="3419475" y="3213100"/>
          <a:ext cx="2374900" cy="927100"/>
        </p:xfrm>
        <a:graphic>
          <a:graphicData uri="http://schemas.openxmlformats.org/presentationml/2006/ole">
            <p:oleObj spid="_x0000_s64517" name="Equação" r:id="rId7" imgW="1104840" imgH="431640"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1.5.6 </a:t>
            </a:r>
            <a:r>
              <a:rPr lang="pt-BR" dirty="0" err="1" smtClean="0"/>
              <a:t>Centróide</a:t>
            </a:r>
            <a:r>
              <a:rPr lang="pt-BR" dirty="0" smtClean="0"/>
              <a:t> de um polígono</a:t>
            </a:r>
            <a:endParaRPr lang="pt-BR" dirty="0"/>
          </a:p>
        </p:txBody>
      </p:sp>
      <p:sp>
        <p:nvSpPr>
          <p:cNvPr id="3" name="Espaço Reservado para Conteúdo 2"/>
          <p:cNvSpPr>
            <a:spLocks noGrp="1"/>
          </p:cNvSpPr>
          <p:nvPr>
            <p:ph sz="quarter" idx="1"/>
          </p:nvPr>
        </p:nvSpPr>
        <p:spPr/>
        <p:txBody>
          <a:bodyPr/>
          <a:lstStyle/>
          <a:p>
            <a:r>
              <a:rPr lang="pt-BR" dirty="0" smtClean="0"/>
              <a:t>Os </a:t>
            </a:r>
            <a:r>
              <a:rPr lang="pt-BR" dirty="0" err="1" smtClean="0"/>
              <a:t>centróides</a:t>
            </a:r>
            <a:r>
              <a:rPr lang="pt-BR" dirty="0" smtClean="0"/>
              <a:t> dos triângulos são combinados usando um processo de média ponderada pela área.</a:t>
            </a:r>
          </a:p>
          <a:p>
            <a:r>
              <a:rPr lang="pt-BR" dirty="0" smtClean="0"/>
              <a:t>O </a:t>
            </a:r>
            <a:r>
              <a:rPr lang="pt-BR" dirty="0" err="1" smtClean="0"/>
              <a:t>centróide</a:t>
            </a:r>
            <a:r>
              <a:rPr lang="pt-BR" dirty="0" smtClean="0"/>
              <a:t> de um polígono formado por dois triângulos </a:t>
            </a:r>
            <a:r>
              <a:rPr lang="pt-BR" i="1" dirty="0" smtClean="0">
                <a:latin typeface="Times New Roman" pitchFamily="18" charset="0"/>
                <a:cs typeface="Times New Roman" pitchFamily="18" charset="0"/>
              </a:rPr>
              <a:t>T1 e T2</a:t>
            </a:r>
            <a:r>
              <a:rPr lang="pt-BR" dirty="0" smtClean="0"/>
              <a:t>, cujos </a:t>
            </a:r>
            <a:r>
              <a:rPr lang="pt-BR" dirty="0" err="1" smtClean="0"/>
              <a:t>centróides</a:t>
            </a:r>
            <a:r>
              <a:rPr lang="pt-BR" dirty="0" smtClean="0"/>
              <a:t> são, respectivamente,                                     e                    é o ponto                 , onde</a:t>
            </a:r>
            <a:endParaRPr lang="pt-BR" dirty="0"/>
          </a:p>
        </p:txBody>
      </p:sp>
      <p:graphicFrame>
        <p:nvGraphicFramePr>
          <p:cNvPr id="4" name="Objeto 3"/>
          <p:cNvGraphicFramePr>
            <a:graphicFrameLocks noChangeAspect="1"/>
          </p:cNvGraphicFramePr>
          <p:nvPr/>
        </p:nvGraphicFramePr>
        <p:xfrm>
          <a:off x="7221538" y="2459038"/>
          <a:ext cx="1366837" cy="523875"/>
        </p:xfrm>
        <a:graphic>
          <a:graphicData uri="http://schemas.openxmlformats.org/presentationml/2006/ole">
            <p:oleObj spid="_x0000_s59394" name="Equação" r:id="rId3" imgW="596880" imgH="228600" progId="Equation.3">
              <p:embed/>
            </p:oleObj>
          </a:graphicData>
        </a:graphic>
      </p:graphicFrame>
      <p:graphicFrame>
        <p:nvGraphicFramePr>
          <p:cNvPr id="59395" name="Object 3"/>
          <p:cNvGraphicFramePr>
            <a:graphicFrameLocks noChangeAspect="1"/>
          </p:cNvGraphicFramePr>
          <p:nvPr/>
        </p:nvGraphicFramePr>
        <p:xfrm>
          <a:off x="1084263" y="2867025"/>
          <a:ext cx="1574800" cy="568325"/>
        </p:xfrm>
        <a:graphic>
          <a:graphicData uri="http://schemas.openxmlformats.org/presentationml/2006/ole">
            <p:oleObj spid="_x0000_s59395" name="Equação" r:id="rId4" imgW="634680" imgH="228600" progId="Equation.3">
              <p:embed/>
            </p:oleObj>
          </a:graphicData>
        </a:graphic>
      </p:graphicFrame>
      <p:graphicFrame>
        <p:nvGraphicFramePr>
          <p:cNvPr id="59396" name="Object 4"/>
          <p:cNvGraphicFramePr>
            <a:graphicFrameLocks noChangeAspect="1"/>
          </p:cNvGraphicFramePr>
          <p:nvPr/>
        </p:nvGraphicFramePr>
        <p:xfrm>
          <a:off x="4306888" y="2867025"/>
          <a:ext cx="1320800" cy="568325"/>
        </p:xfrm>
        <a:graphic>
          <a:graphicData uri="http://schemas.openxmlformats.org/presentationml/2006/ole">
            <p:oleObj spid="_x0000_s59396" name="Equação" r:id="rId5" imgW="533160" imgH="228600" progId="Equation.3">
              <p:embed/>
            </p:oleObj>
          </a:graphicData>
        </a:graphic>
      </p:graphicFrame>
      <p:graphicFrame>
        <p:nvGraphicFramePr>
          <p:cNvPr id="59397" name="Object 5"/>
          <p:cNvGraphicFramePr>
            <a:graphicFrameLocks noChangeAspect="1"/>
          </p:cNvGraphicFramePr>
          <p:nvPr/>
        </p:nvGraphicFramePr>
        <p:xfrm>
          <a:off x="755576" y="3645024"/>
          <a:ext cx="3836987" cy="1073150"/>
        </p:xfrm>
        <a:graphic>
          <a:graphicData uri="http://schemas.openxmlformats.org/presentationml/2006/ole">
            <p:oleObj spid="_x0000_s59397" name="Equação" r:id="rId6" imgW="1549080" imgH="431640" progId="Equation.3">
              <p:embed/>
            </p:oleObj>
          </a:graphicData>
        </a:graphic>
      </p:graphicFrame>
      <p:graphicFrame>
        <p:nvGraphicFramePr>
          <p:cNvPr id="59398" name="Object 6"/>
          <p:cNvGraphicFramePr>
            <a:graphicFrameLocks noChangeAspect="1"/>
          </p:cNvGraphicFramePr>
          <p:nvPr/>
        </p:nvGraphicFramePr>
        <p:xfrm>
          <a:off x="4788024" y="3717032"/>
          <a:ext cx="3900487" cy="1073150"/>
        </p:xfrm>
        <a:graphic>
          <a:graphicData uri="http://schemas.openxmlformats.org/presentationml/2006/ole">
            <p:oleObj spid="_x0000_s59398" name="Equação" r:id="rId7" imgW="1574640" imgH="431640" progId="Equation.3">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Exemplo: encontrando o segundo centroide</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36512" y="1556792"/>
            <a:ext cx="3953427" cy="3543795"/>
          </a:xfrm>
        </p:spPr>
      </p:pic>
      <p:graphicFrame>
        <p:nvGraphicFramePr>
          <p:cNvPr id="65538" name="Object 2"/>
          <p:cNvGraphicFramePr>
            <a:graphicFrameLocks noChangeAspect="1"/>
          </p:cNvGraphicFramePr>
          <p:nvPr/>
        </p:nvGraphicFramePr>
        <p:xfrm>
          <a:off x="755576" y="5373216"/>
          <a:ext cx="2428875" cy="927100"/>
        </p:xfrm>
        <a:graphic>
          <a:graphicData uri="http://schemas.openxmlformats.org/presentationml/2006/ole">
            <p:oleObj spid="_x0000_s65538" name="Equação" r:id="rId4" imgW="1130040" imgH="431640" progId="Equation.3">
              <p:embed/>
            </p:oleObj>
          </a:graphicData>
        </a:graphic>
      </p:graphicFrame>
      <p:graphicFrame>
        <p:nvGraphicFramePr>
          <p:cNvPr id="65539" name="Object 3"/>
          <p:cNvGraphicFramePr>
            <a:graphicFrameLocks noChangeAspect="1"/>
          </p:cNvGraphicFramePr>
          <p:nvPr/>
        </p:nvGraphicFramePr>
        <p:xfrm>
          <a:off x="3649091" y="1052736"/>
          <a:ext cx="5459413" cy="927100"/>
        </p:xfrm>
        <a:graphic>
          <a:graphicData uri="http://schemas.openxmlformats.org/presentationml/2006/ole">
            <p:oleObj spid="_x0000_s65539" name="Equação" r:id="rId5" imgW="2539800" imgH="43164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Exemplo: encontrando o segundo centroide</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36512" y="1556792"/>
            <a:ext cx="3953427" cy="3543795"/>
          </a:xfrm>
        </p:spPr>
      </p:pic>
      <p:graphicFrame>
        <p:nvGraphicFramePr>
          <p:cNvPr id="65538" name="Object 2"/>
          <p:cNvGraphicFramePr>
            <a:graphicFrameLocks noChangeAspect="1"/>
          </p:cNvGraphicFramePr>
          <p:nvPr/>
        </p:nvGraphicFramePr>
        <p:xfrm>
          <a:off x="755576" y="5373216"/>
          <a:ext cx="2428875" cy="927100"/>
        </p:xfrm>
        <a:graphic>
          <a:graphicData uri="http://schemas.openxmlformats.org/presentationml/2006/ole">
            <p:oleObj spid="_x0000_s66562" name="Equação" r:id="rId4" imgW="1130040" imgH="431640" progId="Equation.3">
              <p:embed/>
            </p:oleObj>
          </a:graphicData>
        </a:graphic>
      </p:graphicFrame>
      <p:graphicFrame>
        <p:nvGraphicFramePr>
          <p:cNvPr id="65539" name="Object 3"/>
          <p:cNvGraphicFramePr>
            <a:graphicFrameLocks noChangeAspect="1"/>
          </p:cNvGraphicFramePr>
          <p:nvPr/>
        </p:nvGraphicFramePr>
        <p:xfrm>
          <a:off x="3649091" y="1052736"/>
          <a:ext cx="5459413" cy="927100"/>
        </p:xfrm>
        <a:graphic>
          <a:graphicData uri="http://schemas.openxmlformats.org/presentationml/2006/ole">
            <p:oleObj spid="_x0000_s66563" name="Equação" r:id="rId5" imgW="2539800" imgH="431640" progId="Equation.3">
              <p:embed/>
            </p:oleObj>
          </a:graphicData>
        </a:graphic>
      </p:graphicFrame>
      <p:graphicFrame>
        <p:nvGraphicFramePr>
          <p:cNvPr id="65540" name="Object 4"/>
          <p:cNvGraphicFramePr>
            <a:graphicFrameLocks noChangeAspect="1"/>
          </p:cNvGraphicFramePr>
          <p:nvPr/>
        </p:nvGraphicFramePr>
        <p:xfrm>
          <a:off x="3635896" y="1925836"/>
          <a:ext cx="4259262" cy="927100"/>
        </p:xfrm>
        <a:graphic>
          <a:graphicData uri="http://schemas.openxmlformats.org/presentationml/2006/ole">
            <p:oleObj spid="_x0000_s66564" name="Equação" r:id="rId6" imgW="1981080" imgH="431640" progId="Equation.3">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em">
  <a:themeElements>
    <a:clrScheme name="Origem">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em">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em">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1999</TotalTime>
  <Words>1492</Words>
  <Application>Microsoft Office PowerPoint</Application>
  <PresentationFormat>Apresentação na tela (4:3)</PresentationFormat>
  <Paragraphs>133</Paragraphs>
  <Slides>47</Slides>
  <Notes>4</Notes>
  <HiddenSlides>0</HiddenSlides>
  <MMClips>0</MMClips>
  <ScaleCrop>false</ScaleCrop>
  <HeadingPairs>
    <vt:vector size="6" baseType="variant">
      <vt:variant>
        <vt:lpstr>Tema</vt:lpstr>
      </vt:variant>
      <vt:variant>
        <vt:i4>1</vt:i4>
      </vt:variant>
      <vt:variant>
        <vt:lpstr>Servidores OLE incorporados</vt:lpstr>
      </vt:variant>
      <vt:variant>
        <vt:i4>2</vt:i4>
      </vt:variant>
      <vt:variant>
        <vt:lpstr>Títulos de slides</vt:lpstr>
      </vt:variant>
      <vt:variant>
        <vt:i4>47</vt:i4>
      </vt:variant>
    </vt:vector>
  </HeadingPairs>
  <TitlesOfParts>
    <vt:vector size="50" baseType="lpstr">
      <vt:lpstr>Origem</vt:lpstr>
      <vt:lpstr>Equação</vt:lpstr>
      <vt:lpstr>Microsoft Equation 3.0</vt:lpstr>
      <vt:lpstr>Algoritmos  Geométricos (continuação)</vt:lpstr>
      <vt:lpstr>1.5.6 Centróide de um polígono</vt:lpstr>
      <vt:lpstr>Exemplo:</vt:lpstr>
      <vt:lpstr>Exemplo:</vt:lpstr>
      <vt:lpstr>Exemplo:</vt:lpstr>
      <vt:lpstr>Exemplo:</vt:lpstr>
      <vt:lpstr>1.5.6 Centróide de um polígono</vt:lpstr>
      <vt:lpstr>Exemplo: encontrando o segundo centroide</vt:lpstr>
      <vt:lpstr>Exemplo: encontrando o segundo centroide</vt:lpstr>
      <vt:lpstr>Exemplo:  encontrando o segundo centroide</vt:lpstr>
      <vt:lpstr>Exemplo:  encontrando  o segundo centroide</vt:lpstr>
      <vt:lpstr>Exemplo: encontrando a área de T2</vt:lpstr>
      <vt:lpstr>Exemplo: encontrando a área de T2</vt:lpstr>
      <vt:lpstr>Exemplo: encontrando a área de T2</vt:lpstr>
      <vt:lpstr>Exemplo: encontrando a área de T2</vt:lpstr>
      <vt:lpstr>Exemplo: encontrando a área de T2</vt:lpstr>
      <vt:lpstr>Exemplo: encontrando a área de T2</vt:lpstr>
      <vt:lpstr>Exemplo: encontrando a área de T2</vt:lpstr>
      <vt:lpstr>Exemplo: encontrando a área de T2</vt:lpstr>
      <vt:lpstr>Slide 20</vt:lpstr>
      <vt:lpstr>Exercício</vt:lpstr>
      <vt:lpstr>1.5.7 Ponto em Polígono</vt:lpstr>
      <vt:lpstr>1.5.7 Ponto em Polígono</vt:lpstr>
      <vt:lpstr>1.5.8 Simplificação de poligonais</vt:lpstr>
      <vt:lpstr>1.5.8 Simplificação de poligonais</vt:lpstr>
      <vt:lpstr>Distância entre dois pontos</vt:lpstr>
      <vt:lpstr>Exemplo:</vt:lpstr>
      <vt:lpstr>Exemplo:</vt:lpstr>
      <vt:lpstr>Exemplo:</vt:lpstr>
      <vt:lpstr>Exemplo:</vt:lpstr>
      <vt:lpstr>Exemplo:</vt:lpstr>
      <vt:lpstr>Exemplo:</vt:lpstr>
      <vt:lpstr>Exercício</vt:lpstr>
      <vt:lpstr>Algoritmo Douglas-Peucker.</vt:lpstr>
      <vt:lpstr>1.5.9 União, interseção e diferença de polígonos</vt:lpstr>
      <vt:lpstr>1.5.9 União, interseção e diferença de polígonos</vt:lpstr>
      <vt:lpstr>1.5.9 União, interseção e diferença de polígonos</vt:lpstr>
      <vt:lpstr>1.5.9 União, interseção e diferença de polígonos</vt:lpstr>
      <vt:lpstr>1.5.9 União, interseção e diferença de polígonos</vt:lpstr>
      <vt:lpstr>1.5.9 União, interseção e diferença de polígonos</vt:lpstr>
      <vt:lpstr>1.5.10 Mapas de distância (buffer zones)</vt:lpstr>
      <vt:lpstr>Slide 42</vt:lpstr>
      <vt:lpstr>2Relacionamentos topológicos</vt:lpstr>
      <vt:lpstr>2 Relacionamentos topológicos</vt:lpstr>
      <vt:lpstr>2 Relacionamentos topológicos</vt:lpstr>
      <vt:lpstr>Algoritmo de relacionamento topológico</vt:lpstr>
      <vt:lpstr>Referência Bibliográfica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Modelagem de Dados Geográficos</dc:title>
  <dc:creator>Herondino</dc:creator>
  <cp:lastModifiedBy>Herondino</cp:lastModifiedBy>
  <cp:revision>205</cp:revision>
  <dcterms:created xsi:type="dcterms:W3CDTF">2014-01-14T14:11:10Z</dcterms:created>
  <dcterms:modified xsi:type="dcterms:W3CDTF">2014-01-21T23:44:04Z</dcterms:modified>
</cp:coreProperties>
</file>