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6" r:id="rId10"/>
    <p:sldId id="265" r:id="rId11"/>
    <p:sldId id="264" r:id="rId12"/>
    <p:sldId id="266" r:id="rId13"/>
    <p:sldId id="267" r:id="rId14"/>
    <p:sldId id="270" r:id="rId15"/>
    <p:sldId id="273" r:id="rId16"/>
    <p:sldId id="272" r:id="rId17"/>
    <p:sldId id="274" r:id="rId18"/>
    <p:sldId id="285" r:id="rId19"/>
    <p:sldId id="275" r:id="rId20"/>
    <p:sldId id="276" r:id="rId21"/>
    <p:sldId id="277" r:id="rId22"/>
    <p:sldId id="278" r:id="rId23"/>
    <p:sldId id="268" r:id="rId24"/>
    <p:sldId id="269" r:id="rId25"/>
    <p:sldId id="279" r:id="rId26"/>
    <p:sldId id="281" r:id="rId27"/>
    <p:sldId id="280" r:id="rId28"/>
    <p:sldId id="282" r:id="rId29"/>
    <p:sldId id="283" r:id="rId30"/>
    <p:sldId id="287" r:id="rId31"/>
    <p:sldId id="288" r:id="rId32"/>
    <p:sldId id="289" r:id="rId33"/>
    <p:sldId id="290" r:id="rId34"/>
    <p:sldId id="284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D4DE63C-0829-42BF-AA56-82E5D8C29C5D}" type="datetimeFigureOut">
              <a:rPr lang="pt-BR" smtClean="0"/>
              <a:pPr/>
              <a:t>22/01/2014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C162053-30C1-4181-BEEF-AE30115BB19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E63C-0829-42BF-AA56-82E5D8C29C5D}" type="datetimeFigureOut">
              <a:rPr lang="pt-BR" smtClean="0"/>
              <a:pPr/>
              <a:t>22/01/2014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2053-30C1-4181-BEEF-AE30115BB1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E63C-0829-42BF-AA56-82E5D8C29C5D}" type="datetimeFigureOut">
              <a:rPr lang="pt-BR" smtClean="0"/>
              <a:pPr/>
              <a:t>22/01/2014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2053-30C1-4181-BEEF-AE30115BB19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E63C-0829-42BF-AA56-82E5D8C29C5D}" type="datetimeFigureOut">
              <a:rPr lang="pt-BR" smtClean="0"/>
              <a:pPr/>
              <a:t>22/01/2014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2053-30C1-4181-BEEF-AE30115BB19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D4DE63C-0829-42BF-AA56-82E5D8C29C5D}" type="datetimeFigureOut">
              <a:rPr lang="pt-BR" smtClean="0"/>
              <a:pPr/>
              <a:t>22/01/2014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C162053-30C1-4181-BEEF-AE30115BB19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E63C-0829-42BF-AA56-82E5D8C29C5D}" type="datetimeFigureOut">
              <a:rPr lang="pt-BR" smtClean="0"/>
              <a:pPr/>
              <a:t>22/01/2014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2053-30C1-4181-BEEF-AE30115BB19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E63C-0829-42BF-AA56-82E5D8C29C5D}" type="datetimeFigureOut">
              <a:rPr lang="pt-BR" smtClean="0"/>
              <a:pPr/>
              <a:t>22/01/2014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2053-30C1-4181-BEEF-AE30115BB19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E63C-0829-42BF-AA56-82E5D8C29C5D}" type="datetimeFigureOut">
              <a:rPr lang="pt-BR" smtClean="0"/>
              <a:pPr/>
              <a:t>22/01/2014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2053-30C1-4181-BEEF-AE30115BB19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E63C-0829-42BF-AA56-82E5D8C29C5D}" type="datetimeFigureOut">
              <a:rPr lang="pt-BR" smtClean="0"/>
              <a:pPr/>
              <a:t>22/01/2014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2053-30C1-4181-BEEF-AE30115BB19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E63C-0829-42BF-AA56-82E5D8C29C5D}" type="datetimeFigureOut">
              <a:rPr lang="pt-BR" smtClean="0"/>
              <a:pPr/>
              <a:t>22/01/2014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2053-30C1-4181-BEEF-AE30115BB19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E63C-0829-42BF-AA56-82E5D8C29C5D}" type="datetimeFigureOut">
              <a:rPr lang="pt-BR" smtClean="0"/>
              <a:pPr/>
              <a:t>22/01/2014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2053-30C1-4181-BEEF-AE30115BB19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4DE63C-0829-42BF-AA56-82E5D8C29C5D}" type="datetimeFigureOut">
              <a:rPr lang="pt-BR" smtClean="0"/>
              <a:pPr/>
              <a:t>22/01/2014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162053-30C1-4181-BEEF-AE30115BB19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Edição Vetorial de Ponto, Linha e Polígono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Herondino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Editando Linha - Zoom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37760"/>
          </a:xfrm>
        </p:spPr>
        <p:txBody>
          <a:bodyPr/>
          <a:lstStyle/>
          <a:p>
            <a:r>
              <a:rPr lang="pt-BR" u="sng" dirty="0" smtClean="0"/>
              <a:t>Aplique o zoom </a:t>
            </a:r>
            <a:r>
              <a:rPr lang="pt-BR" dirty="0" smtClean="0"/>
              <a:t>de maneira que o objeto a ser editado esteja distintamente separado dos demais: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09032"/>
            <a:ext cx="5400600" cy="420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de seta reta 4"/>
          <p:cNvCxnSpPr/>
          <p:nvPr/>
        </p:nvCxnSpPr>
        <p:spPr>
          <a:xfrm>
            <a:off x="2123728" y="1628800"/>
            <a:ext cx="1872208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Editando Linha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No modo edição:</a:t>
            </a:r>
          </a:p>
          <a:p>
            <a:pPr lvl="1"/>
            <a:r>
              <a:rPr lang="pt-BR" dirty="0" smtClean="0"/>
              <a:t>Selecionar </a:t>
            </a:r>
            <a:r>
              <a:rPr lang="pt-BR" u="sng" dirty="0" smtClean="0"/>
              <a:t>Criar Linha</a:t>
            </a:r>
            <a:endParaRPr lang="pt-BR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2206418"/>
            <a:ext cx="6264697" cy="46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de seta reta 4"/>
          <p:cNvCxnSpPr/>
          <p:nvPr/>
        </p:nvCxnSpPr>
        <p:spPr>
          <a:xfrm>
            <a:off x="3059832" y="2132856"/>
            <a:ext cx="3312368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Editando Linha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Após o </a:t>
            </a:r>
            <a:r>
              <a:rPr lang="pt-BR" u="sng" dirty="0" smtClean="0"/>
              <a:t>contorno</a:t>
            </a:r>
            <a:r>
              <a:rPr lang="pt-BR" dirty="0" smtClean="0"/>
              <a:t> do objeto na fronteira dos pixels, </a:t>
            </a:r>
            <a:r>
              <a:rPr lang="pt-BR" u="sng" dirty="0" smtClean="0"/>
              <a:t>salve.</a:t>
            </a:r>
            <a:endParaRPr lang="pt-BR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6192261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de seta reta 4"/>
          <p:cNvCxnSpPr/>
          <p:nvPr/>
        </p:nvCxnSpPr>
        <p:spPr>
          <a:xfrm>
            <a:off x="2411760" y="1628800"/>
            <a:ext cx="504056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6228184" y="1628800"/>
            <a:ext cx="1656184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>
            <a:off x="6948264" y="1700808"/>
            <a:ext cx="1080120" cy="2808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7254552" y="3823880"/>
            <a:ext cx="1709936" cy="14773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dirty="0" smtClean="0"/>
              <a:t>O botão esquerdo do </a:t>
            </a:r>
            <a:r>
              <a:rPr lang="pt-BR" i="1" dirty="0" smtClean="0"/>
              <a:t>mouse</a:t>
            </a:r>
            <a:r>
              <a:rPr lang="pt-BR" dirty="0" smtClean="0"/>
              <a:t> ativa a edição e o direito a finaliza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Ajustando Pontos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Após salvar, faça o </a:t>
            </a:r>
            <a:r>
              <a:rPr lang="pt-BR" u="sng" dirty="0" smtClean="0"/>
              <a:t>ajustamento dos pontos</a:t>
            </a:r>
            <a:endParaRPr lang="pt-BR" u="sng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5703540" cy="43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>
            <a:off x="4788024" y="1628800"/>
            <a:ext cx="1800200" cy="1224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Ajustando Pontos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2808312" cy="4536504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Os </a:t>
            </a:r>
            <a:r>
              <a:rPr lang="pt-BR" u="sng" dirty="0" smtClean="0"/>
              <a:t>nós ajustados </a:t>
            </a:r>
            <a:r>
              <a:rPr lang="pt-BR" dirty="0" smtClean="0"/>
              <a:t>são indicados pelo cor verde e os </a:t>
            </a:r>
            <a:r>
              <a:rPr lang="pt-BR" u="sng" dirty="0" smtClean="0"/>
              <a:t>nós não ajuntados na cor azul </a:t>
            </a:r>
            <a:endParaRPr lang="pt-BR" u="sng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1" y="1148763"/>
            <a:ext cx="6012160" cy="465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ector de seta reta 14"/>
          <p:cNvCxnSpPr/>
          <p:nvPr/>
        </p:nvCxnSpPr>
        <p:spPr>
          <a:xfrm>
            <a:off x="1907704" y="1988840"/>
            <a:ext cx="3240360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1331640" y="3573016"/>
            <a:ext cx="4248472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Ajustando Pontos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2808312" cy="4536504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Os </a:t>
            </a:r>
            <a:r>
              <a:rPr lang="pt-BR" u="sng" dirty="0" smtClean="0"/>
              <a:t>nós ajustados </a:t>
            </a:r>
            <a:r>
              <a:rPr lang="pt-BR" dirty="0" smtClean="0"/>
              <a:t>são indicados pelo cor verde e os </a:t>
            </a:r>
            <a:r>
              <a:rPr lang="pt-BR" u="sng" dirty="0" smtClean="0"/>
              <a:t>nós não ajuntados na cor azul </a:t>
            </a:r>
            <a:endParaRPr lang="pt-BR" u="sng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1" y="1148763"/>
            <a:ext cx="6012160" cy="465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ector de seta reta 14"/>
          <p:cNvCxnSpPr/>
          <p:nvPr/>
        </p:nvCxnSpPr>
        <p:spPr>
          <a:xfrm>
            <a:off x="1907704" y="1988840"/>
            <a:ext cx="3240360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1331640" y="3573016"/>
            <a:ext cx="4248472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827584" y="5949280"/>
            <a:ext cx="799288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Nesta área também tem-se informação de quantos nós existem e quantos possuem apenas uma ligação, desta forma orientando quantos necessitam ser ajustados.</a:t>
            </a:r>
            <a:endParaRPr lang="pt-BR" dirty="0"/>
          </a:p>
        </p:txBody>
      </p:sp>
      <p:cxnSp>
        <p:nvCxnSpPr>
          <p:cNvPr id="20" name="Conector de seta reta 19"/>
          <p:cNvCxnSpPr>
            <a:stCxn id="19" idx="0"/>
          </p:cNvCxnSpPr>
          <p:nvPr/>
        </p:nvCxnSpPr>
        <p:spPr>
          <a:xfrm flipV="1">
            <a:off x="4824028" y="5733256"/>
            <a:ext cx="162018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6516216" y="5445224"/>
            <a:ext cx="2376264" cy="338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Ajustando Pontos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568952" cy="2448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Os </a:t>
            </a:r>
            <a:r>
              <a:rPr lang="pt-BR" u="sng" dirty="0" smtClean="0"/>
              <a:t>nós ajustados </a:t>
            </a:r>
            <a:r>
              <a:rPr lang="pt-BR" dirty="0" smtClean="0"/>
              <a:t>ou os </a:t>
            </a:r>
            <a:r>
              <a:rPr lang="pt-BR" u="sng" dirty="0" smtClean="0"/>
              <a:t>nós não ajustados </a:t>
            </a:r>
            <a:r>
              <a:rPr lang="pt-BR" dirty="0" smtClean="0"/>
              <a:t>podem ser verificados a qualquer momento nos ícones de verificação. </a:t>
            </a:r>
            <a:endParaRPr lang="pt-BR" u="sng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5380831" cy="439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de seta reta 4"/>
          <p:cNvCxnSpPr/>
          <p:nvPr/>
        </p:nvCxnSpPr>
        <p:spPr>
          <a:xfrm>
            <a:off x="2123728" y="1772816"/>
            <a:ext cx="720080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>
            <a:off x="3131840" y="1700808"/>
            <a:ext cx="1656184" cy="1224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2915816" y="3140968"/>
            <a:ext cx="1728192" cy="1944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3131840" y="3140968"/>
            <a:ext cx="1152128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Ajustando Pontos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08720"/>
            <a:ext cx="343592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22984"/>
            <a:ext cx="5410870" cy="31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6"/>
          <p:cNvSpPr/>
          <p:nvPr/>
        </p:nvSpPr>
        <p:spPr>
          <a:xfrm>
            <a:off x="6804248" y="2348880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>
            <a:stCxn id="7" idx="2"/>
          </p:cNvCxnSpPr>
          <p:nvPr/>
        </p:nvCxnSpPr>
        <p:spPr>
          <a:xfrm flipH="1">
            <a:off x="4139952" y="2492896"/>
            <a:ext cx="2664296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467544" y="1196752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Sempre que houver necessidade de  ajuste de nós, deve-se aproximar do pixel para se ter uma melhor visão das duas linhas que se encontram</a:t>
            </a:r>
            <a:endParaRPr lang="pt-BR" sz="2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300192" y="4293096"/>
            <a:ext cx="252028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Na paleta de edição, selecione </a:t>
            </a:r>
            <a:r>
              <a:rPr lang="pt-BR" sz="2400" u="sng" dirty="0" smtClean="0"/>
              <a:t>mover ponto</a:t>
            </a:r>
            <a:r>
              <a:rPr lang="pt-BR" sz="2400" dirty="0" smtClean="0"/>
              <a:t> para aproximar os pontos e posterior ajustamento</a:t>
            </a:r>
            <a:endParaRPr lang="pt-BR" sz="2400" dirty="0"/>
          </a:p>
        </p:txBody>
      </p:sp>
      <p:cxnSp>
        <p:nvCxnSpPr>
          <p:cNvPr id="15" name="Conector de seta reta 14"/>
          <p:cNvCxnSpPr/>
          <p:nvPr/>
        </p:nvCxnSpPr>
        <p:spPr>
          <a:xfrm flipH="1" flipV="1">
            <a:off x="5796136" y="5085184"/>
            <a:ext cx="504056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Ajustando Pontos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633736"/>
          </a:xfrm>
        </p:spPr>
        <p:txBody>
          <a:bodyPr/>
          <a:lstStyle/>
          <a:p>
            <a:r>
              <a:rPr lang="pt-BR" dirty="0" smtClean="0"/>
              <a:t>Deve haver aproximação suficiente para que o algoritmo proceda o ajustamento </a:t>
            </a:r>
            <a:endParaRPr lang="pt-BR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439891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3866" y="2060848"/>
            <a:ext cx="3690582" cy="352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187624" y="5579948"/>
            <a:ext cx="249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Não ocorre ajustamento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508104" y="5589240"/>
            <a:ext cx="228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   ocorre ajustamento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Ajustando Pontos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257400" y="1219200"/>
            <a:ext cx="6131024" cy="625624"/>
          </a:xfrm>
        </p:spPr>
        <p:txBody>
          <a:bodyPr/>
          <a:lstStyle/>
          <a:p>
            <a:pPr>
              <a:buNone/>
            </a:pPr>
            <a:r>
              <a:rPr lang="pt-BR" u="sng" dirty="0" smtClean="0"/>
              <a:t> Salve</a:t>
            </a:r>
            <a:r>
              <a:rPr lang="pt-BR" dirty="0" smtClean="0"/>
              <a:t> e faça o </a:t>
            </a:r>
            <a:r>
              <a:rPr lang="pt-BR" u="sng" dirty="0" smtClean="0"/>
              <a:t>ajustamento de pontos</a:t>
            </a:r>
            <a:endParaRPr lang="pt-BR" u="sng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51034"/>
            <a:ext cx="6480720" cy="502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de seta reta 4"/>
          <p:cNvCxnSpPr/>
          <p:nvPr/>
        </p:nvCxnSpPr>
        <p:spPr>
          <a:xfrm>
            <a:off x="3059832" y="1628800"/>
            <a:ext cx="3096344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5940152" y="1628800"/>
            <a:ext cx="1080120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Edição Vetorial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050904" cy="4937760"/>
          </a:xfrm>
        </p:spPr>
        <p:txBody>
          <a:bodyPr>
            <a:normAutofit fontScale="92500"/>
          </a:bodyPr>
          <a:lstStyle/>
          <a:p>
            <a:r>
              <a:rPr lang="pt-BR" i="1" dirty="0" smtClean="0"/>
              <a:t>A edição de dados vetoriais no SPRING é executada sobre </a:t>
            </a:r>
            <a:r>
              <a:rPr lang="pt-BR" b="1" i="1" dirty="0" smtClean="0"/>
              <a:t>mapas temáticos</a:t>
            </a:r>
            <a:r>
              <a:rPr lang="pt-BR" i="1" dirty="0" smtClean="0"/>
              <a:t>, </a:t>
            </a:r>
            <a:r>
              <a:rPr lang="pt-BR" b="1" i="1" dirty="0" smtClean="0"/>
              <a:t>cadastrais</a:t>
            </a:r>
            <a:r>
              <a:rPr lang="pt-BR" i="1" dirty="0" smtClean="0"/>
              <a:t>, </a:t>
            </a:r>
            <a:r>
              <a:rPr lang="pt-BR" b="1" i="1" dirty="0" smtClean="0"/>
              <a:t>redes</a:t>
            </a:r>
            <a:r>
              <a:rPr lang="pt-BR" i="1" dirty="0" smtClean="0"/>
              <a:t> e de </a:t>
            </a:r>
            <a:r>
              <a:rPr lang="pt-BR" b="1" i="1" dirty="0" smtClean="0"/>
              <a:t>MNT</a:t>
            </a:r>
            <a:r>
              <a:rPr lang="pt-BR" i="1" dirty="0" smtClean="0"/>
              <a:t> (modelos numéricos de terreno). </a:t>
            </a:r>
          </a:p>
          <a:p>
            <a:r>
              <a:rPr lang="pt-BR" i="1" dirty="0" smtClean="0"/>
              <a:t>A representação vetorial destes mapas é a maneira mais precisa para representar um objeto geográfico, utilizando-se das entidades básicas como pontos, linhas e áreas (ou polígonos), para definir as classes temáticas, objetos geográficos e amostras (isolinhas e pontos cotados) numéricas.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00808"/>
            <a:ext cx="343416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Quebra de Linha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Na paleta de edição encontramos a opção </a:t>
            </a:r>
            <a:r>
              <a:rPr lang="pt-BR" u="sng" dirty="0" smtClean="0"/>
              <a:t>Quebrar Linha</a:t>
            </a:r>
          </a:p>
          <a:p>
            <a:r>
              <a:rPr lang="pt-BR" dirty="0" smtClean="0"/>
              <a:t>Escolha </a:t>
            </a:r>
            <a:r>
              <a:rPr lang="pt-BR" u="sng" dirty="0" smtClean="0"/>
              <a:t>o ponto de quebra de linha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96530"/>
            <a:ext cx="6192688" cy="459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de seta reta 6"/>
          <p:cNvCxnSpPr/>
          <p:nvPr/>
        </p:nvCxnSpPr>
        <p:spPr>
          <a:xfrm flipH="1">
            <a:off x="6732240" y="1672672"/>
            <a:ext cx="720080" cy="38164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3203848" y="2060848"/>
            <a:ext cx="720080" cy="35283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Quebra de Linha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Então elimine a linha indesejada, confirmando a remoção.</a:t>
            </a: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6480720" cy="501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7452320" y="5085184"/>
            <a:ext cx="143180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Eliminar linha</a:t>
            </a:r>
            <a:endParaRPr lang="pt-BR" dirty="0"/>
          </a:p>
        </p:txBody>
      </p:sp>
      <p:cxnSp>
        <p:nvCxnSpPr>
          <p:cNvPr id="6" name="Conector de seta reta 5"/>
          <p:cNvCxnSpPr>
            <a:stCxn id="5" idx="1"/>
          </p:cNvCxnSpPr>
          <p:nvPr/>
        </p:nvCxnSpPr>
        <p:spPr>
          <a:xfrm flipH="1">
            <a:off x="6876256" y="5269850"/>
            <a:ext cx="576064" cy="10394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Criando Polígono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64088" y="1268760"/>
            <a:ext cx="3466728" cy="4937760"/>
          </a:xfrm>
        </p:spPr>
        <p:txBody>
          <a:bodyPr/>
          <a:lstStyle/>
          <a:p>
            <a:r>
              <a:rPr lang="pt-BR" dirty="0" smtClean="0"/>
              <a:t>Feito o contorno do polígono e o ajuste de nós, então construa o polígono,  através do ícone </a:t>
            </a:r>
            <a:r>
              <a:rPr lang="pt-BR" u="sng" dirty="0" smtClean="0"/>
              <a:t>Poligonizar</a:t>
            </a:r>
          </a:p>
          <a:p>
            <a:r>
              <a:rPr lang="pt-BR" dirty="0" smtClean="0"/>
              <a:t>Na parte inferior do </a:t>
            </a:r>
            <a:r>
              <a:rPr lang="pt-BR" dirty="0" err="1" smtClean="0"/>
              <a:t>Spring</a:t>
            </a:r>
            <a:r>
              <a:rPr lang="pt-BR" dirty="0" smtClean="0"/>
              <a:t> é mostrado que há um polígono criado.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931444" cy="49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de seta reta 4"/>
          <p:cNvCxnSpPr/>
          <p:nvPr/>
        </p:nvCxnSpPr>
        <p:spPr>
          <a:xfrm flipH="1" flipV="1">
            <a:off x="5076056" y="2852936"/>
            <a:ext cx="1440160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3275856" y="6021288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Apagando uma área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Para apagar uma área desejada ative </a:t>
            </a:r>
            <a:r>
              <a:rPr lang="pt-BR" u="sng" dirty="0" smtClean="0"/>
              <a:t>Eliminar área</a:t>
            </a:r>
            <a:endParaRPr lang="pt-BR" u="sn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733355"/>
            <a:ext cx="5660107" cy="459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de seta reta 4"/>
          <p:cNvCxnSpPr/>
          <p:nvPr/>
        </p:nvCxnSpPr>
        <p:spPr>
          <a:xfrm flipH="1">
            <a:off x="6372200" y="1628800"/>
            <a:ext cx="144016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Apagando uma área</a:t>
            </a:r>
            <a:endParaRPr lang="pt-B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471" y="1988965"/>
            <a:ext cx="5626769" cy="4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899592" y="1196752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O sistema solicita a confirmação da remoção. Clique em sim e as linhas da área contornada será eliminada.</a:t>
            </a:r>
            <a:endParaRPr lang="pt-BR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Criando Linha por Pontos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56176" y="1628800"/>
            <a:ext cx="2818656" cy="4937760"/>
          </a:xfrm>
        </p:spPr>
        <p:txBody>
          <a:bodyPr/>
          <a:lstStyle/>
          <a:p>
            <a:r>
              <a:rPr lang="pt-BR" dirty="0" smtClean="0"/>
              <a:t>Também há a possibilidade de se criar a linha por dois pontos. Utilizando a ferramenta </a:t>
            </a:r>
            <a:r>
              <a:rPr lang="pt-BR" u="sng" dirty="0" smtClean="0"/>
              <a:t>Criar</a:t>
            </a:r>
            <a:r>
              <a:rPr lang="pt-BR" dirty="0" smtClean="0"/>
              <a:t> </a:t>
            </a:r>
            <a:r>
              <a:rPr lang="pt-BR" u="sng" dirty="0" smtClean="0"/>
              <a:t>Linha por Ponto</a:t>
            </a:r>
            <a:r>
              <a:rPr lang="pt-BR" dirty="0" smtClean="0"/>
              <a:t>, pode-se inserir dois pontos (2 par de coordenadas).</a:t>
            </a:r>
            <a:endParaRPr lang="pt-BR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07" y="1844824"/>
            <a:ext cx="5972661" cy="384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 flipH="1" flipV="1">
            <a:off x="5796136" y="2852936"/>
            <a:ext cx="1368152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Criando Linha por Pontos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2098576" cy="4937760"/>
          </a:xfrm>
        </p:spPr>
        <p:txBody>
          <a:bodyPr/>
          <a:lstStyle/>
          <a:p>
            <a:r>
              <a:rPr lang="pt-BR" dirty="0" smtClean="0"/>
              <a:t>Quando executado o algoritmo cria uma linha  que é construída do ponto inicial até o ponto final</a:t>
            </a:r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6637932" cy="458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Operações Métricas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3898776" cy="4896544"/>
          </a:xfrm>
        </p:spPr>
        <p:txBody>
          <a:bodyPr>
            <a:normAutofit/>
          </a:bodyPr>
          <a:lstStyle/>
          <a:p>
            <a:r>
              <a:rPr lang="pt-BR" dirty="0" smtClean="0"/>
              <a:t>Na </a:t>
            </a:r>
            <a:r>
              <a:rPr lang="pt-BR" u="sng" dirty="0" smtClean="0"/>
              <a:t>guia Temático </a:t>
            </a:r>
            <a:r>
              <a:rPr lang="pt-BR" dirty="0" smtClean="0"/>
              <a:t>tem-se instrumentos para medir área, perímetro, comprimento, distância, ângulo e poligonal.</a:t>
            </a:r>
            <a:endParaRPr lang="pt-BR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023070"/>
            <a:ext cx="47053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43815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de seta reta 7"/>
          <p:cNvCxnSpPr/>
          <p:nvPr/>
        </p:nvCxnSpPr>
        <p:spPr>
          <a:xfrm>
            <a:off x="2123728" y="1628800"/>
            <a:ext cx="4104456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 flipV="1">
            <a:off x="4644008" y="4725144"/>
            <a:ext cx="1656184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Operações Métricas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2746648" cy="4874096"/>
          </a:xfrm>
        </p:spPr>
        <p:txBody>
          <a:bodyPr>
            <a:normAutofit/>
          </a:bodyPr>
          <a:lstStyle/>
          <a:p>
            <a:r>
              <a:rPr lang="pt-BR" dirty="0" smtClean="0"/>
              <a:t>A partir da opção selecionada por Área/Perímetro, pode-se saber qual o valor da área em metros quadrados e o seu perímetro em metros.</a:t>
            </a:r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340768"/>
            <a:ext cx="5527449" cy="471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Operações Métricas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067128" cy="4937760"/>
          </a:xfrm>
        </p:spPr>
        <p:txBody>
          <a:bodyPr/>
          <a:lstStyle/>
          <a:p>
            <a:r>
              <a:rPr lang="pt-BR" dirty="0" smtClean="0"/>
              <a:t>Também com um único clique saber a distância de uma determinada via em metro, ou outra unidade de medida desejada. </a:t>
            </a:r>
            <a:endParaRPr lang="pt-BR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0"/>
            <a:ext cx="5760640" cy="311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Edição Vetorial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0" y="1340768"/>
            <a:ext cx="4186808" cy="3096344"/>
          </a:xfrm>
        </p:spPr>
        <p:txBody>
          <a:bodyPr>
            <a:normAutofit lnSpcReduction="10000"/>
          </a:bodyPr>
          <a:lstStyle/>
          <a:p>
            <a:r>
              <a:rPr lang="pt-BR" i="1" dirty="0" smtClean="0"/>
              <a:t>No processo de edição de vetores no SPRING, especialmente de mapas cadastrais, temáticos e redes, o usuário tem de passar pelas etapas de </a:t>
            </a:r>
            <a:r>
              <a:rPr lang="pt-BR" b="1" i="1" dirty="0" smtClean="0"/>
              <a:t>Digitalização</a:t>
            </a:r>
            <a:r>
              <a:rPr lang="pt-BR" i="1" dirty="0" smtClean="0"/>
              <a:t>, </a:t>
            </a:r>
            <a:r>
              <a:rPr lang="pt-BR" b="1" i="1" dirty="0" smtClean="0"/>
              <a:t>Ajustes</a:t>
            </a:r>
            <a:r>
              <a:rPr lang="pt-BR" i="1" dirty="0" smtClean="0"/>
              <a:t> e </a:t>
            </a:r>
            <a:r>
              <a:rPr lang="pt-BR" b="1" i="1" dirty="0" err="1" smtClean="0"/>
              <a:t>Poligonalização</a:t>
            </a:r>
            <a:r>
              <a:rPr lang="pt-BR" i="1" dirty="0" smtClean="0"/>
              <a:t>. </a:t>
            </a:r>
            <a:endParaRPr lang="pt-BR" dirty="0"/>
          </a:p>
        </p:txBody>
      </p:sp>
      <p:grpSp>
        <p:nvGrpSpPr>
          <p:cNvPr id="23" name="Grupo 22"/>
          <p:cNvGrpSpPr/>
          <p:nvPr/>
        </p:nvGrpSpPr>
        <p:grpSpPr>
          <a:xfrm>
            <a:off x="251520" y="1412776"/>
            <a:ext cx="4007679" cy="4817740"/>
            <a:chOff x="251520" y="1268760"/>
            <a:chExt cx="4007679" cy="4817740"/>
          </a:xfrm>
        </p:grpSpPr>
        <p:sp>
          <p:nvSpPr>
            <p:cNvPr id="18" name="CaixaDeTexto 17"/>
            <p:cNvSpPr txBox="1"/>
            <p:nvPr/>
          </p:nvSpPr>
          <p:spPr>
            <a:xfrm>
              <a:off x="3059832" y="2420888"/>
              <a:ext cx="1199367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Poligonizar</a:t>
              </a:r>
              <a:endParaRPr lang="pt-BR" dirty="0"/>
            </a:p>
          </p:txBody>
        </p:sp>
        <p:grpSp>
          <p:nvGrpSpPr>
            <p:cNvPr id="22" name="Grupo 21"/>
            <p:cNvGrpSpPr/>
            <p:nvPr/>
          </p:nvGrpSpPr>
          <p:grpSpPr>
            <a:xfrm>
              <a:off x="251520" y="1268760"/>
              <a:ext cx="3672408" cy="4817740"/>
              <a:chOff x="251520" y="1268760"/>
              <a:chExt cx="3672408" cy="481774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75917" y="1628800"/>
                <a:ext cx="523875" cy="445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CaixaDeTexto 4"/>
              <p:cNvSpPr txBox="1"/>
              <p:nvPr/>
            </p:nvSpPr>
            <p:spPr>
              <a:xfrm>
                <a:off x="251520" y="1268760"/>
                <a:ext cx="1237839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Criar Linha</a:t>
                </a:r>
                <a:endParaRPr lang="pt-BR" dirty="0"/>
              </a:p>
            </p:txBody>
          </p:sp>
          <p:cxnSp>
            <p:nvCxnSpPr>
              <p:cNvPr id="7" name="Conector de seta reta 6"/>
              <p:cNvCxnSpPr>
                <a:stCxn id="5" idx="2"/>
              </p:cNvCxnSpPr>
              <p:nvPr/>
            </p:nvCxnSpPr>
            <p:spPr>
              <a:xfrm>
                <a:off x="870440" y="1638092"/>
                <a:ext cx="965256" cy="20673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3064397" y="1412776"/>
                <a:ext cx="859531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Ajustar</a:t>
                </a:r>
                <a:endParaRPr lang="pt-BR" dirty="0"/>
              </a:p>
            </p:txBody>
          </p:sp>
          <p:cxnSp>
            <p:nvCxnSpPr>
              <p:cNvPr id="13" name="Conector de seta reta 12"/>
              <p:cNvCxnSpPr>
                <a:stCxn id="12" idx="2"/>
              </p:cNvCxnSpPr>
              <p:nvPr/>
            </p:nvCxnSpPr>
            <p:spPr>
              <a:xfrm flipH="1">
                <a:off x="2704357" y="1782108"/>
                <a:ext cx="789806" cy="6271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de seta reta 18"/>
              <p:cNvCxnSpPr>
                <a:stCxn id="18" idx="1"/>
              </p:cNvCxnSpPr>
              <p:nvPr/>
            </p:nvCxnSpPr>
            <p:spPr>
              <a:xfrm flipH="1" flipV="1">
                <a:off x="2699792" y="2132856"/>
                <a:ext cx="360040" cy="47269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Retângulo 23"/>
          <p:cNvSpPr/>
          <p:nvPr/>
        </p:nvSpPr>
        <p:spPr>
          <a:xfrm>
            <a:off x="3491880" y="5013176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 smtClean="0"/>
              <a:t>Os dados vetoriais podem ser inseridos no sistema por rotinas de importação.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Exportando Linhas e Polígonos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2818656" cy="4937760"/>
          </a:xfrm>
        </p:spPr>
        <p:txBody>
          <a:bodyPr>
            <a:normAutofit/>
          </a:bodyPr>
          <a:lstStyle/>
          <a:p>
            <a:r>
              <a:rPr lang="pt-BR" dirty="0" smtClean="0"/>
              <a:t>Uma maneira de tornar disponível linhas e polígonos é exportando para um formato mais popular com o </a:t>
            </a:r>
            <a:r>
              <a:rPr lang="pt-BR" dirty="0" err="1" smtClean="0"/>
              <a:t>Shapefile</a:t>
            </a:r>
            <a:r>
              <a:rPr lang="pt-BR" dirty="0" smtClean="0"/>
              <a:t> </a:t>
            </a:r>
            <a:r>
              <a:rPr lang="pt-BR" dirty="0" smtClean="0"/>
              <a:t>(.</a:t>
            </a:r>
            <a:r>
              <a:rPr lang="pt-BR" dirty="0" err="1" smtClean="0"/>
              <a:t>shp</a:t>
            </a:r>
            <a:r>
              <a:rPr lang="pt-BR" dirty="0" smtClean="0"/>
              <a:t>) ou outro compatível com o SIG que você quer utilizar.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268760"/>
            <a:ext cx="55626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6"/>
          <p:cNvSpPr/>
          <p:nvPr/>
        </p:nvSpPr>
        <p:spPr>
          <a:xfrm>
            <a:off x="5220072" y="4077072"/>
            <a:ext cx="25922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Exportando Linhas e Polígonos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417712"/>
          </a:xfrm>
        </p:spPr>
        <p:txBody>
          <a:bodyPr/>
          <a:lstStyle/>
          <a:p>
            <a:r>
              <a:rPr lang="pt-BR" dirty="0" smtClean="0"/>
              <a:t>Ao ativar a opção Exportar Dados Vetoriais e Matriciais, abre-se a seguinte janela: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36671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367508"/>
            <a:ext cx="36385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>
            <a:off x="2987824" y="2996952"/>
            <a:ext cx="28803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Importando Linhas e Polígonos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2818656" cy="4937760"/>
          </a:xfrm>
        </p:spPr>
        <p:txBody>
          <a:bodyPr>
            <a:normAutofit/>
          </a:bodyPr>
          <a:lstStyle/>
          <a:p>
            <a:r>
              <a:rPr lang="pt-BR" dirty="0" smtClean="0"/>
              <a:t>Também é possível importar dados vetoriais e matriciais de outros SIG desde que estejam em algum dos formatos aceitos pelo SPRING.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484784"/>
            <a:ext cx="5330306" cy="449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e 4"/>
          <p:cNvSpPr/>
          <p:nvPr/>
        </p:nvSpPr>
        <p:spPr>
          <a:xfrm>
            <a:off x="5292080" y="3429000"/>
            <a:ext cx="194421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Importando Linhas e Polígonos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26768" cy="501811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Ao acionar a opção Importar Dados Vetoriais e Matriciais, abre-se a janela ao lado, dispondo todos os tipos de arquivos possíveis para a importação e uso no SPRING.</a:t>
            </a:r>
          </a:p>
          <a:p>
            <a:r>
              <a:rPr lang="pt-BR" dirty="0" smtClean="0"/>
              <a:t>Depois de escolher o </a:t>
            </a:r>
            <a:r>
              <a:rPr lang="pt-BR" u="sng" dirty="0" smtClean="0"/>
              <a:t>arquivo a ser importado </a:t>
            </a:r>
            <a:r>
              <a:rPr lang="pt-BR" dirty="0" smtClean="0"/>
              <a:t>na opção Arquivo, basta </a:t>
            </a:r>
            <a:r>
              <a:rPr lang="pt-BR" u="sng" dirty="0" smtClean="0"/>
              <a:t>executar</a:t>
            </a:r>
            <a:r>
              <a:rPr lang="pt-BR" dirty="0" smtClean="0"/>
              <a:t> para ocorrer a importação.</a:t>
            </a:r>
          </a:p>
          <a:p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09125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 flipV="1">
            <a:off x="4067944" y="2276872"/>
            <a:ext cx="1512168" cy="23762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1979712" y="4941168"/>
            <a:ext cx="3528392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 Bibliográfica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INPE. SPRING. </a:t>
            </a:r>
            <a:r>
              <a:rPr lang="pt-BR" b="1" dirty="0" smtClean="0"/>
              <a:t>Tutorial em Geoprocessamento, 2011. </a:t>
            </a:r>
            <a:r>
              <a:rPr lang="pt-BR" b="1" dirty="0" err="1" smtClean="0"/>
              <a:t>Disponivel</a:t>
            </a:r>
            <a:r>
              <a:rPr lang="pt-BR" b="1" dirty="0" smtClean="0"/>
              <a:t> em: </a:t>
            </a:r>
            <a:r>
              <a:rPr lang="pt-BR" dirty="0" smtClean="0"/>
              <a:t>&lt;http://www.dpi.inpe.br/spring/portugues/tutorial/.html&gt;. Acesso em: 20 Marco 2011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Edição 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i="1" dirty="0" smtClean="0"/>
              <a:t>Para edição gráfica é necessário abrir a barra de ferramentas de “Edição topológica…” (figura abaixo) e observar alguns parâmetros para obter o traçado desejado</a:t>
            </a:r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>
            <a:off x="683567" y="2636912"/>
            <a:ext cx="7881957" cy="2880320"/>
            <a:chOff x="683567" y="2636912"/>
            <a:chExt cx="7881957" cy="288032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7" y="2636912"/>
              <a:ext cx="7881957" cy="288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3817176"/>
              <a:ext cx="7572375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Edição Gráfica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676456" cy="4960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Edição 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921768"/>
          </a:xfrm>
        </p:spPr>
        <p:txBody>
          <a:bodyPr/>
          <a:lstStyle/>
          <a:p>
            <a:r>
              <a:rPr lang="pt-BR" dirty="0" smtClean="0"/>
              <a:t>Para editar uma linha:</a:t>
            </a:r>
          </a:p>
          <a:p>
            <a:pPr lvl="1"/>
            <a:r>
              <a:rPr lang="pt-BR" dirty="0" smtClean="0"/>
              <a:t>deve selecionar um plano temático (Ex: </a:t>
            </a:r>
            <a:r>
              <a:rPr lang="pt-BR" dirty="0" err="1" smtClean="0"/>
              <a:t>Aguia</a:t>
            </a:r>
            <a:r>
              <a:rPr lang="pt-BR" dirty="0" smtClean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48680"/>
            <a:ext cx="21050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de seta reta 6"/>
          <p:cNvCxnSpPr/>
          <p:nvPr/>
        </p:nvCxnSpPr>
        <p:spPr>
          <a:xfrm>
            <a:off x="6084168" y="2060848"/>
            <a:ext cx="108012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Edição 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921768"/>
          </a:xfrm>
        </p:spPr>
        <p:txBody>
          <a:bodyPr/>
          <a:lstStyle/>
          <a:p>
            <a:r>
              <a:rPr lang="pt-BR" dirty="0" smtClean="0"/>
              <a:t>Para editar uma linha:</a:t>
            </a:r>
          </a:p>
          <a:p>
            <a:pPr lvl="1"/>
            <a:r>
              <a:rPr lang="pt-BR" dirty="0" smtClean="0"/>
              <a:t>deve selecionar um plano temático (Ex: </a:t>
            </a:r>
            <a:r>
              <a:rPr lang="pt-BR" dirty="0" err="1" smtClean="0"/>
              <a:t>Aguia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Abrir a edição vetorial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48680"/>
            <a:ext cx="21050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212976"/>
            <a:ext cx="25527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de seta reta 6"/>
          <p:cNvCxnSpPr/>
          <p:nvPr/>
        </p:nvCxnSpPr>
        <p:spPr>
          <a:xfrm>
            <a:off x="6084168" y="2060848"/>
            <a:ext cx="108012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3779912" y="2348880"/>
            <a:ext cx="2880320" cy="1656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Edição 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921768"/>
          </a:xfrm>
        </p:spPr>
        <p:txBody>
          <a:bodyPr/>
          <a:lstStyle/>
          <a:p>
            <a:r>
              <a:rPr lang="pt-BR" dirty="0" smtClean="0"/>
              <a:t>Para editar uma linha:</a:t>
            </a:r>
          </a:p>
          <a:p>
            <a:pPr lvl="1"/>
            <a:r>
              <a:rPr lang="pt-BR" dirty="0" smtClean="0"/>
              <a:t>deve selecionar um plano temático (Ex: </a:t>
            </a:r>
            <a:r>
              <a:rPr lang="pt-BR" dirty="0" err="1" smtClean="0"/>
              <a:t>Aguia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Abrir a edição vetorial</a:t>
            </a:r>
          </a:p>
          <a:p>
            <a:pPr lvl="1"/>
            <a:r>
              <a:rPr lang="pt-BR" dirty="0" smtClean="0"/>
              <a:t>Modo de Edição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48680"/>
            <a:ext cx="21050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212976"/>
            <a:ext cx="25527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de seta reta 6"/>
          <p:cNvCxnSpPr/>
          <p:nvPr/>
        </p:nvCxnSpPr>
        <p:spPr>
          <a:xfrm>
            <a:off x="6084168" y="2060848"/>
            <a:ext cx="108012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3779912" y="2348880"/>
            <a:ext cx="2880320" cy="1656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12976"/>
            <a:ext cx="41338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ector de seta reta 10"/>
          <p:cNvCxnSpPr/>
          <p:nvPr/>
        </p:nvCxnSpPr>
        <p:spPr>
          <a:xfrm>
            <a:off x="1907704" y="2852936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Modo de Edição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2602632" cy="4937760"/>
          </a:xfrm>
        </p:spPr>
        <p:txBody>
          <a:bodyPr/>
          <a:lstStyle/>
          <a:p>
            <a:r>
              <a:rPr lang="pt-BR" dirty="0" smtClean="0"/>
              <a:t>Além de acessar o modo de Edição Vetorial pela guia </a:t>
            </a:r>
            <a:r>
              <a:rPr lang="pt-BR" u="sng" dirty="0" smtClean="0"/>
              <a:t>Editar</a:t>
            </a:r>
            <a:r>
              <a:rPr lang="pt-BR" dirty="0" smtClean="0"/>
              <a:t>, também esse pode ser acessado pela guia </a:t>
            </a:r>
            <a:r>
              <a:rPr lang="pt-BR" u="sng" dirty="0" smtClean="0"/>
              <a:t>Exibir</a:t>
            </a:r>
            <a:r>
              <a:rPr lang="pt-BR" dirty="0" smtClean="0"/>
              <a:t> e também pelo </a:t>
            </a:r>
            <a:r>
              <a:rPr lang="pt-BR" u="sng" dirty="0" smtClean="0"/>
              <a:t>Painel de Controle</a:t>
            </a:r>
            <a:endParaRPr lang="pt-BR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268760"/>
            <a:ext cx="5040560" cy="510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 flipV="1">
            <a:off x="2195736" y="1700808"/>
            <a:ext cx="1872208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2195736" y="2204864"/>
            <a:ext cx="2448272" cy="23762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2051720" y="5445224"/>
            <a:ext cx="2232248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452</TotalTime>
  <Words>874</Words>
  <Application>Microsoft Office PowerPoint</Application>
  <PresentationFormat>Apresentação na tela (4:3)</PresentationFormat>
  <Paragraphs>88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Origem</vt:lpstr>
      <vt:lpstr>Edição Vetorial de Ponto, Linha e Polígono</vt:lpstr>
      <vt:lpstr>Edição Vetorial</vt:lpstr>
      <vt:lpstr>Edição Vetorial</vt:lpstr>
      <vt:lpstr>Edição Gráfica</vt:lpstr>
      <vt:lpstr>Edição Gráfica</vt:lpstr>
      <vt:lpstr>Edição Gráfica</vt:lpstr>
      <vt:lpstr>Edição Gráfica</vt:lpstr>
      <vt:lpstr>Edição Gráfica</vt:lpstr>
      <vt:lpstr>Modo de Edição</vt:lpstr>
      <vt:lpstr>Editando Linha - Zoom</vt:lpstr>
      <vt:lpstr>Editando Linha</vt:lpstr>
      <vt:lpstr>Editando Linha</vt:lpstr>
      <vt:lpstr>Ajustando Pontos</vt:lpstr>
      <vt:lpstr>Ajustando Pontos</vt:lpstr>
      <vt:lpstr>Ajustando Pontos</vt:lpstr>
      <vt:lpstr>Ajustando Pontos</vt:lpstr>
      <vt:lpstr>Ajustando Pontos</vt:lpstr>
      <vt:lpstr>Ajustando Pontos</vt:lpstr>
      <vt:lpstr>Ajustando Pontos</vt:lpstr>
      <vt:lpstr>Quebra de Linha</vt:lpstr>
      <vt:lpstr>Quebra de Linha</vt:lpstr>
      <vt:lpstr>Criando Polígono</vt:lpstr>
      <vt:lpstr>Apagando uma área</vt:lpstr>
      <vt:lpstr>Apagando uma área</vt:lpstr>
      <vt:lpstr>Criando Linha por Pontos</vt:lpstr>
      <vt:lpstr>Criando Linha por Pontos</vt:lpstr>
      <vt:lpstr>Operações Métricas </vt:lpstr>
      <vt:lpstr>Operações Métricas </vt:lpstr>
      <vt:lpstr>Operações Métricas </vt:lpstr>
      <vt:lpstr>Exportando Linhas e Polígonos</vt:lpstr>
      <vt:lpstr>Exportando Linhas e Polígonos</vt:lpstr>
      <vt:lpstr>Importando Linhas e Polígonos</vt:lpstr>
      <vt:lpstr>Importando Linhas e Polígonos</vt:lpstr>
      <vt:lpstr>Referência Bibliográfica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Modelagem de Dadas Geográficos</dc:title>
  <dc:creator>Herondino</dc:creator>
  <cp:lastModifiedBy>Herondino</cp:lastModifiedBy>
  <cp:revision>57</cp:revision>
  <dcterms:created xsi:type="dcterms:W3CDTF">2014-01-22T00:10:15Z</dcterms:created>
  <dcterms:modified xsi:type="dcterms:W3CDTF">2014-01-22T20:33:24Z</dcterms:modified>
</cp:coreProperties>
</file>