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76" r:id="rId10"/>
    <p:sldId id="275" r:id="rId11"/>
    <p:sldId id="260" r:id="rId12"/>
    <p:sldId id="266" r:id="rId13"/>
    <p:sldId id="265" r:id="rId14"/>
    <p:sldId id="286" r:id="rId15"/>
    <p:sldId id="287" r:id="rId16"/>
    <p:sldId id="288" r:id="rId17"/>
    <p:sldId id="289" r:id="rId18"/>
    <p:sldId id="277" r:id="rId19"/>
    <p:sldId id="278" r:id="rId20"/>
    <p:sldId id="279" r:id="rId21"/>
    <p:sldId id="280" r:id="rId22"/>
    <p:sldId id="281" r:id="rId23"/>
    <p:sldId id="283" r:id="rId24"/>
    <p:sldId id="282" r:id="rId25"/>
    <p:sldId id="285" r:id="rId26"/>
    <p:sldId id="290" r:id="rId27"/>
    <p:sldId id="291" r:id="rId28"/>
    <p:sldId id="292" r:id="rId29"/>
    <p:sldId id="293" r:id="rId30"/>
    <p:sldId id="294" r:id="rId31"/>
    <p:sldId id="295" r:id="rId32"/>
    <p:sldId id="298" r:id="rId33"/>
    <p:sldId id="296" r:id="rId34"/>
    <p:sldId id="297" r:id="rId35"/>
    <p:sldId id="299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80" d="100"/>
          <a:sy n="80" d="100"/>
        </p:scale>
        <p:origin x="-1032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320D5-3A40-4A08-A918-61CBDF3EC66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64BF6-A354-4C7F-86D8-AA5C6CE6B93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/>
              <a:t>Estas variáveis são descritas inicialmente como um </a:t>
            </a:r>
            <a:r>
              <a:rPr lang="pt-BR" sz="1200" b="1" dirty="0" smtClean="0"/>
              <a:t>conjunto de valores medidos de forma amostral no universo do mundo real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 modelo OMT-G, as abstrações de generalização e especialização se aplicam tanto a classes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georreferenciadas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quanto a classes convencionais. </a:t>
            </a:r>
            <a:r>
              <a:rPr lang="pt-BR" dirty="0" smtClean="0"/>
              <a:t>Cada subclasse herda atributos, operações e associações da superclasse.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Uma agregação pode ocorrer entre classes convencionais, entre classes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georreferenciadas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 entre uma classe convencional e uma classe</a:t>
            </a:r>
          </a:p>
          <a:p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Georreferenciada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Não é permitida a superposição entre geometria das partes, a geometria do todo deve ser totalmente coberta pela geometria das partes, configurando assim, uma partição do plano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ousubdivisão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planar(quadras são compostas de lotes)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diagrama de transformação também está no nível conceitual de representação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Estas abstrações incluem modelos de dados e álgebras computacionais. o modelo entidade-relacionamento (Chen, 1976) e o modelo</a:t>
            </a:r>
          </a:p>
          <a:p>
            <a:r>
              <a:rPr lang="da-DK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OMT (Rumbaugh et al., 1991). </a:t>
            </a:r>
            <a:r>
              <a:rPr lang="pt-B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Quais são as abstrações formais necessárias para representar os conceitos de nosso universo ontológico?</a:t>
            </a:r>
          </a:p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Exemplo: o modelo entidade-relacionamento (Chen, 1976) e o modelo OMT 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Neste nível os modelos formais são mapeadas para estruturas de dados geométricas e alfanuméricas, e algoritmos que realizam operações. Responde </a:t>
            </a:r>
            <a:r>
              <a:rPr lang="pt-BR" sz="120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Quais são os tipos de dados e algoritmos necessários para representar os modelos e as álgebras do universo formal?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Define as possíveis formas de representar no mundo digital os modelos do universo conceitual. Podem ser de dois tipos </a:t>
            </a:r>
            <a:r>
              <a:rPr lang="pt-BR" sz="2600" dirty="0" smtClean="0"/>
              <a:t>Vetoriais  e  Matriciais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modelo de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geo-campos</a:t>
            </a: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enxerga o espaço geográfico como uma superfície contínua, sobre a qual variam os fenômenos a serem observados.</a:t>
            </a:r>
          </a:p>
          <a:p>
            <a:pPr>
              <a:buFont typeface="Courier New" pitchFamily="49" charset="0"/>
              <a:buChar char="o"/>
            </a:pPr>
            <a:r>
              <a:rPr lang="pt-BR" sz="1100" dirty="0" smtClean="0"/>
              <a:t>Mapa de cobertura vegetal </a:t>
            </a:r>
          </a:p>
          <a:p>
            <a:pPr>
              <a:buFont typeface="Courier New" pitchFamily="49" charset="0"/>
              <a:buChar char="o"/>
            </a:pPr>
            <a:r>
              <a:rPr lang="pt-BR" sz="1100" i="1" dirty="0" smtClean="0"/>
              <a:t>Dados de </a:t>
            </a:r>
            <a:r>
              <a:rPr lang="pt-BR" sz="1100" i="1" dirty="0" err="1" smtClean="0"/>
              <a:t>altimetria</a:t>
            </a:r>
            <a:endParaRPr lang="pt-BR" sz="1100" i="1" dirty="0" smtClean="0"/>
          </a:p>
          <a:p>
            <a:pPr>
              <a:buFont typeface="Courier New" pitchFamily="49" charset="0"/>
              <a:buChar char="o"/>
            </a:pPr>
            <a:r>
              <a:rPr lang="pt-BR" sz="1100" i="1" dirty="0" smtClean="0"/>
              <a:t>temperatura</a:t>
            </a:r>
            <a:endParaRPr lang="pt-BR" sz="1100" dirty="0" smtClean="0"/>
          </a:p>
          <a:p>
            <a:pPr>
              <a:buFont typeface="Courier New" pitchFamily="49" charset="0"/>
              <a:buChar char="o"/>
            </a:pPr>
            <a:r>
              <a:rPr lang="pt-BR" dirty="0" smtClean="0"/>
              <a:t>um mapa geoquímico associa o teor de um mineral a cada ponto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um cadastro urbano identifica cada lote como um dado individual, com atributos que o distinguem dos demais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modelo OMT-G considera um conjunto de relacionamentos espaciais entre classes </a:t>
            </a:r>
            <a:r>
              <a:rPr lang="pt-B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georreferenciadas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nome do relacionamento é anotado sobre a linha, e uma seta usada para deixar clara a direção de leitura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64BF6-A354-4C7F-86D8-AA5C6CE6B934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9B79DB-2D4C-4229-BA41-C985854FEEB3}" type="datetimeFigureOut">
              <a:rPr lang="pt-BR" smtClean="0"/>
              <a:pPr/>
              <a:t>18/02/2014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C8A05E-9359-4E05-A910-AB2F2AF9DAE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Modelagem de Dados Espaciais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Herondino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 Diagrama de Classe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diagrama de classe </a:t>
            </a:r>
            <a:r>
              <a:rPr lang="pt-BR" dirty="0" smtClean="0"/>
              <a:t>é usado para descrever a estrutura e o conteúdo de um banco de dados geográfico.</a:t>
            </a:r>
            <a:endParaRPr lang="pt-BR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m 3" descr="Diagrama OMT-G do sistema de controle de ocorrênci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348880"/>
            <a:ext cx="6366113" cy="331236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475656" y="5733256"/>
            <a:ext cx="6568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Figura 2 - Diagrama OMT-G de Sistema de Controle de Ocorrência </a:t>
            </a:r>
          </a:p>
          <a:p>
            <a:r>
              <a:rPr lang="pt-BR" dirty="0" smtClean="0"/>
              <a:t> Fonte: http://geopara.blogspot.com.br/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 Diagrama de 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/>
          <a:lstStyle/>
          <a:p>
            <a:r>
              <a:rPr lang="pt-BR" dirty="0" smtClean="0"/>
              <a:t>Atua nos níveis de representação conceitual e apresentação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804897"/>
            <a:ext cx="5123114" cy="314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691680" y="5857527"/>
            <a:ext cx="46805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/>
              <a:t>Figura3  </a:t>
            </a:r>
            <a:r>
              <a:rPr lang="pt-BR" sz="1400" dirty="0"/>
              <a:t>– Notação gráfica para as classes do modelo OMT-G</a:t>
            </a:r>
          </a:p>
        </p:txBody>
      </p:sp>
      <p:sp>
        <p:nvSpPr>
          <p:cNvPr id="6" name="Retângulo 5"/>
          <p:cNvSpPr/>
          <p:nvPr/>
        </p:nvSpPr>
        <p:spPr>
          <a:xfrm>
            <a:off x="6516216" y="2636912"/>
            <a:ext cx="2627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A </a:t>
            </a:r>
            <a:r>
              <a:rPr lang="pt-BR" b="1" dirty="0" err="1" smtClean="0"/>
              <a:t>Unified</a:t>
            </a:r>
            <a:r>
              <a:rPr lang="pt-BR" b="1" dirty="0" smtClean="0"/>
              <a:t> </a:t>
            </a:r>
            <a:r>
              <a:rPr lang="pt-BR" b="1" dirty="0" err="1" smtClean="0"/>
              <a:t>Modeling</a:t>
            </a:r>
            <a:r>
              <a:rPr lang="pt-BR" b="1" dirty="0" smtClean="0"/>
              <a:t> </a:t>
            </a:r>
            <a:r>
              <a:rPr lang="pt-BR" b="1" dirty="0" err="1" smtClean="0"/>
              <a:t>Language</a:t>
            </a:r>
            <a:r>
              <a:rPr lang="pt-BR" dirty="0" smtClean="0"/>
              <a:t> (</a:t>
            </a:r>
            <a:r>
              <a:rPr lang="pt-BR" b="1" dirty="0" smtClean="0"/>
              <a:t>UML</a:t>
            </a:r>
            <a:r>
              <a:rPr lang="pt-BR" dirty="0" smtClean="0"/>
              <a:t>) é uma linguagem de modelagem não proprietária de terceira geração.</a:t>
            </a:r>
          </a:p>
          <a:p>
            <a:endParaRPr lang="pt-BR" dirty="0" smtClean="0"/>
          </a:p>
          <a:p>
            <a:r>
              <a:rPr lang="pt-BR" dirty="0" smtClean="0"/>
              <a:t>A UML permite que desenvolvedores visualizem os produtos de seus trabalhos em diagramas padronizados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39552" y="1772816"/>
            <a:ext cx="475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Técnica de Modelagem de Objetos (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Modeling</a:t>
            </a:r>
            <a:r>
              <a:rPr lang="pt-BR" dirty="0" smtClean="0"/>
              <a:t> </a:t>
            </a:r>
            <a:r>
              <a:rPr lang="pt-BR" dirty="0" err="1" smtClean="0"/>
              <a:t>Technique</a:t>
            </a:r>
            <a:r>
              <a:rPr lang="pt-BR" dirty="0" smtClean="0"/>
              <a:t> - OMT) que permite o desenvolvimento da modelagem de dados geográficos.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1.1Classes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modelo OMT-G define cinco classes descendentes de </a:t>
            </a:r>
            <a:r>
              <a:rPr lang="pt-BR" dirty="0" err="1" smtClean="0"/>
              <a:t>geo-campo</a:t>
            </a:r>
            <a:r>
              <a:rPr lang="pt-BR" dirty="0" smtClean="0"/>
              <a:t>:  </a:t>
            </a:r>
          </a:p>
          <a:p>
            <a:pPr>
              <a:buNone/>
            </a:pPr>
            <a:r>
              <a:rPr lang="pt-BR" dirty="0" smtClean="0"/>
              <a:t>	isolinhas, subdivisão planar, </a:t>
            </a:r>
            <a:r>
              <a:rPr lang="pt-BR" dirty="0" err="1" smtClean="0"/>
              <a:t>tesselação</a:t>
            </a:r>
            <a:r>
              <a:rPr lang="pt-BR" dirty="0" smtClean="0"/>
              <a:t>, amostragem e malha triangular.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24944"/>
            <a:ext cx="7704856" cy="149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347864" y="4509120"/>
            <a:ext cx="2412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</a:t>
            </a:r>
            <a:r>
              <a:rPr lang="pt-BR" dirty="0" smtClean="0"/>
              <a:t>4 </a:t>
            </a:r>
            <a:r>
              <a:rPr lang="pt-BR" dirty="0"/>
              <a:t>– </a:t>
            </a:r>
            <a:r>
              <a:rPr lang="pt-BR" dirty="0" err="1" smtClean="0"/>
              <a:t>Geo-campos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467544" y="508518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O modelo de </a:t>
            </a:r>
            <a:r>
              <a:rPr lang="pt-BR" sz="2400" dirty="0" err="1" smtClean="0"/>
              <a:t>geo-campos</a:t>
            </a:r>
            <a:r>
              <a:rPr lang="pt-BR" sz="2400" dirty="0" smtClean="0"/>
              <a:t> enxerga o espaço geográfico como uma superfície contínua, sobre a qual variam os fenômenos a serem observados.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1.1 Classes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/>
              <a:t>Duas classes descendentes de geo-objeto: </a:t>
            </a:r>
            <a:r>
              <a:rPr lang="pt-BR" sz="2400" u="sng" dirty="0" smtClean="0"/>
              <a:t>geo-objeto com geometria</a:t>
            </a:r>
            <a:r>
              <a:rPr lang="pt-BR" sz="2400" dirty="0" smtClean="0"/>
              <a:t> e </a:t>
            </a:r>
            <a:r>
              <a:rPr lang="pt-BR" sz="2400" u="sng" dirty="0" smtClean="0"/>
              <a:t>geo-objeto com geometria e topologia</a:t>
            </a:r>
            <a:endParaRPr lang="pt-BR" sz="2400" u="sn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204864"/>
            <a:ext cx="5688632" cy="410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4906685" y="6309320"/>
            <a:ext cx="2401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</a:t>
            </a:r>
            <a:r>
              <a:rPr lang="pt-BR" dirty="0" smtClean="0"/>
              <a:t>5 </a:t>
            </a:r>
            <a:r>
              <a:rPr lang="pt-BR" dirty="0"/>
              <a:t>– Geo-objetos.</a:t>
            </a:r>
          </a:p>
        </p:txBody>
      </p:sp>
      <p:sp>
        <p:nvSpPr>
          <p:cNvPr id="6" name="Retângulo 5"/>
          <p:cNvSpPr/>
          <p:nvPr/>
        </p:nvSpPr>
        <p:spPr>
          <a:xfrm>
            <a:off x="251520" y="2420888"/>
            <a:ext cx="31683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O geo-objeto representa o espaço geográfico como</a:t>
            </a:r>
          </a:p>
          <a:p>
            <a:r>
              <a:rPr lang="pt-BR" sz="2400" dirty="0" smtClean="0"/>
              <a:t>uma coleção de entidades distintas e identificáveis, onde cada entidade é</a:t>
            </a:r>
          </a:p>
          <a:p>
            <a:r>
              <a:rPr lang="pt-BR" sz="2400" dirty="0" smtClean="0"/>
              <a:t>definida por uma fronteira fechada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r>
              <a:rPr lang="pt-BR" dirty="0" err="1" smtClean="0"/>
              <a:t>Geo-campo</a:t>
            </a:r>
            <a:r>
              <a:rPr lang="pt-BR" dirty="0" smtClean="0"/>
              <a:t> e Geo-objeto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906888" cy="4937760"/>
          </a:xfrm>
        </p:spPr>
        <p:txBody>
          <a:bodyPr>
            <a:normAutofit/>
          </a:bodyPr>
          <a:lstStyle/>
          <a:p>
            <a:r>
              <a:rPr lang="pt-BR" dirty="0" smtClean="0"/>
              <a:t>O software SPRING (Câmara </a:t>
            </a:r>
            <a:r>
              <a:rPr lang="pt-BR" dirty="0" err="1" smtClean="0"/>
              <a:t>et</a:t>
            </a:r>
            <a:r>
              <a:rPr lang="pt-BR" dirty="0" smtClean="0"/>
              <a:t> al., 1996) inclui os conceitos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rede,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geo-campo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numérico 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geo-campo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temático, coleção de geo-objetos </a:t>
            </a:r>
            <a:r>
              <a:rPr lang="pt-BR" dirty="0" smtClean="0"/>
              <a:t>(chamada de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mapa cadastral</a:t>
            </a:r>
            <a:r>
              <a:rPr lang="pt-BR" dirty="0" smtClean="0"/>
              <a:t>). Os </a:t>
            </a:r>
            <a:r>
              <a:rPr lang="pt-BR" dirty="0" err="1" smtClean="0"/>
              <a:t>geo-campos</a:t>
            </a:r>
            <a:r>
              <a:rPr lang="pt-BR" dirty="0" smtClean="0"/>
              <a:t> numéricos admitem as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imagens</a:t>
            </a:r>
            <a:r>
              <a:rPr lang="pt-BR" dirty="0" smtClean="0"/>
              <a:t> como caso particular;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852" y="1412776"/>
            <a:ext cx="370164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r>
              <a:rPr lang="pt-BR" dirty="0" err="1" smtClean="0"/>
              <a:t>Geo-campos</a:t>
            </a:r>
            <a:r>
              <a:rPr lang="pt-BR" dirty="0" smtClean="0"/>
              <a:t> e geo-objetos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 </a:t>
            </a:r>
            <a:r>
              <a:rPr lang="pt-BR" dirty="0" err="1" smtClean="0"/>
              <a:t>ArcGIS</a:t>
            </a:r>
            <a:r>
              <a:rPr lang="pt-BR" dirty="0" smtClean="0"/>
              <a:t> (ESRI, 2000), a coleção de geo-objetos é chamada de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(feições</a:t>
            </a:r>
            <a:r>
              <a:rPr lang="pt-BR" dirty="0" smtClean="0"/>
              <a:t>). Os </a:t>
            </a:r>
            <a:r>
              <a:rPr lang="pt-BR" dirty="0" err="1" smtClean="0"/>
              <a:t>geo-campos</a:t>
            </a:r>
            <a:r>
              <a:rPr lang="pt-BR" dirty="0" smtClean="0"/>
              <a:t> numéricos são chamados de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surfaces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(superfícies</a:t>
            </a:r>
            <a:r>
              <a:rPr lang="pt-BR" dirty="0" smtClean="0"/>
              <a:t>), e as imagens também são modeladas como caso particular de </a:t>
            </a:r>
            <a:r>
              <a:rPr lang="pt-BR" dirty="0" err="1" smtClean="0"/>
              <a:t>geo-campos</a:t>
            </a:r>
            <a:r>
              <a:rPr lang="pt-BR" dirty="0" smtClean="0"/>
              <a:t> numéricos.  As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redes (networks</a:t>
            </a:r>
            <a:r>
              <a:rPr lang="pt-BR" dirty="0" smtClean="0"/>
              <a:t>) também são incluídas.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149080"/>
            <a:ext cx="1393557" cy="180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r>
              <a:rPr lang="pt-BR" dirty="0" err="1" smtClean="0"/>
              <a:t>Geo-campos</a:t>
            </a:r>
            <a:r>
              <a:rPr lang="pt-BR" dirty="0" smtClean="0"/>
              <a:t> e geo-objetos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No modelo </a:t>
            </a:r>
            <a:r>
              <a:rPr lang="pt-BR" dirty="0" err="1" smtClean="0"/>
              <a:t>OpenGIS</a:t>
            </a:r>
            <a:r>
              <a:rPr lang="pt-BR" dirty="0" smtClean="0"/>
              <a:t> (OGC, 1998), os </a:t>
            </a:r>
            <a:r>
              <a:rPr lang="pt-BR" dirty="0" err="1" smtClean="0"/>
              <a:t>geo-campos</a:t>
            </a:r>
            <a:r>
              <a:rPr lang="pt-BR" dirty="0" smtClean="0"/>
              <a:t> são chamados de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coverage</a:t>
            </a:r>
            <a:r>
              <a:rPr lang="pt-BR" dirty="0" smtClean="0"/>
              <a:t>, e a coleção de objetos é chamada de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feature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collection</a:t>
            </a:r>
            <a:r>
              <a:rPr lang="pt-BR" dirty="0" smtClean="0"/>
              <a:t>. O modelo </a:t>
            </a:r>
            <a:r>
              <a:rPr lang="pt-BR" dirty="0" err="1" smtClean="0"/>
              <a:t>OpenGIS</a:t>
            </a:r>
            <a:r>
              <a:rPr lang="pt-BR" dirty="0" smtClean="0"/>
              <a:t> não tem o conceito explícito de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layer</a:t>
            </a:r>
            <a:r>
              <a:rPr lang="pt-BR" dirty="0" smtClean="0"/>
              <a:t>, mas considera que as visões de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feature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collection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coverage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dirty="0" smtClean="0"/>
              <a:t>são complementares.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</a:t>
            </a:r>
            <a:r>
              <a:rPr lang="pt-BR" dirty="0" err="1" smtClean="0"/>
              <a:t>Geo-campos</a:t>
            </a:r>
            <a:r>
              <a:rPr lang="pt-BR" dirty="0" smtClean="0"/>
              <a:t> e geo-objetos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Na </a:t>
            </a:r>
            <a:r>
              <a:rPr lang="pt-BR" dirty="0" err="1" smtClean="0"/>
              <a:t>TerraLib</a:t>
            </a:r>
            <a:r>
              <a:rPr lang="pt-BR" dirty="0" smtClean="0"/>
              <a:t>, o conceito de plano de informação (</a:t>
            </a: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layer</a:t>
            </a:r>
            <a:r>
              <a:rPr lang="pt-BR" dirty="0" smtClean="0"/>
              <a:t>) é um conceito usado para organizar a informação no banco de dados. Os conceitos de </a:t>
            </a:r>
            <a:r>
              <a:rPr lang="pt-BR" dirty="0" err="1" smtClean="0"/>
              <a:t>geo-campos</a:t>
            </a:r>
            <a:r>
              <a:rPr lang="pt-BR" dirty="0" smtClean="0"/>
              <a:t> e de coleções de </a:t>
            </a:r>
            <a:r>
              <a:rPr lang="pt-BR" dirty="0" err="1" smtClean="0"/>
              <a:t>geoobjetos</a:t>
            </a:r>
            <a:r>
              <a:rPr lang="pt-BR" dirty="0" smtClean="0"/>
              <a:t> são implícitos.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 Relacionamentos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o modelo OMT-G representa três tipos de relacionamentos entre suas classes: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associações simples</a:t>
            </a:r>
            <a:r>
              <a:rPr lang="pt-BR" sz="2800" dirty="0" smtClean="0"/>
              <a:t>,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relacionamentos topológicos em rede </a:t>
            </a:r>
            <a:r>
              <a:rPr lang="pt-BR" sz="2800" dirty="0" smtClean="0"/>
              <a:t>e 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relacionamentos espaciais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988146"/>
            <a:ext cx="74866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131840" y="6011996"/>
            <a:ext cx="2757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Figura 6 – Relacionamentos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 Relacionamentos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2. 1Associações simples </a:t>
            </a:r>
            <a:r>
              <a:rPr lang="pt-BR" sz="2800" dirty="0" smtClean="0"/>
              <a:t>representam relacionamentos estruturais entre objetos de classes diferentes, convencionais ou </a:t>
            </a:r>
            <a:r>
              <a:rPr lang="pt-BR" sz="2800" dirty="0" err="1" smtClean="0"/>
              <a:t>georreferenciadas</a:t>
            </a:r>
            <a:r>
              <a:rPr lang="pt-BR" sz="2800" dirty="0" smtClean="0"/>
              <a:t>.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2.2 Relacionamentos espaciais </a:t>
            </a:r>
            <a:r>
              <a:rPr lang="pt-BR" dirty="0" smtClean="0"/>
              <a:t>representam relações topológicas, métricas, de ordem e </a:t>
            </a:r>
            <a:r>
              <a:rPr lang="pt-BR" dirty="0" err="1" smtClean="0"/>
              <a:t>fuzzy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591941"/>
            <a:ext cx="36290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683568" y="551723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associações simples são indicadas por linhas contínuas, enquanto relacionamentos espaciais são indicados por linhas pontilhadas</a:t>
            </a:r>
            <a:endParaRPr lang="pt-BR" sz="24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384898"/>
            <a:ext cx="36290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Modelagem de Dados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Um modelo de dados é um conjunto de conceitos que podem ser usados para descrever a estrutura e as operações em um banco de dados (</a:t>
            </a:r>
            <a:r>
              <a:rPr lang="pt-BR" dirty="0" err="1" smtClean="0"/>
              <a:t>Elmasri</a:t>
            </a:r>
            <a:r>
              <a:rPr lang="pt-BR" dirty="0" smtClean="0"/>
              <a:t> e </a:t>
            </a:r>
            <a:r>
              <a:rPr lang="pt-BR" dirty="0" err="1" smtClean="0"/>
              <a:t>Navathe</a:t>
            </a:r>
            <a:r>
              <a:rPr lang="pt-BR" dirty="0" smtClean="0"/>
              <a:t>, 2004)</a:t>
            </a:r>
          </a:p>
          <a:p>
            <a:pPr lvl="1">
              <a:buNone/>
            </a:pPr>
            <a:endParaRPr lang="pt-BR" dirty="0" smtClean="0"/>
          </a:p>
          <a:p>
            <a:pPr lvl="1">
              <a:buFont typeface="Wingdings" pitchFamily="2" charset="2"/>
              <a:buChar char="q"/>
            </a:pPr>
            <a:endParaRPr lang="pt-BR" dirty="0" smtClean="0"/>
          </a:p>
        </p:txBody>
      </p:sp>
      <p:pic>
        <p:nvPicPr>
          <p:cNvPr id="4" name="Imagem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2852936"/>
            <a:ext cx="4205619" cy="2768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 Relacionamentos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2.3 Relacionamentos topológicos em rede </a:t>
            </a:r>
            <a:r>
              <a:rPr lang="pt-BR" sz="2800" dirty="0" smtClean="0"/>
              <a:t>são relacionamentos entre objetos que estão conectados uns com os outros.</a:t>
            </a:r>
            <a:endParaRPr lang="pt-BR" sz="28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2936"/>
            <a:ext cx="786944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67544" y="501317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Relacionamentos de rede são indicados por duas linhas pontilhadas paralelas, entre as quais o nome do relacionamento é anotado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2.4 A cardinalidade </a:t>
            </a:r>
            <a:r>
              <a:rPr lang="pt-BR" dirty="0" smtClean="0"/>
              <a:t>representa o número de instâncias de uma classe que podem estar associadas a instâncias da outra classe.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30599"/>
            <a:ext cx="61912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3059832" y="5579948"/>
            <a:ext cx="2502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Figura 7 – Cardinalidade.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2.5 Generalização e especialização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Generalização</a:t>
            </a:r>
            <a:r>
              <a:rPr lang="pt-BR" sz="2400" dirty="0" smtClean="0"/>
              <a:t> é o processo de definição de classes mais genéricas (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superclasses</a:t>
            </a:r>
            <a:r>
              <a:rPr lang="pt-BR" sz="2400" dirty="0" smtClean="0"/>
              <a:t>) a partir de classes com características semelhantes (</a:t>
            </a:r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subclasses</a:t>
            </a:r>
            <a:r>
              <a:rPr lang="pt-BR" sz="2400" dirty="0" smtClean="0"/>
              <a:t>).</a:t>
            </a:r>
            <a:endParaRPr lang="pt-BR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348880"/>
            <a:ext cx="69818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899592" y="5085184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A especialização </a:t>
            </a:r>
            <a:r>
              <a:rPr lang="pt-BR" sz="2400" dirty="0" smtClean="0"/>
              <a:t>é o processo inverso, no qual classes mais específicas são detalhadas a partir de classes genéricas, adicionando novas propriedades na forma de atributos. 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59832" y="4797152"/>
            <a:ext cx="2534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Figura 8 – Generalização.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Generalização e especialização</a:t>
            </a:r>
            <a:endParaRPr lang="pt-BR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830" y="1268760"/>
            <a:ext cx="5583466" cy="4760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267744" y="6021288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Figura 9 – Exemplos de generalização espacial.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72008" y="1340768"/>
            <a:ext cx="1835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É  </a:t>
            </a:r>
            <a:r>
              <a:rPr lang="pt-BR" sz="2400" i="1" u="sng" dirty="0" smtClean="0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pt-BR" sz="2400" dirty="0" smtClean="0"/>
              <a:t> quando a união de todas as instâncias das subclasses equivale ao conjunto completo de instâncias da superclasse</a:t>
            </a:r>
            <a:endParaRPr lang="pt-BR" sz="2400" dirty="0"/>
          </a:p>
        </p:txBody>
      </p:sp>
      <p:sp>
        <p:nvSpPr>
          <p:cNvPr id="20" name="Retângulo 19"/>
          <p:cNvSpPr/>
          <p:nvPr/>
        </p:nvSpPr>
        <p:spPr>
          <a:xfrm>
            <a:off x="7164288" y="1412776"/>
            <a:ext cx="18722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Disjunta</a:t>
            </a:r>
            <a:r>
              <a:rPr lang="pt-BR" sz="2400" dirty="0" smtClean="0"/>
              <a:t> o triângulo é deixado em </a:t>
            </a:r>
            <a:r>
              <a:rPr lang="pt-BR" sz="2400" u="sng" dirty="0" smtClean="0"/>
              <a:t>branco</a:t>
            </a:r>
            <a:r>
              <a:rPr lang="pt-BR" sz="2400" dirty="0" smtClean="0"/>
              <a:t> e em uma generalização</a:t>
            </a:r>
          </a:p>
          <a:p>
            <a:r>
              <a:rPr lang="pt-BR" sz="2400" i="1" dirty="0" smtClean="0">
                <a:latin typeface="Times New Roman" pitchFamily="18" charset="0"/>
                <a:cs typeface="Times New Roman" pitchFamily="18" charset="0"/>
              </a:rPr>
              <a:t>sobreposta</a:t>
            </a:r>
            <a:r>
              <a:rPr lang="pt-BR" sz="2400" dirty="0" smtClean="0"/>
              <a:t> o triângulo é </a:t>
            </a:r>
            <a:r>
              <a:rPr lang="pt-BR" sz="2400" u="sng" dirty="0" smtClean="0"/>
              <a:t>preenchido</a:t>
            </a:r>
            <a:endParaRPr lang="pt-BR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2.6 Agregação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A agregação </a:t>
            </a:r>
            <a:r>
              <a:rPr lang="pt-BR" dirty="0" smtClean="0"/>
              <a:t>é uma forma especial de associação entre objetos, onde se considera que um deles é formado a partir de outros.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340596"/>
            <a:ext cx="55340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2492896"/>
            <a:ext cx="3816424" cy="63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6804248" y="2564904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Notação UML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1115616" y="428380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Figura 10 – Agregação entre uma classe convencional e uma </a:t>
            </a:r>
            <a:r>
              <a:rPr lang="pt-BR" dirty="0" err="1" smtClean="0"/>
              <a:t>georreferenciada</a:t>
            </a:r>
            <a:endParaRPr lang="pt-BR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688" y="4950755"/>
            <a:ext cx="5328591" cy="85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tângulo 8"/>
          <p:cNvSpPr/>
          <p:nvPr/>
        </p:nvSpPr>
        <p:spPr>
          <a:xfrm>
            <a:off x="2411760" y="580526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Figura 11 – Agregação espacial (“todo-parte”).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2.7 Generalização 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178696" cy="4937760"/>
          </a:xfrm>
        </p:spPr>
        <p:txBody>
          <a:bodyPr/>
          <a:lstStyle/>
          <a:p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A generalização conceitual</a:t>
            </a:r>
            <a:r>
              <a:rPr lang="pt-BR" dirty="0" smtClean="0"/>
              <a:t> foi incluída no modelo OMT-G para registrar a necessidade de representações diferentes para um mesmo objeto.</a:t>
            </a:r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124744"/>
            <a:ext cx="4764757" cy="502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4644008" y="6309320"/>
            <a:ext cx="36279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Figura 12 - Generalização conceitual.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3 Diagrama de transformação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diagrama de transformação</a:t>
            </a:r>
            <a:r>
              <a:rPr lang="pt-BR" dirty="0" smtClean="0"/>
              <a:t> é usado para especificar transformações entre classes.</a:t>
            </a:r>
          </a:p>
          <a:p>
            <a:r>
              <a:rPr lang="pt-BR" dirty="0" smtClean="0"/>
              <a:t>Adota uma notação semelhante à proposta na UML para os diagramas de estados e de atividades</a:t>
            </a:r>
            <a:endParaRPr lang="pt-BR" dirty="0"/>
          </a:p>
        </p:txBody>
      </p:sp>
      <p:pic>
        <p:nvPicPr>
          <p:cNvPr id="6" name="Imagem 5" descr="Diagrama-de-Estad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2996952"/>
            <a:ext cx="2774324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4 Diagrama de apresentação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07504" y="1277104"/>
            <a:ext cx="3970784" cy="510422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Em contraste com o conceito de representação, o termo </a:t>
            </a:r>
            <a:r>
              <a:rPr lang="pt-BR" i="1" dirty="0" smtClean="0">
                <a:latin typeface="Times New Roman" pitchFamily="18" charset="0"/>
                <a:cs typeface="Times New Roman" pitchFamily="18" charset="0"/>
              </a:rPr>
              <a:t>apresentação</a:t>
            </a:r>
            <a:r>
              <a:rPr lang="pt-BR" dirty="0" smtClean="0"/>
              <a:t> é usado no sentido de determinar o aspecto visual ou gráfico (envolvendo parâmetros como cor, tipo de linha, espessura da linha e padrão de hachura), de geo-objetos e </a:t>
            </a:r>
            <a:r>
              <a:rPr lang="pt-BR" dirty="0" err="1" smtClean="0"/>
              <a:t>geo-campos</a:t>
            </a:r>
            <a:r>
              <a:rPr lang="pt-BR" dirty="0" smtClean="0"/>
              <a:t>, no papel ou na tela do computador.</a:t>
            </a:r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9318" y="1700808"/>
            <a:ext cx="4969710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4067944" y="5589240"/>
            <a:ext cx="4752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Figura 13 – Diagrama de apresentação para a classe cidade ponto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5 Restrições de integridade espaciais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No modelo OMT-G, existem diversas restrições de integridade que são implícitas às primitivas do modelo ou que podem ser deduzidas a partir da análise dos diagramas.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dirty="0" smtClean="0"/>
              <a:t>Restrições de integridade para </a:t>
            </a:r>
            <a:r>
              <a:rPr lang="pt-BR" dirty="0" err="1" smtClean="0"/>
              <a:t>geo-campos</a:t>
            </a:r>
            <a:r>
              <a:rPr lang="pt-BR" dirty="0" smtClean="0"/>
              <a:t> 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sz="2100" dirty="0" smtClean="0"/>
              <a:t>Restrições de integridade referentes a relacionamentos topológicos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dirty="0" smtClean="0"/>
              <a:t>Restrições de integridade para estruturas em rede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  <a:buFont typeface="Courier New" pitchFamily="49" charset="0"/>
              <a:buChar char="o"/>
            </a:pPr>
            <a:r>
              <a:rPr lang="pt-BR" dirty="0" smtClean="0"/>
              <a:t>Restrições de integridade referentes à agregação espacial</a:t>
            </a:r>
          </a:p>
          <a:p>
            <a:pPr marL="548640" lvl="2">
              <a:spcBef>
                <a:spcPts val="600"/>
              </a:spcBef>
              <a:buClr>
                <a:schemeClr val="accent1"/>
              </a:buClr>
              <a:buFont typeface="Courier New" pitchFamily="49" charset="0"/>
              <a:buChar char="o"/>
            </a:pPr>
            <a:endParaRPr lang="pt-B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Restrições de integridade para </a:t>
            </a:r>
            <a:r>
              <a:rPr lang="pt-BR" dirty="0" err="1" smtClean="0"/>
              <a:t>geo-campos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423907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Abstração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400" dirty="0" smtClean="0"/>
              <a:t>A abstração funciona como uma ferramenta que nos ajuda a compreender o sistema, dividindo-o em componentes separados.</a:t>
            </a:r>
            <a:endParaRPr lang="pt-BR" sz="4800" dirty="0" smtClean="0"/>
          </a:p>
          <a:p>
            <a:pPr lvl="1">
              <a:buFont typeface="Wingdings" pitchFamily="2" charset="2"/>
              <a:buChar char="q"/>
            </a:pPr>
            <a:r>
              <a:rPr lang="pt-BR" i="1" dirty="0" err="1" smtClean="0">
                <a:latin typeface="Times New Roman" pitchFamily="18" charset="0"/>
                <a:cs typeface="Times New Roman" pitchFamily="18" charset="0"/>
              </a:rPr>
              <a:t>Discretização</a:t>
            </a:r>
            <a:r>
              <a:rPr lang="pt-BR" dirty="0" smtClean="0"/>
              <a:t> do espaço como parte do processo de abstração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Transcrição da informação geográfica em unidades lógicas de dados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Forma como as pessoas percebem o espaço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Natureza diversificada dos dados geográficos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Existência de relações espaciais (topológicas, métricas, de ordem e </a:t>
            </a:r>
            <a:r>
              <a:rPr lang="pt-BR" dirty="0" err="1" smtClean="0"/>
              <a:t>fuzzy</a:t>
            </a:r>
            <a:r>
              <a:rPr lang="pt-BR" dirty="0" smtClean="0"/>
              <a:t>)</a:t>
            </a:r>
          </a:p>
          <a:p>
            <a:pPr lvl="2">
              <a:buFont typeface="Wingdings" pitchFamily="2" charset="2"/>
              <a:buChar char="q"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pt-BR" sz="2900" dirty="0" smtClean="0">
                <a:latin typeface="+mj-lt"/>
              </a:rPr>
              <a:t>Restrições de integridade referentes a relacionamentos topológicos</a:t>
            </a:r>
            <a:endParaRPr lang="pt-BR" sz="2900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Restrições referentes a relacionamentos espaciais foram originalmente propostas para o modelo OMT-G baseadas em (</a:t>
            </a:r>
            <a:r>
              <a:rPr lang="pt-BR" dirty="0" err="1" smtClean="0"/>
              <a:t>Clementini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al., 1993), conforme apresentado em (Borges </a:t>
            </a:r>
            <a:r>
              <a:rPr lang="pt-BR" dirty="0" err="1" smtClean="0"/>
              <a:t>et</a:t>
            </a:r>
            <a:r>
              <a:rPr lang="pt-BR" dirty="0" smtClean="0"/>
              <a:t> al., 2002)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l" rtl="0">
              <a:spcBef>
                <a:spcPct val="0"/>
              </a:spcBef>
            </a:pPr>
            <a:r>
              <a:rPr lang="pt-BR" sz="2900" dirty="0" smtClean="0">
                <a:latin typeface="+mj-lt"/>
              </a:rPr>
              <a:t>Restrições de integridade para estruturas em rede</a:t>
            </a:r>
            <a:endParaRPr lang="pt-BR" sz="2900" dirty="0">
              <a:latin typeface="+mj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Estruturas em rede, ou seja, formadas por arcos e nós (</a:t>
            </a:r>
            <a:r>
              <a:rPr lang="pt-BR" dirty="0" err="1" smtClean="0"/>
              <a:t>unidirecionados</a:t>
            </a:r>
            <a:r>
              <a:rPr lang="pt-BR" dirty="0" smtClean="0"/>
              <a:t> ou bidirecionados) estão sujeitas às restrições usuais impostas a grafos, enquanto estruturas de dados.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R6– Redes arco-nó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 smtClean="0"/>
              <a:t>R7 – Redes arco-arco.</a:t>
            </a:r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Geométricos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3775" y="1219200"/>
            <a:ext cx="5816450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Bibliográfica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M. </a:t>
            </a:r>
            <a:r>
              <a:rPr lang="pt-BR" dirty="0" err="1" smtClean="0"/>
              <a:t>Casanova</a:t>
            </a:r>
            <a:r>
              <a:rPr lang="pt-BR" dirty="0" smtClean="0"/>
              <a:t>, G. Câmara, C. Davis, L. Vinhas, G. Ribeiro (</a:t>
            </a:r>
            <a:r>
              <a:rPr lang="pt-BR" dirty="0" err="1" smtClean="0"/>
              <a:t>org</a:t>
            </a:r>
            <a:r>
              <a:rPr lang="pt-BR" dirty="0" smtClean="0"/>
              <a:t>), </a:t>
            </a:r>
            <a:r>
              <a:rPr lang="pt-BR" b="1" dirty="0" smtClean="0"/>
              <a:t>“Bancos de Dados Geográficos”</a:t>
            </a:r>
            <a:r>
              <a:rPr lang="pt-BR" dirty="0" smtClean="0"/>
              <a:t>. São José dos Campos, </a:t>
            </a:r>
            <a:r>
              <a:rPr lang="pt-BR" dirty="0" err="1" smtClean="0"/>
              <a:t>MundoGEO</a:t>
            </a:r>
            <a:r>
              <a:rPr lang="pt-BR" dirty="0" smtClean="0"/>
              <a:t>, 2005.</a:t>
            </a:r>
            <a:endParaRPr lang="pt-BR" b="1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Atividade </a:t>
            </a:r>
            <a:r>
              <a:rPr lang="pt-BR" smtClean="0"/>
              <a:t>V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Identifique no diagrama as classes, os </a:t>
            </a:r>
            <a:r>
              <a:rPr lang="pt-BR" dirty="0" err="1" smtClean="0"/>
              <a:t>geo-campos</a:t>
            </a:r>
            <a:r>
              <a:rPr lang="pt-BR" dirty="0" smtClean="0"/>
              <a:t>, seus geo-objetos, sua cardinalidade entre as classes e relacionamentos.</a:t>
            </a:r>
            <a:endParaRPr lang="pt-BR" dirty="0"/>
          </a:p>
        </p:txBody>
      </p:sp>
      <p:pic>
        <p:nvPicPr>
          <p:cNvPr id="4" name="Imagem 3" descr="Diagrama OMT-G do sistema de controle de ocorrênci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492896"/>
            <a:ext cx="6504507" cy="338437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75656" y="5879013"/>
            <a:ext cx="65686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Figura 2 - Diagrama OMT-G de Sistema de Controle de Ocorrência </a:t>
            </a:r>
          </a:p>
          <a:p>
            <a:r>
              <a:rPr lang="pt-BR" dirty="0" smtClean="0"/>
              <a:t> Fonte: http://geopara.blogspot.com.br/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Caso de Uso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de Abstração</a:t>
            </a:r>
            <a:endParaRPr lang="pt-BR" dirty="0"/>
          </a:p>
        </p:txBody>
      </p:sp>
      <p:pic>
        <p:nvPicPr>
          <p:cNvPr id="4" name="Espaço Reservado para Conteúdo 4" descr="4universo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1124744"/>
            <a:ext cx="3941404" cy="5186643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67544" y="1268760"/>
            <a:ext cx="3240360" cy="255454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pt-BR" sz="3200" dirty="0"/>
              <a:t>Modelos de dados são classificados de acordo com o nível de </a:t>
            </a:r>
            <a:r>
              <a:rPr lang="pt-BR" sz="3200" dirty="0" smtClean="0"/>
              <a:t>abstração empregado</a:t>
            </a:r>
            <a:r>
              <a:rPr lang="pt-BR" sz="3200" dirty="0"/>
              <a:t>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663471" y="6453336"/>
            <a:ext cx="2284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1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dirty="0" smtClean="0"/>
              <a:t>4 universos.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de Abstração ( Mundo Real)</a:t>
            </a:r>
            <a:endParaRPr lang="pt-BR" dirty="0"/>
          </a:p>
        </p:txBody>
      </p:sp>
      <p:pic>
        <p:nvPicPr>
          <p:cNvPr id="4" name="Espaço Reservado para Conteúdo 4" descr="4univers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1124744"/>
            <a:ext cx="3941404" cy="5186643"/>
          </a:xfrm>
          <a:prstGeom prst="rect">
            <a:avLst/>
          </a:prstGeom>
        </p:spPr>
      </p:pic>
      <p:grpSp>
        <p:nvGrpSpPr>
          <p:cNvPr id="5" name="Grupo 25"/>
          <p:cNvGrpSpPr/>
          <p:nvPr/>
        </p:nvGrpSpPr>
        <p:grpSpPr>
          <a:xfrm>
            <a:off x="395536" y="1484784"/>
            <a:ext cx="4411618" cy="2246769"/>
            <a:chOff x="791003" y="1792023"/>
            <a:chExt cx="4411618" cy="2246769"/>
          </a:xfrm>
        </p:grpSpPr>
        <p:sp>
          <p:nvSpPr>
            <p:cNvPr id="6" name="Retângulo 5"/>
            <p:cNvSpPr/>
            <p:nvPr/>
          </p:nvSpPr>
          <p:spPr>
            <a:xfrm>
              <a:off x="791003" y="1792023"/>
              <a:ext cx="3087312" cy="2246769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pt-BR" sz="2800" dirty="0" smtClean="0"/>
                <a:t>Do universo do mundo real selecionam-se os objetos, as </a:t>
              </a:r>
              <a:r>
                <a:rPr lang="pt-BR" sz="2800" u="sng" dirty="0" smtClean="0"/>
                <a:t>variáveis de interesse</a:t>
              </a:r>
              <a:endParaRPr lang="pt-BR" sz="2800" u="sng" dirty="0"/>
            </a:p>
          </p:txBody>
        </p:sp>
        <p:cxnSp>
          <p:nvCxnSpPr>
            <p:cNvPr id="7" name="Conector de seta reta 6"/>
            <p:cNvCxnSpPr>
              <a:stCxn id="6" idx="3"/>
            </p:cNvCxnSpPr>
            <p:nvPr/>
          </p:nvCxnSpPr>
          <p:spPr>
            <a:xfrm flipV="1">
              <a:off x="3878315" y="2695903"/>
              <a:ext cx="1324306" cy="21950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tângulo 7"/>
          <p:cNvSpPr/>
          <p:nvPr/>
        </p:nvSpPr>
        <p:spPr>
          <a:xfrm>
            <a:off x="395536" y="4221088"/>
            <a:ext cx="4392488" cy="18158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pt-BR" sz="2800" dirty="0"/>
              <a:t>Contém os fenômenos geográficos reais a</a:t>
            </a:r>
          </a:p>
          <a:p>
            <a:r>
              <a:rPr lang="pt-BR" sz="2800" dirty="0"/>
              <a:t>representar, como rios, ruas e cobertura vegetal</a:t>
            </a: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763688" y="371703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11"/>
          <p:cNvSpPr/>
          <p:nvPr/>
        </p:nvSpPr>
        <p:spPr>
          <a:xfrm>
            <a:off x="4663471" y="6453336"/>
            <a:ext cx="2284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1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dirty="0" smtClean="0"/>
              <a:t>4 universos.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/>
          </a:bodyPr>
          <a:lstStyle/>
          <a:p>
            <a:r>
              <a:rPr lang="pt-BR" dirty="0" smtClean="0"/>
              <a:t>Níveis de Abstração ( Mundo Conceitual)</a:t>
            </a:r>
            <a:endParaRPr lang="pt-BR" dirty="0"/>
          </a:p>
        </p:txBody>
      </p:sp>
      <p:pic>
        <p:nvPicPr>
          <p:cNvPr id="4" name="Espaço Reservado para Conteúdo 4" descr="4univers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532" y="1196752"/>
            <a:ext cx="3941404" cy="5186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4572000" y="1484784"/>
            <a:ext cx="4332070" cy="18158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pt-BR" sz="2800" dirty="0" smtClean="0"/>
              <a:t>Oferece um conjunto de conceitos formais com os quais as entidades espaciais podem ser modeladas</a:t>
            </a:r>
            <a:endParaRPr lang="pt-BR" sz="2800" dirty="0"/>
          </a:p>
        </p:txBody>
      </p:sp>
      <p:cxnSp>
        <p:nvCxnSpPr>
          <p:cNvPr id="7" name="Conector de seta reta 6"/>
          <p:cNvCxnSpPr/>
          <p:nvPr/>
        </p:nvCxnSpPr>
        <p:spPr>
          <a:xfrm flipH="1">
            <a:off x="2555776" y="3068960"/>
            <a:ext cx="2016224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3808048" y="3659800"/>
            <a:ext cx="5292080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sz="2400" dirty="0"/>
              <a:t>Neste nível são definidas as classes básicas, contínuas ou discretas, </a:t>
            </a:r>
            <a:r>
              <a:rPr lang="pt-BR" sz="2400" dirty="0" smtClean="0"/>
              <a:t>que serão </a:t>
            </a:r>
            <a:r>
              <a:rPr lang="pt-BR" sz="2400" dirty="0"/>
              <a:t>criadas no banco de dados. Essas classes estão associadas a </a:t>
            </a:r>
            <a:r>
              <a:rPr lang="pt-BR" sz="2400" dirty="0" smtClean="0"/>
              <a:t>classes de </a:t>
            </a:r>
            <a:r>
              <a:rPr lang="pt-BR" sz="2400" dirty="0"/>
              <a:t>representação espacial, que variam de acordo com o grau de </a:t>
            </a:r>
            <a:r>
              <a:rPr lang="pt-BR" sz="2400" dirty="0" smtClean="0"/>
              <a:t>percepção que </a:t>
            </a:r>
            <a:r>
              <a:rPr lang="pt-BR" sz="2400" dirty="0"/>
              <a:t>o usuário tem sobre o assunto.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971600" y="6488668"/>
            <a:ext cx="2284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1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dirty="0" smtClean="0"/>
              <a:t>4 universos.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de Abstração ( Representação)</a:t>
            </a:r>
            <a:endParaRPr lang="pt-BR" dirty="0"/>
          </a:p>
        </p:txBody>
      </p:sp>
      <p:pic>
        <p:nvPicPr>
          <p:cNvPr id="4" name="Espaço Reservado para Conteúdo 4" descr="4univers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1076" y="1124744"/>
            <a:ext cx="3941404" cy="5186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95536" y="1196752"/>
            <a:ext cx="3168352" cy="224676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pt-BR" sz="2800" dirty="0" smtClean="0"/>
              <a:t>Neste nível é feito o mapeamento dos objetos conceituais para representações geométricas</a:t>
            </a:r>
            <a:endParaRPr lang="pt-BR" sz="2800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3563888" y="3429000"/>
            <a:ext cx="2736304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79512" y="3789040"/>
            <a:ext cx="4752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Oferece ferramentas com as quais se </a:t>
            </a:r>
            <a:r>
              <a:rPr lang="pt-BR" sz="2800" dirty="0" smtClean="0"/>
              <a:t>pode especificar </a:t>
            </a:r>
            <a:r>
              <a:rPr lang="pt-BR" sz="2800" dirty="0"/>
              <a:t>os diferentes aspectos visuais que as entidades geográficas </a:t>
            </a:r>
            <a:r>
              <a:rPr lang="pt-BR" sz="2800" dirty="0" smtClean="0"/>
              <a:t>têm de </a:t>
            </a:r>
            <a:r>
              <a:rPr lang="pt-BR" sz="2800" dirty="0"/>
              <a:t>assumir ao longo de seu uso em aplicações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652120" y="6488668"/>
            <a:ext cx="2284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1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dirty="0" smtClean="0"/>
              <a:t>4 universos.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de Abstração (Implementação)</a:t>
            </a:r>
            <a:endParaRPr lang="pt-BR" dirty="0"/>
          </a:p>
        </p:txBody>
      </p:sp>
      <p:pic>
        <p:nvPicPr>
          <p:cNvPr id="4" name="Espaço Reservado para Conteúdo 4" descr="4univers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1076" y="1124744"/>
            <a:ext cx="3941404" cy="518664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51520" y="1484784"/>
            <a:ext cx="4104456" cy="95410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pt-BR" sz="2800" dirty="0" smtClean="0"/>
              <a:t>estruturas de dados e linguagens de programação</a:t>
            </a:r>
            <a:endParaRPr lang="pt-BR" sz="2800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4283968" y="2492896"/>
            <a:ext cx="2160240" cy="3456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323528" y="2996952"/>
            <a:ext cx="44644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/>
              <a:t>define padrões, formas de armazenamento </a:t>
            </a:r>
            <a:r>
              <a:rPr lang="pt-BR" sz="2800" dirty="0" smtClean="0"/>
              <a:t>e estruturas </a:t>
            </a:r>
            <a:r>
              <a:rPr lang="pt-BR" sz="2800" dirty="0"/>
              <a:t>de dados para implementar cada tipo de representação, </a:t>
            </a:r>
            <a:r>
              <a:rPr lang="pt-BR" sz="2800" dirty="0" smtClean="0"/>
              <a:t>os relacionamentos </a:t>
            </a:r>
            <a:r>
              <a:rPr lang="pt-BR" sz="2800" dirty="0"/>
              <a:t>entre elas e as necessárias funções e </a:t>
            </a:r>
            <a:r>
              <a:rPr lang="pt-BR" sz="2800" dirty="0" smtClean="0"/>
              <a:t>métodos.</a:t>
            </a:r>
            <a:endParaRPr lang="pt-BR" sz="2800" dirty="0"/>
          </a:p>
        </p:txBody>
      </p:sp>
      <p:sp>
        <p:nvSpPr>
          <p:cNvPr id="11" name="Retângulo 10"/>
          <p:cNvSpPr/>
          <p:nvPr/>
        </p:nvSpPr>
        <p:spPr>
          <a:xfrm>
            <a:off x="5436096" y="6488668"/>
            <a:ext cx="2284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Figura 1</a:t>
            </a:r>
            <a:r>
              <a:rPr lang="pt-BR" dirty="0" smtClean="0"/>
              <a:t> </a:t>
            </a:r>
            <a:r>
              <a:rPr lang="pt-BR" dirty="0"/>
              <a:t>– </a:t>
            </a:r>
            <a:r>
              <a:rPr lang="pt-BR" dirty="0" smtClean="0"/>
              <a:t>4 universos.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modelo de dados OMT-G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80846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sz="2800" i="1" dirty="0" err="1" smtClean="0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i="1" dirty="0" err="1" smtClean="0">
                <a:latin typeface="Times New Roman" pitchFamily="18" charset="0"/>
                <a:cs typeface="Times New Roman" pitchFamily="18" charset="0"/>
              </a:rPr>
              <a:t>Modeling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i="1" dirty="0" err="1" smtClean="0">
                <a:latin typeface="Times New Roman" pitchFamily="18" charset="0"/>
                <a:cs typeface="Times New Roman" pitchFamily="18" charset="0"/>
              </a:rPr>
              <a:t>Technique</a:t>
            </a:r>
            <a:r>
              <a:rPr lang="pt-B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800" dirty="0" smtClean="0"/>
              <a:t>– OMT (Técnica de Modelagem de Objetos)</a:t>
            </a:r>
          </a:p>
          <a:p>
            <a:r>
              <a:rPr lang="pt-BR" sz="2800" dirty="0" smtClean="0"/>
              <a:t>É baseado em três conceitos principais: </a:t>
            </a:r>
          </a:p>
          <a:p>
            <a:pPr lvl="1"/>
            <a:r>
              <a:rPr lang="pt-BR" sz="2500" i="1" dirty="0" smtClean="0">
                <a:latin typeface="Times New Roman" pitchFamily="18" charset="0"/>
                <a:cs typeface="Times New Roman" pitchFamily="18" charset="0"/>
              </a:rPr>
              <a:t>classes,</a:t>
            </a:r>
            <a:r>
              <a:rPr lang="pt-BR" sz="2500" dirty="0" smtClean="0"/>
              <a:t> </a:t>
            </a:r>
          </a:p>
          <a:p>
            <a:pPr lvl="1"/>
            <a:r>
              <a:rPr lang="pt-BR" sz="2500" i="1" dirty="0" smtClean="0">
                <a:latin typeface="Times New Roman" pitchFamily="18" charset="0"/>
                <a:cs typeface="Times New Roman" pitchFamily="18" charset="0"/>
              </a:rPr>
              <a:t>relacionamentos</a:t>
            </a:r>
            <a:r>
              <a:rPr lang="pt-BR" sz="2500" dirty="0" smtClean="0"/>
              <a:t> e </a:t>
            </a:r>
          </a:p>
          <a:p>
            <a:pPr lvl="1"/>
            <a:r>
              <a:rPr lang="pt-BR" sz="2500" i="1" dirty="0" smtClean="0">
                <a:latin typeface="Times New Roman" pitchFamily="18" charset="0"/>
                <a:cs typeface="Times New Roman" pitchFamily="18" charset="0"/>
              </a:rPr>
              <a:t>restrições de integridade espaciais</a:t>
            </a:r>
            <a:r>
              <a:rPr lang="pt-BR" sz="2500" dirty="0" smtClean="0"/>
              <a:t>.</a:t>
            </a:r>
            <a:endParaRPr lang="pt-BR" sz="25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1228</TotalTime>
  <Words>1754</Words>
  <Application>Microsoft Office PowerPoint</Application>
  <PresentationFormat>Apresentação na tela (4:3)</PresentationFormat>
  <Paragraphs>161</Paragraphs>
  <Slides>35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Origem</vt:lpstr>
      <vt:lpstr>Modelagem de Dados Espaciais</vt:lpstr>
      <vt:lpstr>Modelagem de Dados  </vt:lpstr>
      <vt:lpstr>Abstração</vt:lpstr>
      <vt:lpstr>Níveis de Abstração</vt:lpstr>
      <vt:lpstr>Níveis de Abstração ( Mundo Real)</vt:lpstr>
      <vt:lpstr>Níveis de Abstração ( Mundo Conceitual)</vt:lpstr>
      <vt:lpstr>Níveis de Abstração ( Representação)</vt:lpstr>
      <vt:lpstr>Níveis de Abstração (Implementação)</vt:lpstr>
      <vt:lpstr>O modelo de dados OMT-G</vt:lpstr>
      <vt:lpstr>1 Diagrama de Classe</vt:lpstr>
      <vt:lpstr>1 Diagrama de classes</vt:lpstr>
      <vt:lpstr>1.1Classes</vt:lpstr>
      <vt:lpstr>1.1 Classes</vt:lpstr>
      <vt:lpstr>Exemplo: Geo-campo e Geo-objeto</vt:lpstr>
      <vt:lpstr>Exemplo: Geo-campos e geo-objetos</vt:lpstr>
      <vt:lpstr>Exemplo: Geo-campos e geo-objetos</vt:lpstr>
      <vt:lpstr>Exemplo: Geo-campos e geo-objetos</vt:lpstr>
      <vt:lpstr>2 Relacionamentos</vt:lpstr>
      <vt:lpstr>2 Relacionamentos</vt:lpstr>
      <vt:lpstr>2 Relacionamentos</vt:lpstr>
      <vt:lpstr>Relacionamento</vt:lpstr>
      <vt:lpstr>2.5 Generalização e especialização</vt:lpstr>
      <vt:lpstr>Generalização e especialização</vt:lpstr>
      <vt:lpstr>2.6 Agregação</vt:lpstr>
      <vt:lpstr>2.7 Generalização conceitual</vt:lpstr>
      <vt:lpstr>3 Diagrama de transformação</vt:lpstr>
      <vt:lpstr>4 Diagrama de apresentação</vt:lpstr>
      <vt:lpstr>5 Restrições de integridade espaciais</vt:lpstr>
      <vt:lpstr>Restrições de integridade para geo-campos</vt:lpstr>
      <vt:lpstr>Restrições de integridade referentes a relacionamentos topológicos</vt:lpstr>
      <vt:lpstr>Restrições de integridade para estruturas em rede</vt:lpstr>
      <vt:lpstr>Tipos Geométricos</vt:lpstr>
      <vt:lpstr>Referência Bibliográfica</vt:lpstr>
      <vt:lpstr>Atividade V</vt:lpstr>
      <vt:lpstr>Caso de Uso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de Dados Espaciais</dc:title>
  <dc:creator>Herondino</dc:creator>
  <cp:lastModifiedBy>Herondino</cp:lastModifiedBy>
  <cp:revision>116</cp:revision>
  <dcterms:created xsi:type="dcterms:W3CDTF">2014-01-27T13:10:59Z</dcterms:created>
  <dcterms:modified xsi:type="dcterms:W3CDTF">2014-02-19T00:03:59Z</dcterms:modified>
</cp:coreProperties>
</file>