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27" autoAdjust="0"/>
  </p:normalViewPr>
  <p:slideViewPr>
    <p:cSldViewPr>
      <p:cViewPr varScale="1">
        <p:scale>
          <a:sx n="65" d="100"/>
          <a:sy n="65" d="100"/>
        </p:scale>
        <p:origin x="-153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0C101-1900-4BA6-8372-146D7D7CE201}" type="datetimeFigureOut">
              <a:rPr lang="pt-BR" smtClean="0"/>
              <a:pPr/>
              <a:t>05/02/2014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11E52-8FB0-472E-8C10-12654985C8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11E52-8FB0-472E-8C10-12654985C86B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 geral, a filtragem linear de uma imagem f de tamanho M x N com um filtro de mascara de tamanho </a:t>
            </a: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x n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é dada pela expressão.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filtros espaciais podem ser classificados em passa-baixa,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passa-alta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 passa-banda(faixa).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11E52-8FB0-472E-8C10-12654985C86B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imagem é escura e de baixo contraste (Fig.19-a). O histograma (Fig.19-b) mostra que a imagem contém apenas poucos valores e em valores baixos de cinza. (Operação) O Histograma na Fig. 19-d mostra que a resolução dos valores de cinza ainda é o mesmo.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11E52-8FB0-472E-8C10-12654985C86B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3E6DA3-6A46-4C43-B9F7-8A206AAB9654}" type="datetimeFigureOut">
              <a:rPr lang="pt-BR" smtClean="0"/>
              <a:pPr/>
              <a:t>05/02/2014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57DE473-52D1-4EE1-B276-342EBB7F584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6DA3-6A46-4C43-B9F7-8A206AAB9654}" type="datetimeFigureOut">
              <a:rPr lang="pt-BR" smtClean="0"/>
              <a:pPr/>
              <a:t>05/02/2014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E473-52D1-4EE1-B276-342EBB7F58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6DA3-6A46-4C43-B9F7-8A206AAB9654}" type="datetimeFigureOut">
              <a:rPr lang="pt-BR" smtClean="0"/>
              <a:pPr/>
              <a:t>05/02/2014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E473-52D1-4EE1-B276-342EBB7F584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6DA3-6A46-4C43-B9F7-8A206AAB9654}" type="datetimeFigureOut">
              <a:rPr lang="pt-BR" smtClean="0"/>
              <a:pPr/>
              <a:t>05/02/2014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E473-52D1-4EE1-B276-342EBB7F584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3E6DA3-6A46-4C43-B9F7-8A206AAB9654}" type="datetimeFigureOut">
              <a:rPr lang="pt-BR" smtClean="0"/>
              <a:pPr/>
              <a:t>05/02/2014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57DE473-52D1-4EE1-B276-342EBB7F584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6DA3-6A46-4C43-B9F7-8A206AAB9654}" type="datetimeFigureOut">
              <a:rPr lang="pt-BR" smtClean="0"/>
              <a:pPr/>
              <a:t>05/02/2014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E473-52D1-4EE1-B276-342EBB7F584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6DA3-6A46-4C43-B9F7-8A206AAB9654}" type="datetimeFigureOut">
              <a:rPr lang="pt-BR" smtClean="0"/>
              <a:pPr/>
              <a:t>05/02/2014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E473-52D1-4EE1-B276-342EBB7F584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6DA3-6A46-4C43-B9F7-8A206AAB9654}" type="datetimeFigureOut">
              <a:rPr lang="pt-BR" smtClean="0"/>
              <a:pPr/>
              <a:t>05/02/2014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E473-52D1-4EE1-B276-342EBB7F584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6DA3-6A46-4C43-B9F7-8A206AAB9654}" type="datetimeFigureOut">
              <a:rPr lang="pt-BR" smtClean="0"/>
              <a:pPr/>
              <a:t>05/02/2014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E473-52D1-4EE1-B276-342EBB7F584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6DA3-6A46-4C43-B9F7-8A206AAB9654}" type="datetimeFigureOut">
              <a:rPr lang="pt-BR" smtClean="0"/>
              <a:pPr/>
              <a:t>05/02/2014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E473-52D1-4EE1-B276-342EBB7F584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6DA3-6A46-4C43-B9F7-8A206AAB9654}" type="datetimeFigureOut">
              <a:rPr lang="pt-BR" smtClean="0"/>
              <a:pPr/>
              <a:t>05/02/2014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E473-52D1-4EE1-B276-342EBB7F584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3E6DA3-6A46-4C43-B9F7-8A206AAB9654}" type="datetimeFigureOut">
              <a:rPr lang="pt-BR" smtClean="0"/>
              <a:pPr/>
              <a:t>05/02/2014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57DE473-52D1-4EE1-B276-342EBB7F584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Processamento de Imagem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Prof. Herondino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Filtragem da Imagem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4016906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2348883"/>
            <a:ext cx="3979647" cy="604980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535048"/>
            <a:ext cx="971550" cy="2667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0606" y="3521794"/>
            <a:ext cx="925810" cy="267244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5559896"/>
            <a:ext cx="5610225" cy="533400"/>
          </a:xfrm>
          <a:prstGeom prst="rect">
            <a:avLst/>
          </a:prstGeom>
          <a:noFill/>
        </p:spPr>
      </p:pic>
      <p:cxnSp>
        <p:nvCxnSpPr>
          <p:cNvPr id="9" name="Conector de seta reta 8"/>
          <p:cNvCxnSpPr/>
          <p:nvPr/>
        </p:nvCxnSpPr>
        <p:spPr>
          <a:xfrm rot="16200000" flipH="1">
            <a:off x="3171560" y="4181371"/>
            <a:ext cx="2088230" cy="5834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2699792" y="4509120"/>
            <a:ext cx="2880320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3967361" y="5517232"/>
            <a:ext cx="1080120" cy="288032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5076056" y="5445224"/>
            <a:ext cx="1008112" cy="43204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076056" y="3152001"/>
            <a:ext cx="12241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Onde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949909" y="3327375"/>
            <a:ext cx="5395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e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Contraste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268760"/>
            <a:ext cx="5148250" cy="364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47664" y="5085184"/>
            <a:ext cx="65527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 bmk="_Toc290912028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Aplicação de contraste sobre imagem escura          Fonte:  (</a:t>
            </a:r>
            <a:r>
              <a:rPr kumimoji="0" lang="pt-BR" sz="1000" b="1" i="0" u="none" strike="noStrike" cap="none" normalizeH="0" baseline="0" dirty="0" err="1" smtClean="0" bmk="_Toc290912028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Jähne</a:t>
            </a:r>
            <a:r>
              <a:rPr kumimoji="0" lang="pt-BR" sz="1000" b="1" i="0" u="none" strike="noStrike" cap="none" normalizeH="0" baseline="0" dirty="0" smtClean="0" bmk="_Toc290912028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2002)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411760" y="5301208"/>
            <a:ext cx="792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Para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919413" y="5348288"/>
          <a:ext cx="428625" cy="200025"/>
        </p:xfrm>
        <a:graphic>
          <a:graphicData uri="http://schemas.openxmlformats.org/presentationml/2006/ole">
            <p:oleObj spid="_x0000_s28674" name="Equação" r:id="rId5" imgW="431613" imgH="203112" progId="Equation.3">
              <p:embed/>
            </p:oleObj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275856" y="5313083"/>
            <a:ext cx="792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têm-se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3979863" y="5349875"/>
          <a:ext cx="447675" cy="200025"/>
        </p:xfrm>
        <a:graphic>
          <a:graphicData uri="http://schemas.openxmlformats.org/presentationml/2006/ole">
            <p:oleObj spid="_x0000_s28675" name="Equação" r:id="rId6" imgW="444307" imgH="203112" progId="Equation.3">
              <p:embed/>
            </p:oleObj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548250" y="5301208"/>
            <a:ext cx="93610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para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5367338" y="5349875"/>
          <a:ext cx="428625" cy="200025"/>
        </p:xfrm>
        <a:graphic>
          <a:graphicData uri="http://schemas.openxmlformats.org/presentationml/2006/ole">
            <p:oleObj spid="_x0000_s28676" name="Equação" r:id="rId7" imgW="431613" imgH="203112" progId="Equation.3">
              <p:embed/>
            </p:oleObj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796136" y="5301208"/>
            <a:ext cx="792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têm-se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6516688" y="5337175"/>
          <a:ext cx="523875" cy="200025"/>
        </p:xfrm>
        <a:graphic>
          <a:graphicData uri="http://schemas.openxmlformats.org/presentationml/2006/ole">
            <p:oleObj spid="_x0000_s28677" name="Equação" r:id="rId8" imgW="520474" imgH="203112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RGB</a:t>
            </a:r>
            <a:endParaRPr lang="pt-BR" dirty="0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2843808" y="2348880"/>
            <a:ext cx="3888432" cy="3312368"/>
            <a:chOff x="3914" y="8541"/>
            <a:chExt cx="4309" cy="4046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3914" y="8541"/>
              <a:ext cx="4309" cy="4046"/>
              <a:chOff x="3625" y="8940"/>
              <a:chExt cx="4309" cy="4046"/>
            </a:xfrm>
          </p:grpSpPr>
          <p:grpSp>
            <p:nvGrpSpPr>
              <p:cNvPr id="8" name="Group 3"/>
              <p:cNvGrpSpPr>
                <a:grpSpLocks/>
              </p:cNvGrpSpPr>
              <p:nvPr/>
            </p:nvGrpSpPr>
            <p:grpSpPr bwMode="auto">
              <a:xfrm>
                <a:off x="3625" y="8940"/>
                <a:ext cx="4309" cy="4046"/>
                <a:chOff x="3625" y="8940"/>
                <a:chExt cx="4309" cy="4046"/>
              </a:xfrm>
            </p:grpSpPr>
            <p:sp>
              <p:nvSpPr>
                <p:cNvPr id="2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3625" y="12600"/>
                  <a:ext cx="385" cy="3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1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R</a:t>
                  </a:r>
                  <a:endParaRPr kumimoji="0" lang="pt-B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549" y="11293"/>
                  <a:ext cx="385" cy="3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1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G</a:t>
                  </a:r>
                  <a:endParaRPr kumimoji="0" lang="pt-B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856" y="8940"/>
                  <a:ext cx="385" cy="3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1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B</a:t>
                  </a:r>
                  <a:endParaRPr kumimoji="0" lang="pt-B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3933" y="9377"/>
                <a:ext cx="3616" cy="3282"/>
                <a:chOff x="3933" y="9377"/>
                <a:chExt cx="3616" cy="3282"/>
              </a:xfrm>
            </p:grpSpPr>
            <p:grpSp>
              <p:nvGrpSpPr>
                <p:cNvPr id="10" name="Group 8"/>
                <p:cNvGrpSpPr>
                  <a:grpSpLocks/>
                </p:cNvGrpSpPr>
                <p:nvPr/>
              </p:nvGrpSpPr>
              <p:grpSpPr bwMode="auto">
                <a:xfrm>
                  <a:off x="3933" y="9377"/>
                  <a:ext cx="3616" cy="3282"/>
                  <a:chOff x="4086" y="9101"/>
                  <a:chExt cx="3616" cy="3282"/>
                </a:xfrm>
              </p:grpSpPr>
              <p:sp>
                <p:nvSpPr>
                  <p:cNvPr id="12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4755" y="9829"/>
                    <a:ext cx="1842" cy="1858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grpSp>
                <p:nvGrpSpPr>
                  <p:cNvPr id="13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4086" y="9101"/>
                    <a:ext cx="3616" cy="3282"/>
                    <a:chOff x="4086" y="9101"/>
                    <a:chExt cx="3616" cy="3282"/>
                  </a:xfrm>
                </p:grpSpPr>
                <p:cxnSp>
                  <p:nvCxnSpPr>
                    <p:cNvPr id="14" name="AutoShape 1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086" y="11687"/>
                      <a:ext cx="669" cy="696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</p:cxnSp>
                <p:cxnSp>
                  <p:nvCxnSpPr>
                    <p:cNvPr id="15" name="AutoShape 1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597" y="11219"/>
                      <a:ext cx="110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</p:cxnSp>
                <p:cxnSp>
                  <p:nvCxnSpPr>
                    <p:cNvPr id="16" name="AutoShape 13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5226" y="9101"/>
                      <a:ext cx="2" cy="728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</p:cxnSp>
                <p:cxnSp>
                  <p:nvCxnSpPr>
                    <p:cNvPr id="17" name="AutoShape 1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225" y="11202"/>
                      <a:ext cx="1372" cy="1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8" name="AutoShape 15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4758" y="11202"/>
                      <a:ext cx="470" cy="48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9" name="AutoShape 16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225" y="9829"/>
                      <a:ext cx="3" cy="1373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:ln>
                  </p:spPr>
                </p:cxnSp>
              </p:grpSp>
            </p:grpSp>
            <p:cxnSp>
              <p:nvCxnSpPr>
                <p:cNvPr id="11" name="AutoShape 17"/>
                <p:cNvCxnSpPr>
                  <a:cxnSpLocks noChangeShapeType="1"/>
                </p:cNvCxnSpPr>
                <p:nvPr/>
              </p:nvCxnSpPr>
              <p:spPr bwMode="auto">
                <a:xfrm flipV="1">
                  <a:off x="5073" y="10571"/>
                  <a:ext cx="905" cy="921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5145" y="11047"/>
              <a:ext cx="819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(0,0,0)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5797" y="9832"/>
              <a:ext cx="819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(1</a:t>
              </a:r>
              <a:r>
                <a:rPr kumimoji="0" lang="pt-BR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r>
                <a:rPr kumimoji="0" lang="pt-BR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r>
                <a:rPr kumimoji="0" lang="pt-BR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r>
                <a:rPr kumimoji="0" lang="pt-BR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1)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2807573" y="5661248"/>
            <a:ext cx="43091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 bmk="_Toc290912029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Cubo unitário, os valores  R, G e B estão no intervalo [0,1]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 bmk="_Toc290912029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Fonte:  (Gonzalez e Woods, 2003).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IHS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35283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435597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55576" y="4149080"/>
            <a:ext cx="34563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 bmk="_Toc29091203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Triângulo de Cores IHS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 bmk="_Toc29091203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Fonte: (Gonzalez e Woods, 2003)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823520" y="5229200"/>
            <a:ext cx="43204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 bmk="_Toc29091203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Sólido de cores IHS  (Gonzalez e Woods, 2001)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39552" y="4581128"/>
            <a:ext cx="475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Se </a:t>
            </a:r>
            <a:r>
              <a:rPr lang="pt-BR" i="1" dirty="0"/>
              <a:t>H=</a:t>
            </a:r>
            <a:r>
              <a:rPr lang="pt-BR" dirty="0"/>
              <a:t>0</a:t>
            </a:r>
            <a:r>
              <a:rPr lang="pt-BR" baseline="30000" dirty="0"/>
              <a:t>o</a:t>
            </a:r>
            <a:r>
              <a:rPr lang="pt-BR" dirty="0"/>
              <a:t>, a cor é vermelha, quando </a:t>
            </a:r>
            <a:r>
              <a:rPr lang="pt-BR" i="1" dirty="0"/>
              <a:t>H=</a:t>
            </a:r>
            <a:r>
              <a:rPr lang="pt-BR" dirty="0"/>
              <a:t>60</a:t>
            </a:r>
            <a:r>
              <a:rPr lang="pt-BR" baseline="30000" dirty="0"/>
              <a:t>o</a:t>
            </a:r>
            <a:r>
              <a:rPr lang="pt-BR" dirty="0"/>
              <a:t> a cor é amarela, sendo </a:t>
            </a:r>
            <a:r>
              <a:rPr lang="pt-BR" i="1" dirty="0"/>
              <a:t>H=</a:t>
            </a:r>
            <a:r>
              <a:rPr lang="pt-BR" dirty="0"/>
              <a:t>120</a:t>
            </a:r>
            <a:r>
              <a:rPr lang="pt-BR" baseline="30000" dirty="0"/>
              <a:t>o</a:t>
            </a:r>
            <a:r>
              <a:rPr lang="pt-BR" dirty="0"/>
              <a:t> a cor é verde.</a:t>
            </a:r>
          </a:p>
          <a:p>
            <a:endParaRPr lang="pt-BR" dirty="0"/>
          </a:p>
          <a:p>
            <a:r>
              <a:rPr lang="pt-BR" dirty="0"/>
              <a:t>A saturação </a:t>
            </a:r>
            <a:r>
              <a:rPr lang="pt-BR" i="1" dirty="0"/>
              <a:t>S</a:t>
            </a:r>
            <a:r>
              <a:rPr lang="pt-BR" dirty="0"/>
              <a:t>, do ponto de cor </a:t>
            </a:r>
            <a:r>
              <a:rPr lang="pt-BR" i="1" dirty="0"/>
              <a:t>P</a:t>
            </a:r>
            <a:r>
              <a:rPr lang="pt-BR" dirty="0"/>
              <a:t> é o grau que a cor não diluída sendo proporcional à distância </a:t>
            </a:r>
            <a:r>
              <a:rPr lang="pt-BR" i="1" dirty="0"/>
              <a:t>P</a:t>
            </a:r>
            <a:r>
              <a:rPr lang="pt-BR" dirty="0"/>
              <a:t> ao centro do triângulo.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Segmentação</a:t>
            </a:r>
            <a:endParaRPr lang="pt-BR" dirty="0"/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2339752" y="1628800"/>
            <a:ext cx="7056784" cy="496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Conjunto finito de regiões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definido por: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onde                e </a:t>
            </a: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6443811" y="1643906"/>
          <a:ext cx="1152525" cy="488950"/>
        </p:xfrm>
        <a:graphic>
          <a:graphicData uri="http://schemas.openxmlformats.org/presentationml/2006/ole">
            <p:oleObj spid="_x0000_s30722" name="Equação" r:id="rId3" imgW="571252" imgH="228501" progId="Equation.3">
              <p:embed/>
            </p:oleObj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779838" y="2978150"/>
          <a:ext cx="1152525" cy="811213"/>
        </p:xfrm>
        <a:graphic>
          <a:graphicData uri="http://schemas.openxmlformats.org/presentationml/2006/ole">
            <p:oleObj spid="_x0000_s30723" name="Equação" r:id="rId4" imgW="622030" imgH="431613" progId="Equation.3">
              <p:embed/>
            </p:oleObj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4043363" y="4076700"/>
          <a:ext cx="1104900" cy="431800"/>
        </p:xfrm>
        <a:graphic>
          <a:graphicData uri="http://schemas.openxmlformats.org/presentationml/2006/ole">
            <p:oleObj spid="_x0000_s30724" name="Equação" r:id="rId5" imgW="660113" imgH="241195" progId="Equation.3">
              <p:embed/>
            </p:oleObj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077072"/>
            <a:ext cx="216024" cy="604867"/>
          </a:xfrm>
          <a:prstGeom prst="rect">
            <a:avLst/>
          </a:prstGeom>
          <a:noFill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4093074"/>
            <a:ext cx="792088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Segmentação Binária</a:t>
            </a:r>
            <a:endParaRPr lang="pt-BR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2267744" y="1688806"/>
          <a:ext cx="5201516" cy="1444865"/>
        </p:xfrm>
        <a:graphic>
          <a:graphicData uri="http://schemas.openxmlformats.org/presentationml/2006/ole">
            <p:oleObj spid="_x0000_s31746" name="Equação" r:id="rId3" imgW="1828800" imgH="508000" progId="Equation.3">
              <p:embed/>
            </p:oleObj>
          </a:graphicData>
        </a:graphic>
      </p:graphicFrame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539552" y="3284984"/>
            <a:ext cx="8280920" cy="20882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Algoritmo Básico de Limiar: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pt-B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Buscar todos os pixels          da imagem     . Um elemento de imagem           da imagem segmentada é um pixel do objeto    se                   e um pixel de fundo caso contrário.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3824349" y="3803788"/>
          <a:ext cx="790163" cy="359346"/>
        </p:xfrm>
        <a:graphic>
          <a:graphicData uri="http://schemas.openxmlformats.org/presentationml/2006/ole">
            <p:oleObj spid="_x0000_s31747" name="Equação" r:id="rId4" imgW="431613" imgH="203112" progId="Equation.3">
              <p:embed/>
            </p:oleObj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5940152" y="3789040"/>
          <a:ext cx="288925" cy="355600"/>
        </p:xfrm>
        <a:graphic>
          <a:graphicData uri="http://schemas.openxmlformats.org/presentationml/2006/ole">
            <p:oleObj spid="_x0000_s31748" name="Equação" r:id="rId5" imgW="152268" imgH="203024" progId="Equation.3">
              <p:embed/>
            </p:oleObj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2166240" y="4163828"/>
          <a:ext cx="720080" cy="335049"/>
        </p:xfrm>
        <a:graphic>
          <a:graphicData uri="http://schemas.openxmlformats.org/presentationml/2006/ole">
            <p:oleObj spid="_x0000_s31749" name="Equação" r:id="rId6" imgW="418918" imgH="203112" progId="Equation.3">
              <p:embed/>
            </p:oleObj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1547664" y="4509120"/>
          <a:ext cx="1281901" cy="360040"/>
        </p:xfrm>
        <a:graphic>
          <a:graphicData uri="http://schemas.openxmlformats.org/presentationml/2006/ole">
            <p:oleObj spid="_x0000_s31750" name="Equação" r:id="rId7" imgW="6858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Segmentação Binária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628800"/>
            <a:ext cx="6192688" cy="301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971600" y="4797152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 smtClean="0">
                <a:latin typeface="Comic Sans MS" pitchFamily="66" charset="0"/>
              </a:rPr>
              <a:t>(a) Imagem Original. (b) Imagem segmentada a partir do limiar escolhido </a:t>
            </a:r>
          </a:p>
          <a:p>
            <a:pPr algn="ctr"/>
            <a:r>
              <a:rPr lang="pt-BR" sz="1000" b="1" dirty="0" smtClean="0">
                <a:latin typeface="Comic Sans MS" pitchFamily="66" charset="0"/>
              </a:rPr>
              <a:t> Fonte: (</a:t>
            </a:r>
            <a:r>
              <a:rPr lang="pt-BR" sz="1000" b="1" dirty="0" err="1" smtClean="0">
                <a:latin typeface="Comic Sans MS" pitchFamily="66" charset="0"/>
              </a:rPr>
              <a:t>Sonka</a:t>
            </a:r>
            <a:r>
              <a:rPr lang="pt-BR" sz="1000" b="1" dirty="0" smtClean="0">
                <a:latin typeface="Comic Sans MS" pitchFamily="66" charset="0"/>
              </a:rPr>
              <a:t>, </a:t>
            </a:r>
            <a:r>
              <a:rPr lang="pt-BR" sz="1000" b="1" dirty="0" err="1" smtClean="0">
                <a:latin typeface="Comic Sans MS" pitchFamily="66" charset="0"/>
              </a:rPr>
              <a:t>Hlavac</a:t>
            </a:r>
            <a:r>
              <a:rPr lang="pt-BR" sz="1000" b="1" dirty="0" smtClean="0">
                <a:latin typeface="Comic Sans MS" pitchFamily="66" charset="0"/>
              </a:rPr>
              <a:t> e Boyle, 2008)</a:t>
            </a:r>
            <a:endParaRPr lang="pt-BR" sz="1000" b="1" dirty="0">
              <a:latin typeface="Comic Sans MS" pitchFamily="66" charset="0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23528" y="5301208"/>
          <a:ext cx="2851517" cy="792088"/>
        </p:xfrm>
        <a:graphic>
          <a:graphicData uri="http://schemas.openxmlformats.org/presentationml/2006/ole">
            <p:oleObj spid="_x0000_s32770" name="Equação" r:id="rId4" imgW="1828800" imgH="508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Bandas do </a:t>
            </a:r>
            <a:r>
              <a:rPr lang="pt-BR" dirty="0" err="1" smtClean="0"/>
              <a:t>LandSat-TM</a:t>
            </a:r>
            <a:endParaRPr lang="pt-B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9182"/>
            <a:ext cx="8229600" cy="401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Composição Colorida</a:t>
            </a:r>
            <a:endParaRPr lang="pt-BR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4106911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925" y="2420888"/>
            <a:ext cx="44100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4932040" y="5661248"/>
            <a:ext cx="723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NDVI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5436096" y="1916832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NDVI = (</a:t>
            </a:r>
            <a:r>
              <a:rPr lang="pt-BR" dirty="0" err="1"/>
              <a:t>IR-Red</a:t>
            </a:r>
            <a:r>
              <a:rPr lang="pt-BR" dirty="0"/>
              <a:t>)/(</a:t>
            </a:r>
            <a:r>
              <a:rPr lang="pt-BR" dirty="0" smtClean="0"/>
              <a:t>IR+</a:t>
            </a:r>
            <a:r>
              <a:rPr lang="pt-BR" dirty="0" err="1" smtClean="0"/>
              <a:t>Red</a:t>
            </a:r>
            <a:r>
              <a:rPr lang="pt-BR" dirty="0" smtClean="0"/>
              <a:t>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Processamento de imagem no SPRING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Usa-se para melhorar o aspecto visual de certas feições estruturais para o analista humano e para fornecer outros subsídios para a sua interpretação, inclusive gerando produtos que possam ser posteriormente submetidos a outros processamentos.</a:t>
            </a:r>
          </a:p>
          <a:p>
            <a:pPr>
              <a:buNone/>
            </a:pPr>
            <a:endParaRPr lang="pt-BR" dirty="0" smtClean="0"/>
          </a:p>
          <a:p>
            <a:r>
              <a:rPr lang="pt-BR" sz="2800" i="1" dirty="0" smtClean="0"/>
              <a:t>Pode-se dividir o processamento de imagens em:</a:t>
            </a:r>
          </a:p>
          <a:p>
            <a:pPr lvl="1">
              <a:buFont typeface="Courier New" pitchFamily="49" charset="0"/>
              <a:buChar char="o"/>
            </a:pPr>
            <a:r>
              <a:rPr lang="pt-BR" sz="2800" dirty="0" smtClean="0"/>
              <a:t> </a:t>
            </a:r>
            <a:r>
              <a:rPr lang="pt-BR" sz="2800" b="1" dirty="0" smtClean="0"/>
              <a:t>pré-processamento, </a:t>
            </a:r>
          </a:p>
          <a:p>
            <a:pPr lvl="1">
              <a:buFont typeface="Courier New" pitchFamily="49" charset="0"/>
              <a:buChar char="o"/>
            </a:pPr>
            <a:r>
              <a:rPr lang="pt-BR" sz="2800" b="1" dirty="0" smtClean="0"/>
              <a:t>realce</a:t>
            </a:r>
            <a:r>
              <a:rPr lang="pt-BR" sz="2800" dirty="0" smtClean="0"/>
              <a:t> e </a:t>
            </a:r>
          </a:p>
          <a:p>
            <a:pPr lvl="1">
              <a:buFont typeface="Courier New" pitchFamily="49" charset="0"/>
              <a:buChar char="o"/>
            </a:pPr>
            <a:r>
              <a:rPr lang="pt-BR" sz="2800" b="1" dirty="0" smtClean="0"/>
              <a:t>classificação</a:t>
            </a:r>
            <a:endParaRPr lang="pt-BR" sz="2800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Sensoriamento Remoto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Para o </a:t>
            </a:r>
            <a:r>
              <a:rPr lang="pt-BR" i="1" dirty="0" err="1" smtClean="0"/>
              <a:t>Canada</a:t>
            </a:r>
            <a:r>
              <a:rPr lang="pt-BR" i="1" dirty="0" smtClean="0"/>
              <a:t> Centre for Remote </a:t>
            </a:r>
            <a:r>
              <a:rPr lang="pt-BR" i="1" dirty="0" err="1" smtClean="0"/>
              <a:t>Sensing</a:t>
            </a:r>
            <a:r>
              <a:rPr lang="pt-BR" i="1" dirty="0" smtClean="0"/>
              <a:t> - CCRS</a:t>
            </a:r>
            <a:r>
              <a:rPr lang="pt-BR" dirty="0" smtClean="0"/>
              <a:t> (2010), o sensoriamento remoto é a ciência (e em certa medida, a arte) de aquisição de informações sobre a superfície da terra sem que se esteja realmente  em contato com ela.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852936"/>
            <a:ext cx="489654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27984" y="6093296"/>
            <a:ext cx="28438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Fonte: (</a:t>
            </a:r>
            <a:r>
              <a:rPr kumimoji="0" lang="pt-B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Sausen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Costa e Di, 2005).</a:t>
            </a:r>
            <a:r>
              <a:rPr kumimoji="0" 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Pré-Processamento, realce e classificação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 smtClean="0"/>
              <a:t>Pré-processamento</a:t>
            </a:r>
            <a:r>
              <a:rPr lang="pt-BR" dirty="0" smtClean="0"/>
              <a:t> refere-se ao processamento inicial de dados brutos para calibração radiométrica da imagem, correção de distorções geométricas e remoção de ruído.</a:t>
            </a:r>
          </a:p>
          <a:p>
            <a:endParaRPr lang="pt-BR" dirty="0" smtClean="0"/>
          </a:p>
          <a:p>
            <a:r>
              <a:rPr lang="pt-BR" b="1" dirty="0" smtClean="0"/>
              <a:t>Realce</a:t>
            </a:r>
            <a:r>
              <a:rPr lang="pt-BR" dirty="0" smtClean="0"/>
              <a:t> visa melhorar a qualidade da imagem, permitindo uma melhor discriminação dos objetos presentes na imagem.</a:t>
            </a:r>
          </a:p>
          <a:p>
            <a:endParaRPr lang="pt-BR" dirty="0" smtClean="0"/>
          </a:p>
          <a:p>
            <a:r>
              <a:rPr lang="pt-BR" dirty="0" smtClean="0"/>
              <a:t>Na </a:t>
            </a:r>
            <a:r>
              <a:rPr lang="pt-BR" b="1" dirty="0" smtClean="0"/>
              <a:t>classificação</a:t>
            </a:r>
            <a:r>
              <a:rPr lang="pt-BR" dirty="0" smtClean="0"/>
              <a:t> são atribuídas classes aos objetos presentes na imagem.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Realce de Contraste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618856" cy="493776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 técnica de realce de contraste tem por objetivo melhorar a qualidade das imagens sob os critérios subjetivos do olho humano.</a:t>
            </a:r>
          </a:p>
          <a:p>
            <a:r>
              <a:rPr lang="pt-BR" dirty="0" smtClean="0"/>
              <a:t>É normalmente utilizada como uma etapa de pré-processamento para sistemas de reconhecimento de padrões</a:t>
            </a:r>
            <a:endParaRPr lang="pt-BR" b="1" dirty="0" smtClean="0"/>
          </a:p>
          <a:p>
            <a:r>
              <a:rPr lang="pt-BR" dirty="0" smtClean="0"/>
              <a:t>A cada histograma está associado o contraste da imagem.</a:t>
            </a:r>
            <a:endParaRPr lang="pt-BR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40768"/>
            <a:ext cx="36385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56992"/>
            <a:ext cx="2800920" cy="290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573016"/>
            <a:ext cx="248790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Realce de Contraste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Pode-se fazer um realce de contraste utilizando-se uma função matemática denominada transformação radiométrica. </a:t>
            </a:r>
          </a:p>
          <a:p>
            <a:endParaRPr lang="pt-BR" sz="2800" dirty="0" smtClean="0"/>
          </a:p>
          <a:p>
            <a:r>
              <a:rPr lang="pt-BR" sz="2800" dirty="0" smtClean="0"/>
              <a:t>Esta função consiste em mapear as variações dentro do intervalo original de tons de cinza, para um outro intervalo desejado e é utilizado para aumentar o contraste de uma imagem, expandindo o intervalo original de níveis de cinza da imagem original.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Realce de Contraste</a:t>
            </a:r>
            <a:endParaRPr lang="pt-BR" dirty="0"/>
          </a:p>
        </p:txBody>
      </p:sp>
      <p:pic>
        <p:nvPicPr>
          <p:cNvPr id="4" name="Espaço Reservado para Conteúdo 3" descr="img_pro_2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4104456" cy="2108712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356992"/>
            <a:ext cx="2800920" cy="290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22371"/>
            <a:ext cx="4072077" cy="424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ector de seta reta 7"/>
          <p:cNvCxnSpPr/>
          <p:nvPr/>
        </p:nvCxnSpPr>
        <p:spPr>
          <a:xfrm flipV="1">
            <a:off x="1331640" y="1916832"/>
            <a:ext cx="3456384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1331640" y="6165304"/>
            <a:ext cx="3456384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V="1">
            <a:off x="4139952" y="1916832"/>
            <a:ext cx="4752528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4067944" y="6165304"/>
            <a:ext cx="4752528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 Realce Linear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 função de mapeamento linear pode ser representada por: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Y = AX + B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onde:</a:t>
            </a:r>
          </a:p>
          <a:p>
            <a:pPr lvl="1"/>
            <a:r>
              <a:rPr lang="pt-BR" dirty="0" smtClean="0"/>
              <a:t>Y = novo valor de nível de cinza;</a:t>
            </a:r>
          </a:p>
          <a:p>
            <a:pPr lvl="1"/>
            <a:r>
              <a:rPr lang="pt-BR" dirty="0" smtClean="0"/>
              <a:t>X = valor original de nível de cinza;</a:t>
            </a:r>
          </a:p>
          <a:p>
            <a:pPr lvl="1"/>
            <a:r>
              <a:rPr lang="pt-BR" dirty="0" smtClean="0"/>
              <a:t>A = inclinação da reta (tangente do ângulo);</a:t>
            </a:r>
          </a:p>
          <a:p>
            <a:pPr lvl="1"/>
            <a:r>
              <a:rPr lang="pt-BR" dirty="0" smtClean="0"/>
              <a:t>B = fator de incremento, definido pelos limites mínimo e máximo fornecidos pelo usuário.</a:t>
            </a:r>
          </a:p>
          <a:p>
            <a:endParaRPr lang="pt-BR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628800"/>
            <a:ext cx="468890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 Realce </a:t>
            </a:r>
            <a:r>
              <a:rPr lang="pt-BR" i="1" dirty="0" err="1" smtClean="0"/>
              <a:t>MinMax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859216" cy="493776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A manipulação de histograma pela opção </a:t>
            </a:r>
            <a:r>
              <a:rPr lang="pt-BR" dirty="0" err="1" smtClean="0"/>
              <a:t>MinMax</a:t>
            </a:r>
            <a:r>
              <a:rPr lang="pt-BR" dirty="0" smtClean="0"/>
              <a:t> (Mínimo/Máximo) é idêntica a manipulação de uma curva linear.  A diferença está no momento em que feita a escolha da opção.</a:t>
            </a:r>
          </a:p>
          <a:p>
            <a:endParaRPr lang="pt-BR" dirty="0" smtClean="0"/>
          </a:p>
          <a:p>
            <a:r>
              <a:rPr lang="pt-BR" dirty="0" smtClean="0"/>
              <a:t>O sistema calcula o valor de nível de cinza mínimo e máximo que é ocupado pela imagem original. De posse desses valores é aplicada uma transformação linear onde a base da reta é posicionada no valor mínimo e o topo da reta no valor máximo. Desse modo não haverá perda de informação por "overflow", isto é, todos os níveis de cinza continuarão com o mesmo número de pixels.</a:t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Realce </a:t>
            </a:r>
            <a:r>
              <a:rPr lang="pt-BR" i="1" dirty="0" err="1" smtClean="0"/>
              <a:t>RaizQuadrado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Utiliza-se a opção de transformação por raiz quadrada para aumentar o contraste das regiões escuras da imagem original.</a:t>
            </a:r>
          </a:p>
          <a:p>
            <a:r>
              <a:rPr lang="pt-BR" dirty="0" smtClean="0"/>
              <a:t>Pode ser expresso pela função: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onde:</a:t>
            </a:r>
          </a:p>
          <a:p>
            <a:pPr lvl="1"/>
            <a:r>
              <a:rPr lang="pt-BR" dirty="0" smtClean="0"/>
              <a:t>Y = nível de cinza resultante</a:t>
            </a:r>
          </a:p>
          <a:p>
            <a:pPr lvl="1"/>
            <a:r>
              <a:rPr lang="pt-BR" dirty="0" smtClean="0"/>
              <a:t>X = nível de cinza original</a:t>
            </a:r>
          </a:p>
          <a:p>
            <a:pPr lvl="1"/>
            <a:r>
              <a:rPr lang="pt-BR" dirty="0" smtClean="0"/>
              <a:t>A = fator de ajuste para os níveis de saída ficarem entre 0 e 255</a:t>
            </a:r>
            <a:br>
              <a:rPr lang="pt-BR" dirty="0" smtClean="0"/>
            </a:b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863774" y="3068960"/>
          <a:ext cx="1547986" cy="515995"/>
        </p:xfrm>
        <a:graphic>
          <a:graphicData uri="http://schemas.openxmlformats.org/presentationml/2006/ole">
            <p:oleObj spid="_x0000_s62466" name="Equação" r:id="rId3" imgW="64764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Realce Quadrado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Utiliza-se este mapeamento quando se deseja aumentar o contraste de feições claras (altos níveis de cinza da imagem). O aumento de contraste é maior a partir da média do histograma, mesmo havendo um deslocamento geral para a região de níveis mais escuros. </a:t>
            </a:r>
          </a:p>
          <a:p>
            <a:r>
              <a:rPr lang="pt-BR" dirty="0" smtClean="0"/>
              <a:t>A função de transformação é dada pela equação: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Y = AX</a:t>
            </a:r>
            <a:r>
              <a:rPr lang="pt-BR" baseline="30000" dirty="0" smtClean="0"/>
              <a:t>2</a:t>
            </a:r>
            <a:endParaRPr lang="pt-BR" dirty="0" smtClean="0"/>
          </a:p>
          <a:p>
            <a:r>
              <a:rPr lang="pt-BR" dirty="0" smtClean="0"/>
              <a:t>onde:</a:t>
            </a:r>
          </a:p>
          <a:p>
            <a:pPr lvl="1"/>
            <a:r>
              <a:rPr lang="pt-BR" dirty="0" smtClean="0"/>
              <a:t>X = nível de cinza original</a:t>
            </a:r>
          </a:p>
          <a:p>
            <a:pPr lvl="1"/>
            <a:r>
              <a:rPr lang="pt-BR" dirty="0" smtClean="0"/>
              <a:t>Y = nível de cinza resultante</a:t>
            </a:r>
          </a:p>
          <a:p>
            <a:pPr lvl="1"/>
            <a:r>
              <a:rPr lang="pt-BR" dirty="0" smtClean="0"/>
              <a:t>A = fator de ajuste para os níveis de saída estarem entre 0 e 255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Realce Logarítmico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mapeamento logarítmico de valores de níveis de cinza é útil para aumento de contraste em feições escuras (valores de cinza baixos).</a:t>
            </a:r>
          </a:p>
          <a:p>
            <a:r>
              <a:rPr lang="pt-BR" dirty="0" smtClean="0"/>
              <a:t>A função de transformação é expressa pela equação: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Y = A </a:t>
            </a:r>
            <a:r>
              <a:rPr lang="pt-BR" dirty="0" err="1" smtClean="0"/>
              <a:t>log</a:t>
            </a:r>
            <a:r>
              <a:rPr lang="pt-BR" dirty="0" smtClean="0"/>
              <a:t> (X + 1)</a:t>
            </a:r>
          </a:p>
          <a:p>
            <a:r>
              <a:rPr lang="pt-BR" dirty="0" smtClean="0"/>
              <a:t>onde:</a:t>
            </a:r>
          </a:p>
          <a:p>
            <a:pPr lvl="1"/>
            <a:r>
              <a:rPr lang="pt-BR" dirty="0" smtClean="0"/>
              <a:t>Y = novo valor de nível de cinza</a:t>
            </a:r>
          </a:p>
          <a:p>
            <a:pPr lvl="1"/>
            <a:r>
              <a:rPr lang="pt-BR" dirty="0" smtClean="0"/>
              <a:t>X = valor original de nível de cinza</a:t>
            </a:r>
          </a:p>
          <a:p>
            <a:pPr lvl="1"/>
            <a:r>
              <a:rPr lang="pt-BR" dirty="0" smtClean="0"/>
              <a:t>A = fator definido a partir dos limites mínimo e máximo da tabela, para que os valores estejam entre 0 e 255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Realce Negativo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É uma função de mapeamento linear inversa, ou seja, o contraste ocorre de modo que as áreas escuras (baixos valores de nível de cinza) tornam-se claras (altos valores de nível de cinza) e vice-versa.</a:t>
            </a:r>
          </a:p>
          <a:p>
            <a:r>
              <a:rPr lang="pt-BR" dirty="0" smtClean="0"/>
              <a:t>A função de mapeamento negativa pode ser representada por: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Y = - (AX + B)</a:t>
            </a:r>
          </a:p>
          <a:p>
            <a:r>
              <a:rPr lang="pt-BR" dirty="0" smtClean="0"/>
              <a:t>onde:</a:t>
            </a:r>
          </a:p>
          <a:p>
            <a:pPr lvl="1"/>
            <a:r>
              <a:rPr lang="pt-BR" dirty="0" smtClean="0"/>
              <a:t>Y = novo valor de nível de cinza</a:t>
            </a:r>
          </a:p>
          <a:p>
            <a:pPr lvl="1"/>
            <a:r>
              <a:rPr lang="pt-BR" dirty="0" smtClean="0"/>
              <a:t>X = valor original de nível de cinza</a:t>
            </a:r>
          </a:p>
          <a:p>
            <a:pPr lvl="1"/>
            <a:r>
              <a:rPr lang="pt-BR" dirty="0" smtClean="0"/>
              <a:t>A = inclinação da reta (tangente do ângulo)</a:t>
            </a:r>
          </a:p>
          <a:p>
            <a:pPr lvl="1"/>
            <a:r>
              <a:rPr lang="pt-BR" dirty="0" smtClean="0"/>
              <a:t>B = fator de incremento, definido pelos limites mínimo e máximo fornecidos pelo usuário.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Sistemas Sensores</a:t>
            </a:r>
            <a:endParaRPr lang="pt-BR" dirty="0"/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597666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827584" y="4221088"/>
            <a:ext cx="777686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Os sistemas sensores são dispositivos a bordo de satélites capazes de detectar e registrar a radiação eletromagnética e gerar informações que possam ser transformadas em produto passível de interpretações (Moreira, 2005)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Equalização de Histograma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Consiste em uma transformação </a:t>
            </a:r>
            <a:r>
              <a:rPr lang="pt-BR" dirty="0" err="1" smtClean="0"/>
              <a:t>não-linear</a:t>
            </a:r>
            <a:r>
              <a:rPr lang="pt-BR" dirty="0" smtClean="0"/>
              <a:t> que considera a distribuição acumulativa da imagem original, para gerar uma imagem resultante, cujo histograma será aproximadamente uniforme.</a:t>
            </a:r>
          </a:p>
          <a:p>
            <a:r>
              <a:rPr lang="pt-BR" dirty="0" smtClean="0"/>
              <a:t>O SPRING apresenta a seguinte função de equalização de histograma: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Y = </a:t>
            </a:r>
            <a:r>
              <a:rPr lang="pt-BR" u="sng" dirty="0" smtClean="0"/>
              <a:t>(</a:t>
            </a:r>
            <a:r>
              <a:rPr lang="pt-BR" u="sng" dirty="0" err="1" smtClean="0"/>
              <a:t>faxi</a:t>
            </a:r>
            <a:r>
              <a:rPr lang="pt-BR" u="sng" dirty="0" smtClean="0"/>
              <a:t>) . 255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           </a:t>
            </a:r>
            <a:r>
              <a:rPr lang="pt-BR" dirty="0" err="1" smtClean="0"/>
              <a:t>Pt</a:t>
            </a:r>
            <a:endParaRPr lang="pt-BR" dirty="0" smtClean="0"/>
          </a:p>
          <a:p>
            <a:r>
              <a:rPr lang="pt-BR" dirty="0" smtClean="0"/>
              <a:t>onde:</a:t>
            </a:r>
          </a:p>
          <a:p>
            <a:pPr lvl="1"/>
            <a:r>
              <a:rPr lang="pt-BR" dirty="0" err="1" smtClean="0"/>
              <a:t>faxi</a:t>
            </a:r>
            <a:r>
              <a:rPr lang="pt-BR" dirty="0" smtClean="0"/>
              <a:t> = </a:t>
            </a:r>
            <a:r>
              <a:rPr lang="pt-BR" dirty="0" err="1" smtClean="0"/>
              <a:t>freqüência</a:t>
            </a:r>
            <a:r>
              <a:rPr lang="pt-BR" dirty="0" smtClean="0"/>
              <a:t> acumulada para o nível de cinza xi</a:t>
            </a:r>
          </a:p>
          <a:p>
            <a:pPr lvl="1"/>
            <a:r>
              <a:rPr lang="pt-BR" dirty="0" err="1" smtClean="0"/>
              <a:t>Pt</a:t>
            </a:r>
            <a:r>
              <a:rPr lang="pt-BR" dirty="0" smtClean="0"/>
              <a:t> = população total (número total de "pixels") 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Realce por Fatia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opção </a:t>
            </a:r>
            <a:r>
              <a:rPr lang="pt-BR" b="1" dirty="0" smtClean="0"/>
              <a:t>fatia</a:t>
            </a:r>
            <a:r>
              <a:rPr lang="pt-BR" dirty="0" smtClean="0"/>
              <a:t> (ou fatiamento de níveis de cinza) é uma forma de aumento de contraste cuja operação consiste simplesmente em realçar os pixels cujas intensidades se situam dentro de um intervalo específico (a fatia), isto é, entre um máximo e um mínimo. Consiste na divisão do intervalo total de níveis de cinza de determinadas fatias (ou classes de cores).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Realce por fatia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 smtClean="0"/>
              <a:t>Fatiamento normal:</a:t>
            </a:r>
            <a:r>
              <a:rPr lang="pt-BR" dirty="0" smtClean="0"/>
              <a:t> as fatias são definidas de modo que o intervalo entre cada faixa seja constante.</a:t>
            </a:r>
          </a:p>
          <a:p>
            <a:r>
              <a:rPr lang="pt-BR" b="1" dirty="0" smtClean="0"/>
              <a:t>Fatiamento </a:t>
            </a:r>
            <a:r>
              <a:rPr lang="pt-BR" b="1" dirty="0" err="1" smtClean="0"/>
              <a:t>equidistribuição</a:t>
            </a:r>
            <a:r>
              <a:rPr lang="pt-BR" b="1" dirty="0" smtClean="0"/>
              <a:t>:</a:t>
            </a:r>
            <a:r>
              <a:rPr lang="pt-BR" dirty="0" smtClean="0"/>
              <a:t> o intervalo de níveis de cinza é dividido de modo que cada faixa contenha o mesmo número de pontos.</a:t>
            </a:r>
          </a:p>
          <a:p>
            <a:r>
              <a:rPr lang="pt-BR" b="1" dirty="0" smtClean="0"/>
              <a:t>Fatiamento arco-íris:</a:t>
            </a:r>
            <a:r>
              <a:rPr lang="pt-BR" dirty="0" smtClean="0"/>
              <a:t> é o mapeamento de um tom de cinza para uma determinada cor. Baseia-se no fato de que variações de cores são muito mais visíveis ao olho humano do que variações de tons de cinza. 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 Realce por Edição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Permite a aplicação de uma tabela de transformação radiométrica definida pelo usuário. O seu objetivo é salientar um aspecto específico da imagem que o usuário deseja analisar.  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 Bibliográfica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GONZALEZ, R. C.; WOODS, R. E. Digital Image Processing. 2a. Edition. ed. New Jersey</a:t>
            </a:r>
            <a:r>
              <a:rPr lang="en-US" b="1" dirty="0" smtClean="0"/>
              <a:t>: </a:t>
            </a:r>
            <a:r>
              <a:rPr lang="pt-BR" dirty="0" err="1" smtClean="0"/>
              <a:t>Prentice</a:t>
            </a:r>
            <a:r>
              <a:rPr lang="pt-BR" dirty="0" smtClean="0"/>
              <a:t> Hall, 2001.</a:t>
            </a:r>
          </a:p>
          <a:p>
            <a:r>
              <a:rPr lang="pt-BR" dirty="0" smtClean="0"/>
              <a:t>INPE. Tutorial de Geoprocessamento disponível em http://www.dpi.inpe.br/spring/portugues/tutorial/introducao_pro.html. Acesso em 05/02/2014.</a:t>
            </a:r>
          </a:p>
          <a:p>
            <a:r>
              <a:rPr lang="pt-BR" dirty="0" smtClean="0"/>
              <a:t>CCRS - CANADA CENTRE FOR REMOTE SENSING (</a:t>
            </a:r>
            <a:r>
              <a:rPr lang="pt-BR" dirty="0" err="1" smtClean="0"/>
              <a:t>Canada</a:t>
            </a:r>
            <a:r>
              <a:rPr lang="pt-BR" dirty="0" smtClean="0"/>
              <a:t>). </a:t>
            </a:r>
            <a:r>
              <a:rPr lang="pt-BR" dirty="0" err="1" smtClean="0"/>
              <a:t>Canada</a:t>
            </a:r>
            <a:r>
              <a:rPr lang="pt-BR" dirty="0" smtClean="0"/>
              <a:t>. Tutorial: </a:t>
            </a:r>
            <a:r>
              <a:rPr lang="en-US" dirty="0" smtClean="0"/>
              <a:t>Fundamentals of Remote Sensing: Introduction What is Remote Sensing?. Natural</a:t>
            </a:r>
            <a:r>
              <a:rPr lang="en-US" b="1" dirty="0" smtClean="0"/>
              <a:t> </a:t>
            </a:r>
            <a:r>
              <a:rPr lang="pt-BR" dirty="0" smtClean="0"/>
              <a:t>Resources </a:t>
            </a:r>
            <a:r>
              <a:rPr lang="pt-BR" dirty="0" err="1" smtClean="0"/>
              <a:t>Canada</a:t>
            </a:r>
            <a:r>
              <a:rPr lang="pt-BR" dirty="0" smtClean="0"/>
              <a:t>. </a:t>
            </a:r>
            <a:r>
              <a:rPr lang="pt-BR" dirty="0" err="1" smtClean="0"/>
              <a:t>Disponivel</a:t>
            </a:r>
            <a:r>
              <a:rPr lang="pt-BR" dirty="0" smtClean="0"/>
              <a:t> em</a:t>
            </a:r>
            <a:r>
              <a:rPr lang="pt-BR" dirty="0" smtClean="0"/>
              <a:t>: &lt;</a:t>
            </a:r>
            <a:r>
              <a:rPr lang="pt-BR" dirty="0" smtClean="0"/>
              <a:t>http://www.ccrs.nrcan.gc.ca/resource/tutor/fundam/chapter1/01_e.</a:t>
            </a:r>
            <a:r>
              <a:rPr lang="pt-BR" dirty="0" err="1" smtClean="0"/>
              <a:t>php</a:t>
            </a:r>
            <a:r>
              <a:rPr lang="pt-BR" dirty="0" smtClean="0"/>
              <a:t>&gt;. Acesso em: </a:t>
            </a:r>
            <a:r>
              <a:rPr lang="pt-BR" dirty="0" smtClean="0"/>
              <a:t>25maio </a:t>
            </a:r>
            <a:r>
              <a:rPr lang="pt-BR" dirty="0" smtClean="0"/>
              <a:t>2011</a:t>
            </a:r>
          </a:p>
          <a:p>
            <a:r>
              <a:rPr lang="pt-BR" dirty="0" smtClean="0"/>
              <a:t>SAUSEN, T. M.; COSTA, S. M. D.; DI, M. A. C. Projeto Educa </a:t>
            </a:r>
            <a:r>
              <a:rPr lang="pt-BR" dirty="0" err="1" smtClean="0"/>
              <a:t>SeRe</a:t>
            </a:r>
            <a:r>
              <a:rPr lang="pt-BR" dirty="0" smtClean="0"/>
              <a:t> III - Atlas </a:t>
            </a:r>
            <a:r>
              <a:rPr lang="pt-BR" dirty="0" smtClean="0"/>
              <a:t>de </a:t>
            </a:r>
            <a:r>
              <a:rPr lang="pt-BR" dirty="0" err="1" smtClean="0"/>
              <a:t>Ecosssistemas</a:t>
            </a:r>
            <a:r>
              <a:rPr lang="pt-BR" dirty="0" smtClean="0"/>
              <a:t> </a:t>
            </a:r>
            <a:r>
              <a:rPr lang="pt-BR" dirty="0" smtClean="0"/>
              <a:t>da America do Sul e </a:t>
            </a:r>
            <a:r>
              <a:rPr lang="pt-BR" dirty="0" err="1" smtClean="0"/>
              <a:t>Antartica</a:t>
            </a:r>
            <a:r>
              <a:rPr lang="pt-BR" dirty="0" smtClean="0"/>
              <a:t>. XII Simpósio Brasileiro de Sensoriamento Remoto, </a:t>
            </a:r>
            <a:r>
              <a:rPr lang="pt-BR" dirty="0" err="1" smtClean="0"/>
              <a:t>Goiania</a:t>
            </a:r>
            <a:r>
              <a:rPr lang="pt-BR" dirty="0" smtClean="0"/>
              <a:t>, 16-21 Abril 2005. 1345-1352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Sensor CCD E HRC-CBERS</a:t>
            </a:r>
            <a:endParaRPr lang="pt-BR" dirty="0"/>
          </a:p>
        </p:txBody>
      </p:sp>
      <p:grpSp>
        <p:nvGrpSpPr>
          <p:cNvPr id="10" name="Grupo 9"/>
          <p:cNvGrpSpPr/>
          <p:nvPr/>
        </p:nvGrpSpPr>
        <p:grpSpPr>
          <a:xfrm>
            <a:off x="971600" y="1700808"/>
            <a:ext cx="3773217" cy="4320480"/>
            <a:chOff x="1518862" y="1537088"/>
            <a:chExt cx="4266073" cy="4678738"/>
          </a:xfrm>
        </p:grpSpPr>
        <p:sp>
          <p:nvSpPr>
            <p:cNvPr id="11" name="CaixaDeTexto 10"/>
            <p:cNvSpPr txBox="1"/>
            <p:nvPr/>
          </p:nvSpPr>
          <p:spPr>
            <a:xfrm>
              <a:off x="4932040" y="5877272"/>
              <a:ext cx="61927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latin typeface="Comic Sans MS" pitchFamily="66" charset="0"/>
                </a:rPr>
                <a:t>HRC</a:t>
              </a:r>
              <a:endParaRPr lang="pt-BR" sz="1400" dirty="0">
                <a:latin typeface="Comic Sans MS" pitchFamily="66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8862" y="1537088"/>
              <a:ext cx="4266073" cy="4164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Conector de seta reta 12"/>
            <p:cNvCxnSpPr>
              <a:stCxn id="11" idx="0"/>
            </p:cNvCxnSpPr>
            <p:nvPr/>
          </p:nvCxnSpPr>
          <p:spPr>
            <a:xfrm rot="16200000" flipV="1">
              <a:off x="4834830" y="5470426"/>
              <a:ext cx="576064" cy="23762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ixaDeTexto 13"/>
            <p:cNvSpPr txBox="1"/>
            <p:nvPr/>
          </p:nvSpPr>
          <p:spPr>
            <a:xfrm>
              <a:off x="2699792" y="5373216"/>
              <a:ext cx="61927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latin typeface="Comic Sans MS" pitchFamily="66" charset="0"/>
                </a:rPr>
                <a:t>CCD</a:t>
              </a:r>
              <a:endParaRPr lang="pt-BR" sz="1400" dirty="0">
                <a:latin typeface="Comic Sans MS" pitchFamily="66" charset="0"/>
              </a:endParaRPr>
            </a:p>
          </p:txBody>
        </p:sp>
        <p:cxnSp>
          <p:nvCxnSpPr>
            <p:cNvPr id="15" name="Conector de seta reta 14"/>
            <p:cNvCxnSpPr>
              <a:stCxn id="14" idx="3"/>
            </p:cNvCxnSpPr>
            <p:nvPr/>
          </p:nvCxnSpPr>
          <p:spPr>
            <a:xfrm flipV="1">
              <a:off x="3319062" y="5229200"/>
              <a:ext cx="1252938" cy="31329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4932040" y="2780928"/>
          <a:ext cx="3744416" cy="2698290"/>
        </p:xfrm>
        <a:graphic>
          <a:graphicData uri="http://schemas.openxmlformats.org/drawingml/2006/table">
            <a:tbl>
              <a:tblPr/>
              <a:tblGrid>
                <a:gridCol w="1326147"/>
                <a:gridCol w="2418269"/>
              </a:tblGrid>
              <a:tr h="43292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Times New Roman"/>
                          <a:ea typeface="Times New Roman"/>
                        </a:rPr>
                        <a:t>Câmara CCD</a:t>
                      </a:r>
                      <a:endParaRPr lang="pt-BR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Times New Roman"/>
                          <a:ea typeface="Times New Roman"/>
                        </a:rPr>
                        <a:t>Faixa espectral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</a:tr>
              <a:tr h="43292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latin typeface="Times New Roman"/>
                          <a:ea typeface="Times New Roman"/>
                        </a:rPr>
                        <a:t>Banda1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Times New Roman"/>
                          <a:ea typeface="Times New Roman"/>
                        </a:rPr>
                        <a:t>0,45-0,52 </a:t>
                      </a:r>
                      <a:r>
                        <a:rPr lang="pt-BR" sz="1100" dirty="0" err="1">
                          <a:latin typeface="Times New Roman"/>
                          <a:ea typeface="Times New Roman"/>
                        </a:rPr>
                        <a:t>µm</a:t>
                      </a:r>
                      <a:r>
                        <a:rPr lang="pt-BR" sz="1100" dirty="0">
                          <a:latin typeface="Times New Roman"/>
                          <a:ea typeface="Times New Roman"/>
                        </a:rPr>
                        <a:t>, Visível (Azul)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30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latin typeface="Times New Roman"/>
                          <a:ea typeface="Times New Roman"/>
                        </a:rPr>
                        <a:t>Banda 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Times New Roman"/>
                          <a:ea typeface="Times New Roman"/>
                        </a:rPr>
                        <a:t>0,52-0,59 µm, Visível (Verde)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30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latin typeface="Times New Roman"/>
                          <a:ea typeface="Times New Roman"/>
                        </a:rPr>
                        <a:t>Banda 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Times New Roman"/>
                          <a:ea typeface="Times New Roman"/>
                        </a:rPr>
                        <a:t>0,63-0,69 </a:t>
                      </a:r>
                      <a:r>
                        <a:rPr lang="pt-BR" sz="1100" dirty="0" err="1">
                          <a:latin typeface="Times New Roman"/>
                          <a:ea typeface="Times New Roman"/>
                        </a:rPr>
                        <a:t>µm</a:t>
                      </a:r>
                      <a:r>
                        <a:rPr lang="pt-BR" sz="1100" dirty="0">
                          <a:latin typeface="Times New Roman"/>
                          <a:ea typeface="Times New Roman"/>
                        </a:rPr>
                        <a:t>, Visível (Vermelho)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30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latin typeface="Times New Roman"/>
                          <a:ea typeface="Times New Roman"/>
                        </a:rPr>
                        <a:t>Banda 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Times New Roman"/>
                          <a:ea typeface="Times New Roman"/>
                        </a:rPr>
                        <a:t>0,77-0,89 µm, Infravermelho próximo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2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latin typeface="Times New Roman"/>
                          <a:ea typeface="Times New Roman"/>
                        </a:rPr>
                        <a:t>Banda 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Times New Roman"/>
                          <a:ea typeface="Times New Roman"/>
                        </a:rPr>
                        <a:t>0,51-0,73 </a:t>
                      </a:r>
                      <a:r>
                        <a:rPr lang="pt-BR" sz="1100" dirty="0" err="1">
                          <a:latin typeface="Times New Roman"/>
                          <a:ea typeface="Times New Roman"/>
                        </a:rPr>
                        <a:t>µm</a:t>
                      </a:r>
                      <a:r>
                        <a:rPr lang="pt-BR" sz="1100" dirty="0">
                          <a:latin typeface="Times New Roman"/>
                          <a:ea typeface="Times New Roman"/>
                        </a:rPr>
                        <a:t>,  Pancromática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CaixaDeTexto 23"/>
          <p:cNvSpPr txBox="1"/>
          <p:nvPr/>
        </p:nvSpPr>
        <p:spPr>
          <a:xfrm>
            <a:off x="2987824" y="1484784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Comic Sans MS" pitchFamily="66" charset="0"/>
              </a:rPr>
              <a:t>CCD - </a:t>
            </a:r>
            <a:r>
              <a:rPr lang="pt-BR" i="1" dirty="0" err="1" smtClean="0">
                <a:latin typeface="Comic Sans MS" pitchFamily="66" charset="0"/>
              </a:rPr>
              <a:t>High</a:t>
            </a:r>
            <a:r>
              <a:rPr lang="pt-BR" i="1" dirty="0" smtClean="0">
                <a:latin typeface="Comic Sans MS" pitchFamily="66" charset="0"/>
              </a:rPr>
              <a:t> </a:t>
            </a:r>
            <a:r>
              <a:rPr lang="pt-BR" i="1" dirty="0" err="1" smtClean="0">
                <a:latin typeface="Comic Sans MS" pitchFamily="66" charset="0"/>
              </a:rPr>
              <a:t>Resolution</a:t>
            </a:r>
            <a:r>
              <a:rPr lang="pt-BR" i="1" dirty="0" smtClean="0">
                <a:latin typeface="Comic Sans MS" pitchFamily="66" charset="0"/>
              </a:rPr>
              <a:t> CCD </a:t>
            </a:r>
            <a:r>
              <a:rPr lang="pt-BR" i="1" dirty="0" err="1" smtClean="0">
                <a:latin typeface="Comic Sans MS" pitchFamily="66" charset="0"/>
              </a:rPr>
              <a:t>Camera</a:t>
            </a:r>
            <a:r>
              <a:rPr lang="pt-BR" i="1" dirty="0" smtClean="0">
                <a:latin typeface="Comic Sans MS" pitchFamily="66" charset="0"/>
              </a:rPr>
              <a:t>  </a:t>
            </a:r>
            <a:r>
              <a:rPr lang="pt-BR" dirty="0" smtClean="0">
                <a:latin typeface="Comic Sans MS" pitchFamily="66" charset="0"/>
              </a:rPr>
              <a:t>ou Câmara </a:t>
            </a:r>
            <a:r>
              <a:rPr lang="pt-BR" dirty="0" err="1" smtClean="0">
                <a:latin typeface="Comic Sans MS" pitchFamily="66" charset="0"/>
              </a:rPr>
              <a:t>Imageadora</a:t>
            </a:r>
            <a:r>
              <a:rPr lang="pt-BR" dirty="0" smtClean="0">
                <a:latin typeface="Comic Sans MS" pitchFamily="66" charset="0"/>
              </a:rPr>
              <a:t> de Alta Resolução;</a:t>
            </a:r>
          </a:p>
          <a:p>
            <a:pPr algn="just"/>
            <a:r>
              <a:rPr lang="pt-BR" dirty="0" smtClean="0">
                <a:latin typeface="Comic Sans MS" pitchFamily="66" charset="0"/>
              </a:rPr>
              <a:t>HRC – </a:t>
            </a:r>
            <a:r>
              <a:rPr lang="pt-BR" i="1" dirty="0" err="1" smtClean="0">
                <a:latin typeface="Comic Sans MS" pitchFamily="66" charset="0"/>
              </a:rPr>
              <a:t>High</a:t>
            </a:r>
            <a:r>
              <a:rPr lang="pt-BR" i="1" dirty="0" smtClean="0">
                <a:latin typeface="Comic Sans MS" pitchFamily="66" charset="0"/>
              </a:rPr>
              <a:t> </a:t>
            </a:r>
            <a:r>
              <a:rPr lang="pt-BR" i="1" dirty="0" err="1" smtClean="0">
                <a:latin typeface="Comic Sans MS" pitchFamily="66" charset="0"/>
              </a:rPr>
              <a:t>Resolution</a:t>
            </a:r>
            <a:r>
              <a:rPr lang="pt-BR" i="1" dirty="0" smtClean="0">
                <a:latin typeface="Comic Sans MS" pitchFamily="66" charset="0"/>
              </a:rPr>
              <a:t> </a:t>
            </a:r>
            <a:r>
              <a:rPr lang="pt-BR" i="1" dirty="0" err="1" smtClean="0">
                <a:latin typeface="Comic Sans MS" pitchFamily="66" charset="0"/>
              </a:rPr>
              <a:t>Camera</a:t>
            </a:r>
            <a:r>
              <a:rPr lang="pt-BR" i="1" dirty="0" smtClean="0">
                <a:latin typeface="Comic Sans MS" pitchFamily="66" charset="0"/>
              </a:rPr>
              <a:t> ou</a:t>
            </a:r>
            <a:r>
              <a:rPr lang="pt-BR" dirty="0" smtClean="0">
                <a:latin typeface="Comic Sans MS" pitchFamily="66" charset="0"/>
              </a:rPr>
              <a:t> Câmara Pancromática de Alta Resolução.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Onda Eletromagnética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996952"/>
            <a:ext cx="4320480" cy="269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539552" y="1484784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Comic Sans MS" pitchFamily="66" charset="0"/>
              </a:rPr>
              <a:t>A radiação eletromagnética consiste na combinação perpendicular de um campo elétrico (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t-BR" sz="2000" dirty="0" smtClean="0">
                <a:latin typeface="Comic Sans MS" pitchFamily="66" charset="0"/>
              </a:rPr>
              <a:t>) com um campo magnético (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pt-BR" sz="2000" dirty="0" smtClean="0">
                <a:latin typeface="Comic Sans MS" pitchFamily="66" charset="0"/>
              </a:rPr>
              <a:t>) que se propaga num movimento ondulatório à velocidade da luz num sentido de propagação (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2000" dirty="0" smtClean="0">
                <a:latin typeface="Comic Sans MS" pitchFamily="66" charset="0"/>
              </a:rPr>
              <a:t>) </a:t>
            </a:r>
            <a:endParaRPr lang="pt-BR" sz="2000" dirty="0">
              <a:latin typeface="Comic Sans MS" pitchFamily="66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35696" y="5949280"/>
            <a:ext cx="55446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 bmk="_Toc290912023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Modelo de  Radiação Eletromagnética      Fonte: (CCRS , 2010)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Espectro eletromagnético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42858" cy="323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27784" y="5373216"/>
            <a:ext cx="48965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 bmk="_Toc290912025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Espectro eletromagnético    Fonte: (Moreira 2, 2009)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Comportamento Espectral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5505325" cy="408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755576" y="5373216"/>
            <a:ext cx="7380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 solo, a vegetação e a água são três dos componentes de maior influencia na análise e reflexão dos espectros eletromagnéticos sobre a superfície terrestre.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Processamento de Imagem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Trata-se de procedimentos computacionais para análise de dados coletados por sistemas sensores que tem a finalidade de agilizar as tarefas manuais realizadas durante a interpretação visual.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Geoprocessamento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“O </a:t>
            </a:r>
            <a:r>
              <a:rPr lang="pt-BR" dirty="0" err="1" smtClean="0"/>
              <a:t>geoprocessamento</a:t>
            </a:r>
            <a:r>
              <a:rPr lang="pt-BR" dirty="0" smtClean="0"/>
              <a:t> é a utilização de técnicas matemáticas e computacionais para tratar objetos ou fenômenos geograficamente identificáveis ou extrair informações desses objetos ou fenômenos” (Moreira, 2005).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924944"/>
            <a:ext cx="7056784" cy="34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449</TotalTime>
  <Words>1376</Words>
  <Application>Microsoft Office PowerPoint</Application>
  <PresentationFormat>Apresentação na tela (4:3)</PresentationFormat>
  <Paragraphs>163</Paragraphs>
  <Slides>34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6" baseType="lpstr">
      <vt:lpstr>Origem</vt:lpstr>
      <vt:lpstr>Equação</vt:lpstr>
      <vt:lpstr>Processamento de Imagem</vt:lpstr>
      <vt:lpstr>Sensoriamento Remoto</vt:lpstr>
      <vt:lpstr>Sistemas Sensores</vt:lpstr>
      <vt:lpstr>Sistema Sensor CCD E HRC-CBERS</vt:lpstr>
      <vt:lpstr>Onda Eletromagnética</vt:lpstr>
      <vt:lpstr>Espectro eletromagnético</vt:lpstr>
      <vt:lpstr>Comportamento Espectral</vt:lpstr>
      <vt:lpstr>Processamento de Imagem</vt:lpstr>
      <vt:lpstr>Geoprocessamento</vt:lpstr>
      <vt:lpstr>Filtragem da Imagem</vt:lpstr>
      <vt:lpstr>Contraste</vt:lpstr>
      <vt:lpstr>Modelo RGB</vt:lpstr>
      <vt:lpstr>Modelo IHS</vt:lpstr>
      <vt:lpstr>Segmentação</vt:lpstr>
      <vt:lpstr>Segmentação Binária</vt:lpstr>
      <vt:lpstr>Segmentação Binária</vt:lpstr>
      <vt:lpstr>Bandas do LandSat-TM</vt:lpstr>
      <vt:lpstr>Composição Colorida</vt:lpstr>
      <vt:lpstr>Processamento de imagem no SPRING</vt:lpstr>
      <vt:lpstr>Pré-Processamento, realce e classificação</vt:lpstr>
      <vt:lpstr>Realce de Contraste</vt:lpstr>
      <vt:lpstr>Realce de Contraste</vt:lpstr>
      <vt:lpstr>Realce de Contraste</vt:lpstr>
      <vt:lpstr> Realce Linear</vt:lpstr>
      <vt:lpstr> Realce MinMax</vt:lpstr>
      <vt:lpstr>Realce RaizQuadrado</vt:lpstr>
      <vt:lpstr>Realce Quadrado</vt:lpstr>
      <vt:lpstr>Realce Logarítmico</vt:lpstr>
      <vt:lpstr>Realce Negativo</vt:lpstr>
      <vt:lpstr>Equalização de Histograma</vt:lpstr>
      <vt:lpstr>Realce por Fatia</vt:lpstr>
      <vt:lpstr>Realce por fatia</vt:lpstr>
      <vt:lpstr> Realce por Edição</vt:lpstr>
      <vt:lpstr>Referência Bibliográfica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Processamento de Imagem</dc:title>
  <dc:creator>Herondino</dc:creator>
  <cp:lastModifiedBy>Herondino</cp:lastModifiedBy>
  <cp:revision>57</cp:revision>
  <dcterms:created xsi:type="dcterms:W3CDTF">2014-02-04T12:28:54Z</dcterms:created>
  <dcterms:modified xsi:type="dcterms:W3CDTF">2014-02-05T17:43:23Z</dcterms:modified>
</cp:coreProperties>
</file>