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99" r:id="rId10"/>
    <p:sldId id="293" r:id="rId11"/>
    <p:sldId id="294" r:id="rId12"/>
    <p:sldId id="295" r:id="rId13"/>
    <p:sldId id="296" r:id="rId14"/>
    <p:sldId id="297" r:id="rId15"/>
    <p:sldId id="298" r:id="rId16"/>
    <p:sldId id="274" r:id="rId17"/>
    <p:sldId id="276" r:id="rId18"/>
    <p:sldId id="277" r:id="rId19"/>
    <p:sldId id="278" r:id="rId20"/>
    <p:sldId id="279" r:id="rId21"/>
    <p:sldId id="280" r:id="rId22"/>
    <p:sldId id="290" r:id="rId23"/>
    <p:sldId id="301" r:id="rId24"/>
    <p:sldId id="302" r:id="rId25"/>
    <p:sldId id="303" r:id="rId26"/>
    <p:sldId id="304" r:id="rId27"/>
    <p:sldId id="305" r:id="rId28"/>
    <p:sldId id="282" r:id="rId29"/>
    <p:sldId id="283" r:id="rId30"/>
    <p:sldId id="284" r:id="rId31"/>
    <p:sldId id="285" r:id="rId32"/>
    <p:sldId id="281" r:id="rId33"/>
    <p:sldId id="286" r:id="rId34"/>
    <p:sldId id="287" r:id="rId35"/>
    <p:sldId id="288" r:id="rId36"/>
    <p:sldId id="289" r:id="rId37"/>
    <p:sldId id="271" r:id="rId3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0" autoAdjust="0"/>
    <p:restoredTop sz="91935" autoAdjust="0"/>
  </p:normalViewPr>
  <p:slideViewPr>
    <p:cSldViewPr snapToGrid="0">
      <p:cViewPr>
        <p:scale>
          <a:sx n="60" d="100"/>
          <a:sy n="60" d="100"/>
        </p:scale>
        <p:origin x="-1098" y="-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5376A-B884-4B29-A0F8-7D53CDF01284}" type="datetimeFigureOut">
              <a:rPr lang="pt-BR" smtClean="0"/>
              <a:pPr/>
              <a:t>06/12/2013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383825-E216-4E04-8E9F-883010768B6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Na</a:t>
            </a:r>
            <a:r>
              <a:rPr lang="pt-BR" baseline="0" dirty="0" smtClean="0"/>
              <a:t> época não se tinha informação sobre o modo como se propagava, então o Dr. John </a:t>
            </a:r>
            <a:r>
              <a:rPr lang="pt-BR" baseline="0" dirty="0" err="1" smtClean="0"/>
              <a:t>Snow</a:t>
            </a:r>
            <a:r>
              <a:rPr lang="pt-BR" baseline="0" dirty="0" smtClean="0"/>
              <a:t>, após a morte de mais de 500 </a:t>
            </a:r>
            <a:r>
              <a:rPr lang="pt-BR" baseline="0" dirty="0" err="1" smtClean="0"/>
              <a:t>pessas</a:t>
            </a:r>
            <a:r>
              <a:rPr lang="pt-BR" baseline="0" dirty="0" smtClean="0"/>
              <a:t>, teve um “estalo”</a:t>
            </a:r>
          </a:p>
          <a:p>
            <a:r>
              <a:rPr lang="pt-BR" baseline="0" dirty="0" smtClean="0"/>
              <a:t>De colocar no mapa a localização dos doentes e os poços de água. A maioria dos casos estava concentrado no poço da “</a:t>
            </a:r>
            <a:r>
              <a:rPr lang="pt-BR" baseline="0" dirty="0" err="1" smtClean="0"/>
              <a:t>Broad</a:t>
            </a:r>
            <a:r>
              <a:rPr lang="pt-BR" baseline="0" dirty="0" smtClean="0"/>
              <a:t> </a:t>
            </a:r>
            <a:r>
              <a:rPr lang="pt-BR" baseline="0" dirty="0" err="1" smtClean="0"/>
              <a:t>Street</a:t>
            </a:r>
            <a:r>
              <a:rPr lang="pt-BR" baseline="0" dirty="0" smtClean="0"/>
              <a:t>” e ordenou a sua</a:t>
            </a:r>
          </a:p>
          <a:p>
            <a:r>
              <a:rPr lang="pt-BR" baseline="0" dirty="0" err="1" smtClean="0"/>
              <a:t>Lacração</a:t>
            </a:r>
            <a:r>
              <a:rPr lang="pt-BR" baseline="0" dirty="0" smtClean="0"/>
              <a:t> imediata. Posteriormente verificou-se a transmissão da cólera pela água.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3825-E216-4E04-8E9F-883010768B66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Câmara</a:t>
            </a:r>
            <a:r>
              <a:rPr lang="pt-BR" baseline="0" dirty="0" smtClean="0"/>
              <a:t> escura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3825-E216-4E04-8E9F-883010768B66}" type="slidenum">
              <a:rPr lang="pt-BR" smtClean="0"/>
              <a:pPr/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 1962 - Primeiro trabalho gráfico em três dimensões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3825-E216-4E04-8E9F-883010768B66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 1970 – A IBM revoluciona o mercado CAD com a padronização da linguagem gráfica e técnicas computacionais para 3D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3825-E216-4E04-8E9F-883010768B66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Saga</a:t>
            </a:r>
            <a:r>
              <a:rPr lang="pt-BR" baseline="0" dirty="0" smtClean="0"/>
              <a:t> – Sistema de Análise </a:t>
            </a:r>
            <a:r>
              <a:rPr lang="pt-BR" baseline="0" dirty="0" err="1" smtClean="0"/>
              <a:t>Geoambiental</a:t>
            </a:r>
            <a:r>
              <a:rPr lang="pt-BR" baseline="0" dirty="0" smtClean="0"/>
              <a:t> - do laboratório de Geoprocessamento do departamento de Geografia da UFRJ sob a orientação do professor Jorge Xavier</a:t>
            </a:r>
          </a:p>
          <a:p>
            <a:r>
              <a:rPr lang="pt-BR" baseline="0" dirty="0" smtClean="0"/>
              <a:t> </a:t>
            </a:r>
            <a:r>
              <a:rPr lang="pt-BR" baseline="0" dirty="0" err="1" smtClean="0"/>
              <a:t>MaxiCAD</a:t>
            </a:r>
            <a:r>
              <a:rPr lang="pt-BR" baseline="0" dirty="0" smtClean="0"/>
              <a:t>  - Posteriormente </a:t>
            </a:r>
            <a:r>
              <a:rPr lang="pt-BR" baseline="0" dirty="0" err="1" smtClean="0"/>
              <a:t>construiram</a:t>
            </a:r>
            <a:r>
              <a:rPr lang="pt-BR" baseline="0" dirty="0" smtClean="0"/>
              <a:t> a </a:t>
            </a:r>
            <a:r>
              <a:rPr lang="pt-BR" baseline="0" dirty="0" err="1" smtClean="0"/>
              <a:t>empressa</a:t>
            </a:r>
            <a:r>
              <a:rPr lang="pt-BR" baseline="0" dirty="0" smtClean="0"/>
              <a:t> MaxiData, mais recentemente o produto </a:t>
            </a:r>
            <a:r>
              <a:rPr lang="pt-BR" baseline="0" dirty="0" err="1" smtClean="0"/>
              <a:t>dbMapa</a:t>
            </a:r>
            <a:endParaRPr lang="pt-BR" baseline="0" dirty="0" smtClean="0"/>
          </a:p>
          <a:p>
            <a:r>
              <a:rPr lang="pt-BR" baseline="0" dirty="0" smtClean="0"/>
              <a:t>SAGRE (Sistema Automatizado de Gerência de Rede Externa) – utiliza banco de dados cliente-servidor (ORACLE)</a:t>
            </a:r>
          </a:p>
          <a:p>
            <a:r>
              <a:rPr lang="pt-BR" baseline="0" dirty="0" err="1" smtClean="0"/>
              <a:t>Sitim</a:t>
            </a:r>
            <a:r>
              <a:rPr lang="pt-BR" baseline="0" dirty="0" smtClean="0"/>
              <a:t> foi suporte de um conjunto significativo de projetos ambientais como:SOS Mata Atlântica;Mapeamento de Fernando de Noronha;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3825-E216-4E04-8E9F-883010768B66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Segundo o conjunto</a:t>
            </a:r>
            <a:r>
              <a:rPr lang="pt-BR" baseline="0" dirty="0" smtClean="0"/>
              <a:t> de técnicas e métodos empregados no seu levantamento, possuem três categorias: </a:t>
            </a:r>
            <a:r>
              <a:rPr lang="pt-BR" baseline="0" dirty="0" err="1" smtClean="0"/>
              <a:t>planialtimétricos</a:t>
            </a:r>
            <a:r>
              <a:rPr lang="pt-BR" baseline="0" dirty="0" smtClean="0"/>
              <a:t>, ambientais e cadastrais.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3825-E216-4E04-8E9F-883010768B66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Segundo</a:t>
            </a:r>
            <a:r>
              <a:rPr lang="pt-BR" baseline="0" dirty="0" smtClean="0"/>
              <a:t> Câmara (2005) os dados geográficos poder ser </a:t>
            </a:r>
            <a:r>
              <a:rPr lang="pt-BR" baseline="0" dirty="0" err="1" smtClean="0"/>
              <a:t>represetados</a:t>
            </a:r>
            <a:r>
              <a:rPr lang="pt-BR" baseline="0" dirty="0" smtClean="0"/>
              <a:t> espacialmente por quatro tipos: modelo numérico de terreno, mapa temático, mapa temático cadastral e redes.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3825-E216-4E04-8E9F-883010768B66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3825-E216-4E04-8E9F-883010768B66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Matemático</a:t>
            </a:r>
            <a:r>
              <a:rPr lang="pt-BR" baseline="0" dirty="0" smtClean="0"/>
              <a:t> ou conceitual 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Estes objetos se caracterizam através da variação de uma determinada grandeza física ou química.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3825-E216-4E04-8E9F-883010768B66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 valores usados podem ser obtidos através de análises em laboratório de amostras coletadas em algumas posições do lago.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plotagem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em um sistema de coordenadas x,y é mostrada na parte superior esquerda, onde cada par (x,y) é a localização de cada amostra de densidade em um determinado período de tempo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Quando avaliado pela </a:t>
            </a:r>
            <a:r>
              <a:rPr lang="pt-BR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estatística espacial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onde o atributo de localização é também considerado, tem-se uma descrição mais realista da distribuição de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microorganismos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 lago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3825-E216-4E04-8E9F-883010768B66}" type="slidenum">
              <a:rPr lang="pt-BR" smtClean="0"/>
              <a:pPr/>
              <a:t>18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4F65-9828-4347-A570-84E829EEDDA6}" type="datetimeFigureOut">
              <a:rPr lang="pt-BR" smtClean="0"/>
              <a:pPr/>
              <a:t>06/12/2013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47D3584-E160-4C27-BE23-1F04FFB6D8C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09094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4F65-9828-4347-A570-84E829EEDDA6}" type="datetimeFigureOut">
              <a:rPr lang="pt-BR" smtClean="0"/>
              <a:pPr/>
              <a:t>06/12/2013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47D3584-E160-4C27-BE23-1F04FFB6D8C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94887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4F65-9828-4347-A570-84E829EEDDA6}" type="datetimeFigureOut">
              <a:rPr lang="pt-BR" smtClean="0"/>
              <a:pPr/>
              <a:t>06/12/2013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47D3584-E160-4C27-BE23-1F04FFB6D8C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88590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4F65-9828-4347-A570-84E829EEDDA6}" type="datetimeFigureOut">
              <a:rPr lang="pt-BR" smtClean="0"/>
              <a:pPr/>
              <a:t>06/12/2013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47D3584-E160-4C27-BE23-1F04FFB6D8C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34466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4F65-9828-4347-A570-84E829EEDDA6}" type="datetimeFigureOut">
              <a:rPr lang="pt-BR" smtClean="0"/>
              <a:pPr/>
              <a:t>06/12/2013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47D3584-E160-4C27-BE23-1F04FFB6D8C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574444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4F65-9828-4347-A570-84E829EEDDA6}" type="datetimeFigureOut">
              <a:rPr lang="pt-BR" smtClean="0"/>
              <a:pPr/>
              <a:t>06/12/2013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47D3584-E160-4C27-BE23-1F04FFB6D8C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63926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4F65-9828-4347-A570-84E829EEDDA6}" type="datetimeFigureOut">
              <a:rPr lang="pt-BR" smtClean="0"/>
              <a:pPr/>
              <a:t>06/12/2013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3584-E160-4C27-BE23-1F04FFB6D8C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05235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4F65-9828-4347-A570-84E829EEDDA6}" type="datetimeFigureOut">
              <a:rPr lang="pt-BR" smtClean="0"/>
              <a:pPr/>
              <a:t>06/12/2013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3584-E160-4C27-BE23-1F04FFB6D8C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21226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4F65-9828-4347-A570-84E829EEDDA6}" type="datetimeFigureOut">
              <a:rPr lang="pt-BR" smtClean="0"/>
              <a:pPr/>
              <a:t>06/12/2013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3584-E160-4C27-BE23-1F04FFB6D8C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52316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4F65-9828-4347-A570-84E829EEDDA6}" type="datetimeFigureOut">
              <a:rPr lang="pt-BR" smtClean="0"/>
              <a:pPr/>
              <a:t>06/12/2013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47D3584-E160-4C27-BE23-1F04FFB6D8C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3657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4F65-9828-4347-A570-84E829EEDDA6}" type="datetimeFigureOut">
              <a:rPr lang="pt-BR" smtClean="0"/>
              <a:pPr/>
              <a:t>06/12/2013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47D3584-E160-4C27-BE23-1F04FFB6D8C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91722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4F65-9828-4347-A570-84E829EEDDA6}" type="datetimeFigureOut">
              <a:rPr lang="pt-BR" smtClean="0"/>
              <a:pPr/>
              <a:t>06/12/2013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47D3584-E160-4C27-BE23-1F04FFB6D8C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68896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4F65-9828-4347-A570-84E829EEDDA6}" type="datetimeFigureOut">
              <a:rPr lang="pt-BR" smtClean="0"/>
              <a:pPr/>
              <a:t>06/12/2013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3584-E160-4C27-BE23-1F04FFB6D8C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68107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4F65-9828-4347-A570-84E829EEDDA6}" type="datetimeFigureOut">
              <a:rPr lang="pt-BR" smtClean="0"/>
              <a:pPr/>
              <a:t>06/12/2013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3584-E160-4C27-BE23-1F04FFB6D8C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57616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4F65-9828-4347-A570-84E829EEDDA6}" type="datetimeFigureOut">
              <a:rPr lang="pt-BR" smtClean="0"/>
              <a:pPr/>
              <a:t>06/12/2013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3584-E160-4C27-BE23-1F04FFB6D8C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31246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4F65-9828-4347-A570-84E829EEDDA6}" type="datetimeFigureOut">
              <a:rPr lang="pt-BR" smtClean="0"/>
              <a:pPr/>
              <a:t>06/12/2013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47D3584-E160-4C27-BE23-1F04FFB6D8C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42065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04F65-9828-4347-A570-84E829EEDDA6}" type="datetimeFigureOut">
              <a:rPr lang="pt-BR" smtClean="0"/>
              <a:pPr/>
              <a:t>06/12/2013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47D3584-E160-4C27-BE23-1F04FFB6D8C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21874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8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89213" y="1704694"/>
            <a:ext cx="8915399" cy="2262781"/>
          </a:xfrm>
        </p:spPr>
        <p:txBody>
          <a:bodyPr>
            <a:normAutofit fontScale="90000"/>
          </a:bodyPr>
          <a:lstStyle/>
          <a:p>
            <a:pPr lvl="0"/>
            <a:r>
              <a:rPr lang="pt-BR" dirty="0" smtClean="0"/>
              <a:t>Representações Computacionais do Espaço Geográfico						</a:t>
            </a:r>
            <a:r>
              <a:rPr lang="pt-BR" sz="2200" dirty="0" smtClean="0"/>
              <a:t>Prof. Herondino</a:t>
            </a:r>
            <a:endParaRPr lang="pt-BR" sz="22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...Os </a:t>
            </a:r>
            <a:r>
              <a:rPr lang="pt-BR" dirty="0" err="1" smtClean="0"/>
              <a:t>GIScientistas</a:t>
            </a:r>
            <a:r>
              <a:rPr lang="pt-BR" dirty="0" smtClean="0"/>
              <a:t> estudam as representações do mundo real, em </a:t>
            </a:r>
            <a:r>
              <a:rPr lang="pt-BR" smtClean="0"/>
              <a:t>vez do </a:t>
            </a:r>
            <a:r>
              <a:rPr lang="pt-BR" dirty="0" smtClean="0"/>
              <a:t>próprio mundo real.“	</a:t>
            </a:r>
          </a:p>
          <a:p>
            <a:r>
              <a:rPr lang="pt-BR" dirty="0" smtClean="0"/>
              <a:t>													Taylor &amp; </a:t>
            </a:r>
            <a:r>
              <a:rPr lang="pt-BR" dirty="0" err="1" smtClean="0"/>
              <a:t>Reitsma</a:t>
            </a:r>
            <a:r>
              <a:rPr lang="pt-BR" dirty="0" smtClean="0"/>
              <a:t>, 2013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56424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Dados Geográficos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74460" y="2006221"/>
            <a:ext cx="9430152" cy="3905001"/>
          </a:xfrm>
        </p:spPr>
        <p:txBody>
          <a:bodyPr>
            <a:normAutofit/>
          </a:bodyPr>
          <a:lstStyle/>
          <a:p>
            <a:r>
              <a:rPr lang="pt-BR" sz="2800" b="1" dirty="0" err="1" smtClean="0"/>
              <a:t>Planialtimétricos</a:t>
            </a:r>
            <a:r>
              <a:rPr lang="pt-BR" sz="2800" dirty="0" smtClean="0"/>
              <a:t> – dados que determinam a posição do objeto em relação a localização (x, y) e à altura ou altitude (z)</a:t>
            </a:r>
          </a:p>
          <a:p>
            <a:r>
              <a:rPr lang="pt-BR" sz="2800" b="1" dirty="0" smtClean="0"/>
              <a:t>Ambientais</a:t>
            </a:r>
            <a:r>
              <a:rPr lang="pt-BR" sz="2800" dirty="0" smtClean="0"/>
              <a:t> – dados qualitativos ou quantitativos de um fenômenos e sua expressão espacial</a:t>
            </a:r>
          </a:p>
          <a:p>
            <a:r>
              <a:rPr lang="pt-BR" sz="2800" b="1" dirty="0" smtClean="0"/>
              <a:t>Cadastrais</a:t>
            </a:r>
            <a:r>
              <a:rPr lang="pt-BR" sz="2800" dirty="0" smtClean="0"/>
              <a:t> – definem o número de ocorrências (contagem) e os atributos delas.</a:t>
            </a:r>
          </a:p>
          <a:p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Representação Espacial dos Dados Geográficos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01755" y="2251889"/>
            <a:ext cx="9635319" cy="3057098"/>
          </a:xfrm>
        </p:spPr>
        <p:txBody>
          <a:bodyPr>
            <a:normAutofit/>
          </a:bodyPr>
          <a:lstStyle/>
          <a:p>
            <a:r>
              <a:rPr lang="pt-BR" sz="2400" b="1" dirty="0" smtClean="0"/>
              <a:t>Modelo Numérico de terreno(MNT</a:t>
            </a:r>
            <a:r>
              <a:rPr lang="pt-BR" sz="2400" dirty="0" smtClean="0"/>
              <a:t>) (ou Modelo Digital de Terreno (MDT)</a:t>
            </a:r>
          </a:p>
          <a:p>
            <a:r>
              <a:rPr lang="pt-BR" sz="2400" b="1" dirty="0" smtClean="0"/>
              <a:t>Mapa Temático Ambiental</a:t>
            </a:r>
          </a:p>
          <a:p>
            <a:r>
              <a:rPr lang="pt-BR" sz="2400" b="1" dirty="0" smtClean="0"/>
              <a:t>Mapa Temático Cadastral</a:t>
            </a:r>
          </a:p>
          <a:p>
            <a:r>
              <a:rPr lang="pt-BR" sz="2400" b="1" dirty="0" smtClean="0"/>
              <a:t>Redes</a:t>
            </a:r>
          </a:p>
          <a:p>
            <a:pPr>
              <a:buNone/>
            </a:pP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Representação Espacial dos Dados Geográficos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60811" y="1828801"/>
            <a:ext cx="9635319" cy="4694830"/>
          </a:xfrm>
        </p:spPr>
        <p:txBody>
          <a:bodyPr>
            <a:normAutofit/>
          </a:bodyPr>
          <a:lstStyle/>
          <a:p>
            <a:r>
              <a:rPr lang="pt-BR" sz="2400" b="1" dirty="0" smtClean="0"/>
              <a:t>Modelo Numérico de terreno(MNT</a:t>
            </a:r>
            <a:r>
              <a:rPr lang="pt-BR" sz="2400" dirty="0" smtClean="0"/>
              <a:t>) (ou Modelo Digital de Terreno (MDT)</a:t>
            </a:r>
          </a:p>
          <a:p>
            <a:pPr lvl="1"/>
            <a:r>
              <a:rPr lang="pt-BR" sz="2200" dirty="0" smtClean="0"/>
              <a:t>representação artificial da </a:t>
            </a:r>
            <a:r>
              <a:rPr lang="pt-BR" sz="2200" dirty="0" err="1" smtClean="0"/>
              <a:t>altimetria</a:t>
            </a:r>
            <a:r>
              <a:rPr lang="pt-BR" sz="2200" dirty="0" smtClean="0"/>
              <a:t> de uma região selecionada</a:t>
            </a:r>
          </a:p>
          <a:p>
            <a:endParaRPr lang="pt-BR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6320" y="3348110"/>
            <a:ext cx="5665101" cy="304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2925582" y="6306265"/>
            <a:ext cx="74243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 smtClean="0"/>
              <a:t>Modelo numérico de terreno da região do sítio arqueológico da Pedra de Ingá.  Fonte :UFPB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Representação Espacial dos Dados Geográficos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60811" y="1828801"/>
            <a:ext cx="9635319" cy="4694830"/>
          </a:xfrm>
        </p:spPr>
        <p:txBody>
          <a:bodyPr>
            <a:normAutofit/>
          </a:bodyPr>
          <a:lstStyle/>
          <a:p>
            <a:r>
              <a:rPr lang="pt-BR" sz="2400" b="1" dirty="0" smtClean="0"/>
              <a:t>Mapa Temático Ambiental</a:t>
            </a:r>
          </a:p>
          <a:p>
            <a:pPr lvl="1"/>
            <a:r>
              <a:rPr lang="pt-BR" sz="2200" dirty="0" smtClean="0"/>
              <a:t>pode ser representado por arquivos matriciais ou vetoriais </a:t>
            </a:r>
          </a:p>
          <a:p>
            <a:endParaRPr lang="pt-BR" sz="24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3394" y="2695903"/>
            <a:ext cx="5848697" cy="41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Representação Espacial dos Dados Geográficos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60811" y="1828801"/>
            <a:ext cx="9635319" cy="4694830"/>
          </a:xfrm>
        </p:spPr>
        <p:txBody>
          <a:bodyPr>
            <a:normAutofit/>
          </a:bodyPr>
          <a:lstStyle/>
          <a:p>
            <a:r>
              <a:rPr lang="pt-BR" sz="2400" b="1" dirty="0" smtClean="0"/>
              <a:t>Mapa Temático Cadastral</a:t>
            </a:r>
          </a:p>
          <a:p>
            <a:pPr lvl="1"/>
            <a:r>
              <a:rPr lang="pt-BR" sz="2200" dirty="0" smtClean="0"/>
              <a:t>Representa dados quantitativos ou qualitativos, gerados por levantamentos cadastrais</a:t>
            </a:r>
          </a:p>
          <a:p>
            <a:endParaRPr lang="pt-BR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3" y="3072157"/>
            <a:ext cx="6621517" cy="3722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Representação Espacial dos Dados Geográficos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60811" y="1828801"/>
            <a:ext cx="9635319" cy="4694830"/>
          </a:xfrm>
        </p:spPr>
        <p:txBody>
          <a:bodyPr>
            <a:normAutofit/>
          </a:bodyPr>
          <a:lstStyle/>
          <a:p>
            <a:r>
              <a:rPr lang="pt-BR" sz="2400" b="1" dirty="0" smtClean="0"/>
              <a:t>Redes</a:t>
            </a:r>
          </a:p>
          <a:p>
            <a:pPr lvl="1"/>
            <a:r>
              <a:rPr lang="pt-BR" sz="2200" dirty="0" smtClean="0"/>
              <a:t>Armazenam os elementos geográficos em modelo vetorial com topologia de rede (arco-nó), representado por um grafo.</a:t>
            </a:r>
          </a:p>
          <a:p>
            <a:endParaRPr lang="pt-BR" sz="2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7698" y="3320268"/>
            <a:ext cx="5927834" cy="3332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Paradigma dos 4 universos</a:t>
            </a:r>
            <a:endParaRPr lang="pt-BR" dirty="0"/>
          </a:p>
        </p:txBody>
      </p:sp>
      <p:pic>
        <p:nvPicPr>
          <p:cNvPr id="5" name="Espaço Reservado para Conteúdo 4" descr="4universos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24026" y="1418902"/>
            <a:ext cx="3941404" cy="5186643"/>
          </a:xfrm>
        </p:spPr>
      </p:pic>
      <p:grpSp>
        <p:nvGrpSpPr>
          <p:cNvPr id="3" name="Grupo 8"/>
          <p:cNvGrpSpPr/>
          <p:nvPr/>
        </p:nvGrpSpPr>
        <p:grpSpPr>
          <a:xfrm>
            <a:off x="6653048" y="2664382"/>
            <a:ext cx="5044967" cy="3011204"/>
            <a:chOff x="4006746" y="2078405"/>
            <a:chExt cx="7625662" cy="2074785"/>
          </a:xfrm>
        </p:grpSpPr>
        <p:sp>
          <p:nvSpPr>
            <p:cNvPr id="6" name="Retângulo 5"/>
            <p:cNvSpPr/>
            <p:nvPr/>
          </p:nvSpPr>
          <p:spPr>
            <a:xfrm>
              <a:off x="7748086" y="2078405"/>
              <a:ext cx="3884322" cy="1017911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pt-BR" dirty="0" smtClean="0"/>
                <a:t>Neste nível é feito o mapeamento dos objetos conceituais para representações geométricas</a:t>
              </a:r>
              <a:endParaRPr lang="pt-BR" dirty="0"/>
            </a:p>
          </p:txBody>
        </p:sp>
        <p:cxnSp>
          <p:nvCxnSpPr>
            <p:cNvPr id="8" name="Conector de seta reta 7"/>
            <p:cNvCxnSpPr>
              <a:stCxn id="6" idx="1"/>
            </p:cNvCxnSpPr>
            <p:nvPr/>
          </p:nvCxnSpPr>
          <p:spPr>
            <a:xfrm flipH="1">
              <a:off x="4006746" y="2587361"/>
              <a:ext cx="3741341" cy="156582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tângulo 11"/>
          <p:cNvSpPr/>
          <p:nvPr/>
        </p:nvSpPr>
        <p:spPr>
          <a:xfrm>
            <a:off x="835573" y="3862550"/>
            <a:ext cx="2963918" cy="147732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pt-BR" dirty="0" smtClean="0"/>
              <a:t>Oferece um conjunto de conceitos formais com os quais as entidades geográficas podem ser modeladas</a:t>
            </a:r>
            <a:endParaRPr lang="pt-BR" dirty="0"/>
          </a:p>
        </p:txBody>
      </p:sp>
      <p:cxnSp>
        <p:nvCxnSpPr>
          <p:cNvPr id="13" name="Conector de seta reta 12"/>
          <p:cNvCxnSpPr>
            <a:stCxn id="12" idx="3"/>
          </p:cNvCxnSpPr>
          <p:nvPr/>
        </p:nvCxnSpPr>
        <p:spPr>
          <a:xfrm>
            <a:off x="3799491" y="4601214"/>
            <a:ext cx="1907626" cy="443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tângulo 51"/>
          <p:cNvSpPr/>
          <p:nvPr/>
        </p:nvSpPr>
        <p:spPr>
          <a:xfrm>
            <a:off x="9107214" y="5470647"/>
            <a:ext cx="2575033" cy="92333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pt-BR" dirty="0" smtClean="0"/>
              <a:t>estruturas de dados e linguagens de programação</a:t>
            </a:r>
            <a:endParaRPr lang="pt-BR" dirty="0"/>
          </a:p>
        </p:txBody>
      </p:sp>
      <p:cxnSp>
        <p:nvCxnSpPr>
          <p:cNvPr id="53" name="Conector de seta reta 52"/>
          <p:cNvCxnSpPr>
            <a:stCxn id="52" idx="1"/>
          </p:cNvCxnSpPr>
          <p:nvPr/>
        </p:nvCxnSpPr>
        <p:spPr>
          <a:xfrm flipH="1">
            <a:off x="6731875" y="5932312"/>
            <a:ext cx="2375339" cy="4369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tângulo 63"/>
          <p:cNvSpPr/>
          <p:nvPr/>
        </p:nvSpPr>
        <p:spPr>
          <a:xfrm>
            <a:off x="5523186" y="6574221"/>
            <a:ext cx="28640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/>
              <a:t>FONTE: http://www.dpi.inpe.br</a:t>
            </a:r>
            <a:endParaRPr lang="pt-BR" sz="1400" dirty="0"/>
          </a:p>
        </p:txBody>
      </p:sp>
      <p:grpSp>
        <p:nvGrpSpPr>
          <p:cNvPr id="15" name="Grupo 25"/>
          <p:cNvGrpSpPr/>
          <p:nvPr/>
        </p:nvGrpSpPr>
        <p:grpSpPr>
          <a:xfrm>
            <a:off x="791003" y="1792023"/>
            <a:ext cx="4411618" cy="1200329"/>
            <a:chOff x="791003" y="1792023"/>
            <a:chExt cx="4411618" cy="1200329"/>
          </a:xfrm>
        </p:grpSpPr>
        <p:sp>
          <p:nvSpPr>
            <p:cNvPr id="16" name="Retângulo 15"/>
            <p:cNvSpPr/>
            <p:nvPr/>
          </p:nvSpPr>
          <p:spPr>
            <a:xfrm>
              <a:off x="791003" y="1792023"/>
              <a:ext cx="3087312" cy="120032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pt-BR" dirty="0" smtClean="0"/>
                <a:t>Do universo do mundo real selecionam-se os objetos, as variáveis de interesse</a:t>
              </a:r>
              <a:endParaRPr lang="pt-BR" dirty="0"/>
            </a:p>
          </p:txBody>
        </p:sp>
        <p:cxnSp>
          <p:nvCxnSpPr>
            <p:cNvPr id="17" name="Conector de seta reta 16"/>
            <p:cNvCxnSpPr>
              <a:stCxn id="16" idx="3"/>
            </p:cNvCxnSpPr>
            <p:nvPr/>
          </p:nvCxnSpPr>
          <p:spPr>
            <a:xfrm>
              <a:off x="3878315" y="2392188"/>
              <a:ext cx="1324306" cy="30371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Universo Real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23393" y="1513490"/>
            <a:ext cx="9581219" cy="4397732"/>
          </a:xfrm>
        </p:spPr>
        <p:txBody>
          <a:bodyPr>
            <a:noAutofit/>
          </a:bodyPr>
          <a:lstStyle/>
          <a:p>
            <a:r>
              <a:rPr lang="pt-BR" sz="2400" dirty="0" smtClean="0"/>
              <a:t>Estas variáveis são descritas inicialmente como um </a:t>
            </a:r>
            <a:r>
              <a:rPr lang="pt-BR" sz="2400" b="1" dirty="0" smtClean="0"/>
              <a:t>conjunto de valores medidos de forma amostral no universo do mundo real</a:t>
            </a:r>
            <a:r>
              <a:rPr lang="pt-BR" sz="2400" dirty="0" smtClean="0"/>
              <a:t>.</a:t>
            </a:r>
          </a:p>
          <a:p>
            <a:pPr lvl="1"/>
            <a:r>
              <a:rPr lang="pt-BR" sz="2400" dirty="0" smtClean="0"/>
              <a:t>ao se estudar o comportamento do uso do solo em uma determinada região (</a:t>
            </a:r>
            <a:r>
              <a:rPr lang="pt-BR" sz="2400" b="1" i="1" dirty="0" smtClean="0"/>
              <a:t>variável de interesse</a:t>
            </a:r>
            <a:r>
              <a:rPr lang="pt-BR" sz="2400" dirty="0" smtClean="0"/>
              <a:t>)</a:t>
            </a:r>
          </a:p>
          <a:p>
            <a:pPr lvl="1"/>
            <a:r>
              <a:rPr lang="pt-BR" sz="2400" dirty="0" smtClean="0"/>
              <a:t>posições diferentes na região, provavelmente possuirão culturas diferentes, como milho, soja, arroz, pastagem, </a:t>
            </a:r>
            <a:r>
              <a:rPr lang="pt-BR" sz="2400" dirty="0" err="1" smtClean="0"/>
              <a:t>etc</a:t>
            </a:r>
            <a:r>
              <a:rPr lang="pt-BR" sz="2400" dirty="0" smtClean="0"/>
              <a:t> (</a:t>
            </a:r>
            <a:r>
              <a:rPr lang="pt-BR" sz="2400" b="1" i="1" dirty="0" smtClean="0"/>
              <a:t>variação espacial</a:t>
            </a:r>
            <a:r>
              <a:rPr lang="pt-BR" sz="2400" dirty="0" smtClean="0"/>
              <a:t>)</a:t>
            </a:r>
          </a:p>
          <a:p>
            <a:pPr lvl="1"/>
            <a:r>
              <a:rPr lang="pt-BR" sz="2400" dirty="0" smtClean="0"/>
              <a:t>E em uma mesma posição, o uso do solo poderá sofrer alterações quando avaliado em épocas distintas (</a:t>
            </a:r>
            <a:r>
              <a:rPr lang="pt-BR" sz="2400" b="1" i="1" dirty="0" smtClean="0"/>
              <a:t>variação temporal</a:t>
            </a:r>
            <a:r>
              <a:rPr lang="pt-BR" sz="2400" dirty="0" smtClean="0"/>
              <a:t>).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Universo real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97724" y="1639614"/>
            <a:ext cx="4493174" cy="4556234"/>
          </a:xfrm>
        </p:spPr>
        <p:txBody>
          <a:bodyPr>
            <a:normAutofit fontScale="85000" lnSpcReduction="10000"/>
          </a:bodyPr>
          <a:lstStyle/>
          <a:p>
            <a:r>
              <a:rPr lang="pt-BR" sz="2800" dirty="0" smtClean="0"/>
              <a:t>Uma das características da tecnologia SIG é </a:t>
            </a:r>
            <a:r>
              <a:rPr lang="pt-BR" sz="2800" b="1" dirty="0" smtClean="0"/>
              <a:t>representar a informação espacial </a:t>
            </a:r>
            <a:r>
              <a:rPr lang="pt-BR" sz="2800" b="1" dirty="0" err="1" smtClean="0"/>
              <a:t>numéricamente</a:t>
            </a:r>
            <a:endParaRPr lang="pt-BR" sz="2800" b="1" dirty="0" smtClean="0"/>
          </a:p>
          <a:p>
            <a:r>
              <a:rPr lang="pt-BR" sz="2800" dirty="0" smtClean="0"/>
              <a:t>A </a:t>
            </a:r>
            <a:r>
              <a:rPr lang="pt-BR" sz="2800" i="1" dirty="0" smtClean="0"/>
              <a:t>estatística espacial</a:t>
            </a:r>
            <a:r>
              <a:rPr lang="pt-BR" sz="2800" dirty="0" smtClean="0"/>
              <a:t> desenvolveu-se como uma extensão da estatística clássica com o objetivo de melhor caracterizar a distribuição espacial presente nos dados geográficos</a:t>
            </a:r>
            <a:endParaRPr lang="pt-BR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7284" y="1495927"/>
            <a:ext cx="4509232" cy="3753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5838496" y="5376069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400" dirty="0" smtClean="0"/>
              <a:t>mapeamento da densidade de </a:t>
            </a:r>
            <a:r>
              <a:rPr lang="pt-BR" sz="1400" dirty="0" err="1" smtClean="0"/>
              <a:t>microorganismos</a:t>
            </a:r>
            <a:r>
              <a:rPr lang="pt-BR" sz="1400" dirty="0" smtClean="0"/>
              <a:t> em uma região de um lago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Universo Conceitual ou Matemático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81959" y="1660621"/>
            <a:ext cx="6353503" cy="4834772"/>
          </a:xfrm>
        </p:spPr>
        <p:txBody>
          <a:bodyPr>
            <a:normAutofit/>
          </a:bodyPr>
          <a:lstStyle/>
          <a:p>
            <a:r>
              <a:rPr lang="pt-BR" sz="2800" dirty="0" smtClean="0"/>
              <a:t>O resultado deste nível de abstração é a conceituação humana da realidade descrita na forma matemática</a:t>
            </a:r>
          </a:p>
          <a:p>
            <a:r>
              <a:rPr lang="pt-BR" sz="2800" i="1" dirty="0" err="1" smtClean="0"/>
              <a:t>Geo-campo</a:t>
            </a:r>
            <a:r>
              <a:rPr lang="pt-BR" sz="2800" i="1" dirty="0" smtClean="0"/>
              <a:t> </a:t>
            </a:r>
            <a:r>
              <a:rPr lang="pt-BR" sz="2800" i="1" dirty="0" smtClean="0">
                <a:latin typeface="Times New Roman" pitchFamily="18" charset="0"/>
                <a:cs typeface="Times New Roman" pitchFamily="18" charset="0"/>
              </a:rPr>
              <a:t>( f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8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/>
            <a:r>
              <a:rPr lang="pt-BR" sz="2600" dirty="0" smtClean="0"/>
              <a:t>como uma entidade matemática que representa a distribuição de uma variável espacialmente contínua sobre uma região geográfica </a:t>
            </a:r>
            <a:r>
              <a:rPr lang="pt-BR" sz="2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t-BR" sz="2600" i="1" dirty="0" smtClean="0">
                <a:latin typeface="Times New Roman" pitchFamily="18" charset="0"/>
                <a:cs typeface="Times New Roman" pitchFamily="18" charset="0"/>
              </a:rPr>
              <a:t>R).</a:t>
            </a:r>
            <a:endParaRPr lang="pt-BR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3269" y="1526299"/>
            <a:ext cx="36576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9101092" cy="1280890"/>
          </a:xfrm>
        </p:spPr>
        <p:txBody>
          <a:bodyPr>
            <a:normAutofit/>
          </a:bodyPr>
          <a:lstStyle/>
          <a:p>
            <a:r>
              <a:rPr lang="pt-BR" dirty="0" smtClean="0"/>
              <a:t>Geoprocessamento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35617" y="1356353"/>
            <a:ext cx="10380372" cy="4547315"/>
          </a:xfrm>
        </p:spPr>
        <p:txBody>
          <a:bodyPr>
            <a:normAutofit/>
          </a:bodyPr>
          <a:lstStyle/>
          <a:p>
            <a:r>
              <a:rPr lang="pt-BR" sz="2000" dirty="0" smtClean="0"/>
              <a:t>Disciplina do conhecimento que utiliza técnicas matemáticas e computacionais para o tratamento da informação geográfica e que vem influenciando de maneira crescente as áreas de </a:t>
            </a:r>
            <a:r>
              <a:rPr lang="pt-BR" sz="2000" b="1" dirty="0" smtClean="0"/>
              <a:t>cartografia</a:t>
            </a:r>
            <a:r>
              <a:rPr lang="pt-BR" sz="2000" dirty="0" smtClean="0"/>
              <a:t>, </a:t>
            </a:r>
            <a:r>
              <a:rPr lang="pt-BR" sz="2000" b="1" dirty="0" smtClean="0"/>
              <a:t>Análise de Recursos Naturais</a:t>
            </a:r>
            <a:r>
              <a:rPr lang="pt-BR" sz="2000" dirty="0" smtClean="0"/>
              <a:t>, </a:t>
            </a:r>
            <a:r>
              <a:rPr lang="pt-BR" sz="2000" b="1" dirty="0" smtClean="0"/>
              <a:t>Transportes</a:t>
            </a:r>
            <a:r>
              <a:rPr lang="pt-BR" sz="2000" dirty="0" smtClean="0"/>
              <a:t>, </a:t>
            </a:r>
            <a:r>
              <a:rPr lang="pt-BR" sz="2000" b="1" dirty="0" smtClean="0"/>
              <a:t>Comunicações</a:t>
            </a:r>
            <a:r>
              <a:rPr lang="pt-BR" sz="2000" dirty="0" smtClean="0"/>
              <a:t>, </a:t>
            </a:r>
            <a:r>
              <a:rPr lang="pt-BR" sz="2000" b="1" dirty="0" smtClean="0"/>
              <a:t>Energia</a:t>
            </a:r>
            <a:r>
              <a:rPr lang="pt-BR" sz="2000" dirty="0" smtClean="0"/>
              <a:t> e </a:t>
            </a:r>
            <a:r>
              <a:rPr lang="pt-BR" sz="2000" b="1" dirty="0" smtClean="0"/>
              <a:t>Planejamento Urbano e Regional</a:t>
            </a:r>
            <a:r>
              <a:rPr lang="pt-BR" sz="2000" dirty="0" smtClean="0"/>
              <a:t>.</a:t>
            </a:r>
          </a:p>
          <a:p>
            <a:r>
              <a:rPr lang="pt-BR" sz="2000" dirty="0" smtClean="0"/>
              <a:t> </a:t>
            </a:r>
            <a:endParaRPr lang="pt-BR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3203" y="2920621"/>
            <a:ext cx="7475220" cy="3937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3867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99243" y="1538513"/>
            <a:ext cx="3618687" cy="715959"/>
          </a:xfrm>
        </p:spPr>
        <p:txBody>
          <a:bodyPr>
            <a:noAutofit/>
          </a:bodyPr>
          <a:lstStyle/>
          <a:p>
            <a:r>
              <a:rPr lang="pt-BR" sz="2800" i="1" dirty="0" err="1" smtClean="0"/>
              <a:t>Geo-campo</a:t>
            </a:r>
            <a:r>
              <a:rPr lang="pt-BR" sz="2800" i="1" dirty="0" smtClean="0"/>
              <a:t> </a:t>
            </a:r>
            <a:r>
              <a:rPr lang="pt-BR" sz="2800" i="1" dirty="0" smtClean="0">
                <a:latin typeface="Times New Roman" pitchFamily="18" charset="0"/>
                <a:cs typeface="Times New Roman" pitchFamily="18" charset="0"/>
              </a:rPr>
              <a:t>( f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8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pt-BR" sz="2800" i="1" dirty="0" smtClean="0">
                <a:latin typeface="Times New Roman" pitchFamily="18" charset="0"/>
                <a:cs typeface="Times New Roman" pitchFamily="18" charset="0"/>
              </a:rPr>
            </a:br>
            <a:endParaRPr lang="pt-BR" sz="2800" dirty="0"/>
          </a:p>
        </p:txBody>
      </p:sp>
      <p:sp>
        <p:nvSpPr>
          <p:cNvPr id="4" name="Retângulo 3"/>
          <p:cNvSpPr/>
          <p:nvPr/>
        </p:nvSpPr>
        <p:spPr>
          <a:xfrm>
            <a:off x="1939160" y="2238704"/>
            <a:ext cx="87340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i="1" dirty="0" smtClean="0">
                <a:latin typeface="Times New Roman" pitchFamily="18" charset="0"/>
                <a:cs typeface="Times New Roman" pitchFamily="18" charset="0"/>
              </a:rPr>
              <a:t>f = [R,A,</a:t>
            </a:r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pt-BR" sz="2800" i="1" dirty="0" smtClean="0">
                <a:latin typeface="Times New Roman" pitchFamily="18" charset="0"/>
                <a:cs typeface="Times New Roman" pitchFamily="18" charset="0"/>
              </a:rPr>
              <a:t> ]</a:t>
            </a:r>
          </a:p>
          <a:p>
            <a:r>
              <a:rPr lang="pt-BR" sz="2800" i="1" dirty="0" smtClean="0">
                <a:latin typeface="Times New Roman" pitchFamily="18" charset="0"/>
                <a:cs typeface="Times New Roman" pitchFamily="18" charset="0"/>
              </a:rPr>
              <a:t>R : região geográfica definindo o domínio espacial -  </a:t>
            </a:r>
          </a:p>
          <a:p>
            <a:r>
              <a:rPr lang="pt-BR" sz="2800" i="1" dirty="0" smtClean="0">
                <a:latin typeface="Times New Roman" pitchFamily="18" charset="0"/>
                <a:cs typeface="Times New Roman" pitchFamily="18" charset="0"/>
              </a:rPr>
              <a:t>A : </a:t>
            </a:r>
            <a:r>
              <a:rPr lang="pt-BR" sz="2800" i="1" dirty="0" err="1" smtClean="0">
                <a:latin typeface="Times New Roman" pitchFamily="18" charset="0"/>
                <a:cs typeface="Times New Roman" pitchFamily="18" charset="0"/>
              </a:rPr>
              <a:t>contra-domínio</a:t>
            </a:r>
            <a:r>
              <a:rPr lang="pt-BR" sz="2800" i="1" dirty="0" smtClean="0">
                <a:latin typeface="Times New Roman" pitchFamily="18" charset="0"/>
                <a:cs typeface="Times New Roman" pitchFamily="18" charset="0"/>
              </a:rPr>
              <a:t> de valores da variável na região geográfica</a:t>
            </a:r>
            <a:r>
              <a:rPr lang="pt-BR" sz="2800" dirty="0" smtClean="0"/>
              <a:t>, </a:t>
            </a:r>
            <a:r>
              <a:rPr lang="pt-BR" sz="2800" i="1" dirty="0" smtClean="0">
                <a:latin typeface="Times New Roman" pitchFamily="18" charset="0"/>
                <a:cs typeface="Times New Roman" pitchFamily="18" charset="0"/>
              </a:rPr>
              <a:t>ou seja A = { A1, A2, ..., </a:t>
            </a:r>
            <a:r>
              <a:rPr lang="pt-BR" sz="2800" i="1" dirty="0" err="1" smtClean="0"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pt-BR" sz="2800" i="1" dirty="0" smtClean="0">
                <a:latin typeface="Times New Roman" pitchFamily="18" charset="0"/>
                <a:cs typeface="Times New Roman" pitchFamily="18" charset="0"/>
              </a:rPr>
              <a:t>} é um conjunto de atributos</a:t>
            </a:r>
          </a:p>
          <a:p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pt-BR" sz="2800" i="1" dirty="0" smtClean="0">
                <a:latin typeface="Times New Roman" pitchFamily="18" charset="0"/>
                <a:cs typeface="Times New Roman" pitchFamily="18" charset="0"/>
              </a:rPr>
              <a:t> : mapeamento entre pontos (x,y) em R para valores em A (</a:t>
            </a:r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pt-BR" sz="2800" i="1" dirty="0" smtClean="0">
                <a:latin typeface="Times New Roman" pitchFamily="18" charset="0"/>
                <a:cs typeface="Times New Roman" pitchFamily="18" charset="0"/>
              </a:rPr>
              <a:t> : R→ A)</a:t>
            </a:r>
            <a:endParaRPr lang="pt-BR" sz="28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9578928" y="2665678"/>
          <a:ext cx="1165225" cy="471488"/>
        </p:xfrm>
        <a:graphic>
          <a:graphicData uri="http://schemas.openxmlformats.org/presentationml/2006/ole">
            <p:oleObj spid="_x0000_s2050" name="Equação" r:id="rId3" imgW="482400" imgH="190440" progId="Equation.3">
              <p:embed/>
            </p:oleObj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>
          <a:xfrm>
            <a:off x="2592925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Universo Conceitual ou Matemático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47321" y="1613337"/>
            <a:ext cx="9282223" cy="4882056"/>
          </a:xfrm>
        </p:spPr>
        <p:txBody>
          <a:bodyPr>
            <a:normAutofit fontScale="85000" lnSpcReduction="20000"/>
          </a:bodyPr>
          <a:lstStyle/>
          <a:p>
            <a:r>
              <a:rPr lang="pt-BR" sz="2800" dirty="0" smtClean="0"/>
              <a:t>Câmara (1995) sugere três especializações para </a:t>
            </a:r>
            <a:r>
              <a:rPr lang="pt-BR" sz="2800" dirty="0" err="1" smtClean="0"/>
              <a:t>geo-campo</a:t>
            </a:r>
            <a:r>
              <a:rPr lang="pt-BR" sz="2800" dirty="0" smtClean="0"/>
              <a:t>:</a:t>
            </a:r>
          </a:p>
          <a:p>
            <a:r>
              <a:rPr lang="pt-BR" sz="2800" b="1" i="1" dirty="0" smtClean="0"/>
              <a:t>Temático</a:t>
            </a:r>
          </a:p>
          <a:p>
            <a:pPr lvl="1"/>
            <a:r>
              <a:rPr lang="pt-BR" sz="2600" dirty="0" smtClean="0"/>
              <a:t>Se o </a:t>
            </a:r>
            <a:r>
              <a:rPr lang="pt-BR" sz="2600" dirty="0" err="1" smtClean="0"/>
              <a:t>contra-domínio</a:t>
            </a:r>
            <a:r>
              <a:rPr lang="pt-BR" sz="26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pt-BR" sz="2600" dirty="0" smtClean="0"/>
              <a:t>de</a:t>
            </a:r>
            <a:r>
              <a:rPr lang="pt-BR" sz="2600" dirty="0" smtClean="0">
                <a:latin typeface="Times New Roman" pitchFamily="18" charset="0"/>
                <a:cs typeface="Times New Roman" pitchFamily="18" charset="0"/>
              </a:rPr>
              <a:t> ƒ </a:t>
            </a:r>
            <a:r>
              <a:rPr lang="pt-BR" sz="2600" dirty="0" smtClean="0"/>
              <a:t>é um conjunto enumerável temos um dado temático. </a:t>
            </a:r>
          </a:p>
          <a:p>
            <a:pPr lvl="1">
              <a:buNone/>
            </a:pPr>
            <a:r>
              <a:rPr lang="pt-BR" sz="2600" dirty="0" smtClean="0"/>
              <a:t>	</a:t>
            </a:r>
            <a:r>
              <a:rPr lang="pt-BR" sz="2800" dirty="0" smtClean="0"/>
              <a:t>Ex. Mapa de cobertura vegetal</a:t>
            </a:r>
            <a:endParaRPr lang="pt-BR" sz="2800" i="1" dirty="0" smtClean="0"/>
          </a:p>
          <a:p>
            <a:r>
              <a:rPr lang="pt-BR" sz="2800" b="1" i="1" dirty="0" smtClean="0"/>
              <a:t>Numérico</a:t>
            </a:r>
          </a:p>
          <a:p>
            <a:pPr lvl="1"/>
            <a:r>
              <a:rPr lang="pt-BR" sz="2600" dirty="0" smtClean="0"/>
              <a:t>Se o </a:t>
            </a:r>
            <a:r>
              <a:rPr lang="pt-BR" sz="2600" dirty="0" err="1" smtClean="0"/>
              <a:t>contra-domínio</a:t>
            </a:r>
            <a:r>
              <a:rPr lang="pt-BR" sz="26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pt-BR" sz="2600" dirty="0" smtClean="0"/>
              <a:t>de</a:t>
            </a:r>
            <a:r>
              <a:rPr lang="pt-BR" sz="2600" dirty="0" smtClean="0">
                <a:latin typeface="Times New Roman" pitchFamily="18" charset="0"/>
                <a:cs typeface="Times New Roman" pitchFamily="18" charset="0"/>
              </a:rPr>
              <a:t> ƒ </a:t>
            </a:r>
            <a:r>
              <a:rPr lang="pt-BR" sz="2600" dirty="0" smtClean="0"/>
              <a:t>é um conjunto de valores contínuos (-∞ a +∞) </a:t>
            </a:r>
            <a:r>
              <a:rPr lang="pt-BR" sz="2800" dirty="0" smtClean="0"/>
              <a:t>temos um dado numérico</a:t>
            </a:r>
          </a:p>
          <a:p>
            <a:pPr lvl="1">
              <a:buNone/>
            </a:pPr>
            <a:r>
              <a:rPr lang="pt-BR" sz="2800" i="1" dirty="0" smtClean="0"/>
              <a:t>	Ex. Dados de </a:t>
            </a:r>
            <a:r>
              <a:rPr lang="pt-BR" sz="2800" i="1" dirty="0" err="1" smtClean="0"/>
              <a:t>altimetria</a:t>
            </a:r>
            <a:r>
              <a:rPr lang="pt-BR" sz="2800" i="1" dirty="0" smtClean="0"/>
              <a:t>,temperatura, pressão</a:t>
            </a:r>
          </a:p>
          <a:p>
            <a:r>
              <a:rPr lang="pt-BR" sz="2800" b="1" i="1" dirty="0" smtClean="0"/>
              <a:t>Imagem</a:t>
            </a:r>
          </a:p>
          <a:p>
            <a:pPr lvl="1"/>
            <a:r>
              <a:rPr lang="pt-BR" sz="2800" dirty="0" smtClean="0"/>
              <a:t>é uma especialização da classe </a:t>
            </a:r>
            <a:r>
              <a:rPr lang="pt-BR" sz="2800" i="1" dirty="0" err="1" smtClean="0"/>
              <a:t>geo-campo</a:t>
            </a:r>
            <a:r>
              <a:rPr lang="pt-BR" sz="2800" i="1" dirty="0" smtClean="0"/>
              <a:t> numérico</a:t>
            </a:r>
            <a:endParaRPr lang="pt-BR" sz="2800" b="1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592925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Universo Conceitual ou Matemático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Imagem – Aprisionar a luz</a:t>
            </a:r>
            <a:endParaRPr lang="pt-BR" dirty="0"/>
          </a:p>
        </p:txBody>
      </p:sp>
      <p:pic>
        <p:nvPicPr>
          <p:cNvPr id="5" name="Imagem 4" descr="camaraescura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39158" y="1462225"/>
            <a:ext cx="6306207" cy="37521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tângulo 5"/>
          <p:cNvSpPr/>
          <p:nvPr/>
        </p:nvSpPr>
        <p:spPr>
          <a:xfrm>
            <a:off x="8403020" y="1655380"/>
            <a:ext cx="345264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/>
              <a:t>Atribui-se a </a:t>
            </a:r>
            <a:r>
              <a:rPr lang="pt-BR" sz="2800" b="1" dirty="0" smtClean="0"/>
              <a:t>Aristóteles </a:t>
            </a:r>
            <a:r>
              <a:rPr lang="pt-BR" sz="2800" dirty="0" smtClean="0"/>
              <a:t>os primeiros estudos sobre o fenômeno, isso no século IV antes de Cristo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amaraescura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6552" y="2033751"/>
            <a:ext cx="6610753" cy="35314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 dirty="0" smtClean="0"/>
              <a:t>Imagem – Aprisionar a luz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8450318" y="1882905"/>
            <a:ext cx="3200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Existem notas sobre o assunto feitas por </a:t>
            </a:r>
            <a:r>
              <a:rPr lang="pt-BR" sz="2400" b="1" dirty="0" smtClean="0"/>
              <a:t>Leonardo da Vinci </a:t>
            </a:r>
            <a:r>
              <a:rPr lang="pt-BR" sz="2400" dirty="0" smtClean="0"/>
              <a:t>em </a:t>
            </a:r>
            <a:r>
              <a:rPr lang="pt-BR" sz="2400" b="1" dirty="0" smtClean="0"/>
              <a:t>1797</a:t>
            </a:r>
            <a:r>
              <a:rPr lang="pt-BR" sz="2400" dirty="0" smtClean="0"/>
              <a:t>, e o cientista </a:t>
            </a:r>
            <a:r>
              <a:rPr lang="pt-BR" sz="2400" b="1" dirty="0" smtClean="0"/>
              <a:t>Giovanni </a:t>
            </a:r>
            <a:r>
              <a:rPr lang="pt-BR" sz="2400" b="1" dirty="0" err="1" smtClean="0"/>
              <a:t>Della</a:t>
            </a:r>
            <a:r>
              <a:rPr lang="pt-BR" sz="2400" b="1" dirty="0" smtClean="0"/>
              <a:t> Porta</a:t>
            </a:r>
            <a:r>
              <a:rPr lang="pt-BR" sz="2400" dirty="0" smtClean="0"/>
              <a:t> publicou, já em </a:t>
            </a:r>
            <a:r>
              <a:rPr lang="pt-BR" sz="2400" b="1" dirty="0" smtClean="0"/>
              <a:t>1558</a:t>
            </a:r>
            <a:r>
              <a:rPr lang="pt-BR" sz="2400" dirty="0" smtClean="0"/>
              <a:t>, uma descrição detalhada da câmara escura e seus usos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primeira Fotografia reconhecida</a:t>
            </a:r>
            <a:endParaRPr lang="pt-B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7104" y="1270726"/>
            <a:ext cx="7465793" cy="504796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Imagem Digital</a:t>
            </a:r>
            <a:endParaRPr lang="pt-B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5563" y="1522450"/>
            <a:ext cx="6847982" cy="473678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Começo do Processamento digital de Imagem</a:t>
            </a:r>
            <a:endParaRPr lang="pt-B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6760" y="2043604"/>
            <a:ext cx="7310109" cy="443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Satélites</a:t>
            </a:r>
            <a:endParaRPr lang="pt-B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5158" y="1223634"/>
            <a:ext cx="3787008" cy="44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4001" y="348155"/>
            <a:ext cx="5933048" cy="2994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5958124" y="3401989"/>
            <a:ext cx="1978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err="1" smtClean="0"/>
              <a:t>Billion-Pixel</a:t>
            </a:r>
            <a:r>
              <a:rPr lang="pt-BR" dirty="0" smtClean="0"/>
              <a:t> </a:t>
            </a:r>
            <a:r>
              <a:rPr lang="pt-BR" dirty="0" err="1" smtClean="0"/>
              <a:t>View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7394028" y="4903076"/>
            <a:ext cx="2420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História dos Satélites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27060" y="1487213"/>
            <a:ext cx="9313753" cy="5055477"/>
          </a:xfrm>
        </p:spPr>
        <p:txBody>
          <a:bodyPr>
            <a:normAutofit/>
          </a:bodyPr>
          <a:lstStyle/>
          <a:p>
            <a:r>
              <a:rPr lang="pt-BR" sz="2800" b="1" dirty="0" err="1" smtClean="0"/>
              <a:t>Geo</a:t>
            </a:r>
            <a:r>
              <a:rPr lang="pt-BR" sz="2800" b="1" dirty="0" smtClean="0"/>
              <a:t>- objetos</a:t>
            </a:r>
            <a:endParaRPr lang="pt-BR" dirty="0" smtClean="0"/>
          </a:p>
          <a:p>
            <a:r>
              <a:rPr lang="pt-BR" sz="2400" dirty="0" smtClean="0"/>
              <a:t>Dadas as regiões geográficas                                   e o conjunto de atributos convencionais </a:t>
            </a:r>
          </a:p>
          <a:p>
            <a:r>
              <a:rPr lang="pt-BR" sz="2400" dirty="0" smtClean="0"/>
              <a:t>Um Geo-Objeto                                       , onde             é uma parte de uma região geográfica     e              é um valor particular do atributo </a:t>
            </a:r>
          </a:p>
          <a:p>
            <a:r>
              <a:rPr lang="pt-BR" sz="2400" dirty="0" smtClean="0"/>
              <a:t>É um elemento único que possui atributos </a:t>
            </a:r>
            <a:r>
              <a:rPr lang="pt-BR" sz="2400" dirty="0" err="1" smtClean="0"/>
              <a:t>não-espaciais</a:t>
            </a:r>
            <a:r>
              <a:rPr lang="pt-BR" sz="2400" dirty="0" smtClean="0"/>
              <a:t> e está associado a múltiplas localizações geográficas</a:t>
            </a:r>
            <a:endParaRPr lang="pt-BR" sz="24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592925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Universo Conceitual ou Matemático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6925281" y="2001556"/>
          <a:ext cx="2598738" cy="455613"/>
        </p:xfrm>
        <a:graphic>
          <a:graphicData uri="http://schemas.openxmlformats.org/presentationml/2006/ole">
            <p:oleObj spid="_x0000_s4098" name="Equação" r:id="rId3" imgW="1371600" imgH="241200" progId="Equation.3">
              <p:embed/>
            </p:oleObj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7888987" y="2419249"/>
          <a:ext cx="1635125" cy="430213"/>
        </p:xfrm>
        <a:graphic>
          <a:graphicData uri="http://schemas.openxmlformats.org/presentationml/2006/ole">
            <p:oleObj spid="_x0000_s4099" name="Equação" r:id="rId4" imgW="863280" imgH="228600" progId="Equation.3">
              <p:embed/>
            </p:oleObj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4739244" y="2907536"/>
          <a:ext cx="3271837" cy="431800"/>
        </p:xfrm>
        <a:graphic>
          <a:graphicData uri="http://schemas.openxmlformats.org/presentationml/2006/ole">
            <p:oleObj spid="_x0000_s4100" name="Equação" r:id="rId5" imgW="1726920" imgH="228600" progId="Equation.3">
              <p:embed/>
            </p:oleObj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/>
        </p:nvGraphicFramePr>
        <p:xfrm>
          <a:off x="8954816" y="2929232"/>
          <a:ext cx="993228" cy="447884"/>
        </p:xfrm>
        <a:graphic>
          <a:graphicData uri="http://schemas.openxmlformats.org/presentationml/2006/ole">
            <p:oleObj spid="_x0000_s4101" name="Equação" r:id="rId6" imgW="431640" imgH="228600" progId="Equation.3">
              <p:embed/>
            </p:oleObj>
          </a:graphicData>
        </a:graphic>
      </p:graphicFrame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7191321" y="3302661"/>
          <a:ext cx="379412" cy="447675"/>
        </p:xfrm>
        <a:graphic>
          <a:graphicData uri="http://schemas.openxmlformats.org/presentationml/2006/ole">
            <p:oleObj spid="_x0000_s4104" name="Equação" r:id="rId7" imgW="164880" imgH="228600" progId="Equation.3">
              <p:embed/>
            </p:oleObj>
          </a:graphicData>
        </a:graphic>
      </p:graphicFrame>
      <p:graphicFrame>
        <p:nvGraphicFramePr>
          <p:cNvPr id="4105" name="Object 9"/>
          <p:cNvGraphicFramePr>
            <a:graphicFrameLocks noChangeAspect="1"/>
          </p:cNvGraphicFramePr>
          <p:nvPr/>
        </p:nvGraphicFramePr>
        <p:xfrm>
          <a:off x="7810581" y="3314092"/>
          <a:ext cx="992187" cy="447675"/>
        </p:xfrm>
        <a:graphic>
          <a:graphicData uri="http://schemas.openxmlformats.org/presentationml/2006/ole">
            <p:oleObj spid="_x0000_s4105" name="Equação" r:id="rId8" imgW="431640" imgH="228600" progId="Equation.3">
              <p:embed/>
            </p:oleObj>
          </a:graphicData>
        </a:graphic>
      </p:graphicFrame>
      <p:graphicFrame>
        <p:nvGraphicFramePr>
          <p:cNvPr id="4107" name="Object 11"/>
          <p:cNvGraphicFramePr>
            <a:graphicFrameLocks noChangeAspect="1"/>
          </p:cNvGraphicFramePr>
          <p:nvPr/>
        </p:nvGraphicFramePr>
        <p:xfrm>
          <a:off x="5541688" y="3640410"/>
          <a:ext cx="379413" cy="447675"/>
        </p:xfrm>
        <a:graphic>
          <a:graphicData uri="http://schemas.openxmlformats.org/presentationml/2006/ole">
            <p:oleObj spid="_x0000_s4107" name="Equação" r:id="rId9" imgW="16488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 smtClean="0"/>
              <a:t>Geo</a:t>
            </a:r>
            <a:r>
              <a:rPr lang="pt-BR" b="1" dirty="0" smtClean="0"/>
              <a:t>- objetos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1652" y="1844566"/>
            <a:ext cx="6271135" cy="433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9165486" cy="1280890"/>
          </a:xfrm>
        </p:spPr>
        <p:txBody>
          <a:bodyPr>
            <a:normAutofit/>
          </a:bodyPr>
          <a:lstStyle/>
          <a:p>
            <a:r>
              <a:rPr lang="pt-BR" b="1" dirty="0" smtClean="0"/>
              <a:t>Exemplo Histórico</a:t>
            </a:r>
            <a:endParaRPr lang="pt-BR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0434" y="1598976"/>
            <a:ext cx="7858125" cy="46005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" name="Elipse 3"/>
          <p:cNvSpPr/>
          <p:nvPr/>
        </p:nvSpPr>
        <p:spPr>
          <a:xfrm>
            <a:off x="5486400" y="2355495"/>
            <a:ext cx="226771" cy="16825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/>
          <p:cNvSpPr/>
          <p:nvPr/>
        </p:nvSpPr>
        <p:spPr>
          <a:xfrm>
            <a:off x="5075530" y="2442058"/>
            <a:ext cx="226771" cy="16825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3751478" y="3056535"/>
            <a:ext cx="226771" cy="16825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3766109" y="3583229"/>
            <a:ext cx="226771" cy="16825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4276954" y="4884115"/>
            <a:ext cx="226771" cy="16825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5980177" y="4429353"/>
            <a:ext cx="226771" cy="16825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6666587" y="4325721"/>
            <a:ext cx="226771" cy="16825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5130395" y="4735373"/>
            <a:ext cx="226771" cy="16825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5839969" y="5459577"/>
            <a:ext cx="226771" cy="16825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4880459" y="3797808"/>
            <a:ext cx="226771" cy="16825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1083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Objetos </a:t>
            </a:r>
            <a:r>
              <a:rPr lang="pt-BR" dirty="0" err="1" smtClean="0"/>
              <a:t>Não-espaciais</a:t>
            </a: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7676" y="2012073"/>
            <a:ext cx="6708541" cy="434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Exemplos</a:t>
            </a:r>
            <a:endParaRPr lang="pt-BR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0991" y="1443037"/>
            <a:ext cx="7735064" cy="4807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Universo de Representação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89212" y="1718441"/>
            <a:ext cx="8915400" cy="4192781"/>
          </a:xfrm>
        </p:spPr>
        <p:txBody>
          <a:bodyPr>
            <a:normAutofit fontScale="92500" lnSpcReduction="10000"/>
          </a:bodyPr>
          <a:lstStyle/>
          <a:p>
            <a:r>
              <a:rPr lang="pt-BR" sz="2800" dirty="0" smtClean="0"/>
              <a:t>Define as possíveis formas de representar no mundo digital os modelos do universo conceitual. Podem ser de dois tipos</a:t>
            </a:r>
          </a:p>
          <a:p>
            <a:pPr lvl="1"/>
            <a:r>
              <a:rPr lang="pt-BR" sz="2600" dirty="0" smtClean="0"/>
              <a:t>Vetoriais</a:t>
            </a:r>
          </a:p>
          <a:p>
            <a:pPr lvl="1"/>
            <a:r>
              <a:rPr lang="pt-BR" sz="2600" dirty="0" smtClean="0"/>
              <a:t>Matriciais</a:t>
            </a:r>
          </a:p>
          <a:p>
            <a:pPr lvl="1">
              <a:buNone/>
            </a:pPr>
            <a:endParaRPr lang="pt-BR" sz="2800" dirty="0" smtClean="0"/>
          </a:p>
          <a:p>
            <a:r>
              <a:rPr lang="pt-BR" sz="2800" dirty="0" smtClean="0"/>
              <a:t>Podem ser representadas geometricamente como: </a:t>
            </a:r>
            <a:r>
              <a:rPr lang="pt-BR" sz="2800" b="1" i="1" dirty="0" smtClean="0"/>
              <a:t>grade regular de células, regiões contíguas, grade triangular, isolinhas, grade regular de pontos e amostras irregulares</a:t>
            </a:r>
            <a:endParaRPr lang="pt-B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i="1" dirty="0" smtClean="0"/>
              <a:t>Grade regular de células</a:t>
            </a:r>
            <a:endParaRPr lang="pt-BR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9614" y="1281379"/>
            <a:ext cx="8390626" cy="5056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015504"/>
          </a:xfrm>
        </p:spPr>
        <p:txBody>
          <a:bodyPr/>
          <a:lstStyle/>
          <a:p>
            <a:r>
              <a:rPr lang="pt-BR" b="1" i="1" dirty="0" smtClean="0"/>
              <a:t>Regiões contíguas</a:t>
            </a:r>
            <a:endParaRPr lang="pt-B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2148" y="1970691"/>
            <a:ext cx="6809852" cy="384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809297" y="1791701"/>
            <a:ext cx="483475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err="1" smtClean="0"/>
              <a:t>Particiona</a:t>
            </a:r>
            <a:r>
              <a:rPr lang="pt-BR" sz="2800" dirty="0" smtClean="0"/>
              <a:t> o domínio espacial de uma variável </a:t>
            </a:r>
            <a:r>
              <a:rPr lang="pt-BR" sz="2800" dirty="0" err="1" smtClean="0"/>
              <a:t>geo-campo</a:t>
            </a:r>
            <a:r>
              <a:rPr lang="pt-BR" sz="2800" dirty="0" smtClean="0"/>
              <a:t> em regiões contíguas e com formas normalmente irregulares, </a:t>
            </a:r>
            <a:r>
              <a:rPr lang="pt-BR" sz="2800" b="1" dirty="0" smtClean="0"/>
              <a:t>atribuindo a cada região o valor médio estimado </a:t>
            </a:r>
            <a:r>
              <a:rPr lang="pt-BR" sz="2800" dirty="0" smtClean="0"/>
              <a:t>de todas as posições da variável </a:t>
            </a:r>
            <a:r>
              <a:rPr lang="pt-BR" sz="2800" b="1" dirty="0" smtClean="0"/>
              <a:t>dentro daquela região</a:t>
            </a:r>
            <a:endParaRPr lang="pt-B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i="1" dirty="0" smtClean="0"/>
              <a:t>Grade triangular (TIN)</a:t>
            </a:r>
            <a:endParaRPr lang="pt-BR" dirty="0"/>
          </a:p>
        </p:txBody>
      </p:sp>
      <p:pic>
        <p:nvPicPr>
          <p:cNvPr id="4" name="Espaço Reservado para Conteúdo 3" descr="t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65640" y="1966692"/>
            <a:ext cx="6020954" cy="3661598"/>
          </a:xfrm>
        </p:spPr>
      </p:pic>
      <p:sp>
        <p:nvSpPr>
          <p:cNvPr id="5" name="Retângulo 4"/>
          <p:cNvSpPr/>
          <p:nvPr/>
        </p:nvSpPr>
        <p:spPr>
          <a:xfrm>
            <a:off x="2385849" y="5691380"/>
            <a:ext cx="71680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err="1" smtClean="0"/>
              <a:t>Particiona</a:t>
            </a:r>
            <a:r>
              <a:rPr lang="pt-BR" sz="2800" dirty="0" smtClean="0"/>
              <a:t> o espaço da área de estudo em regiões triangulares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Grade regular de Pontos</a:t>
            </a:r>
            <a:endParaRPr lang="pt-BR" dirty="0"/>
          </a:p>
        </p:txBody>
      </p:sp>
      <p:pic>
        <p:nvPicPr>
          <p:cNvPr id="4" name="Imagem 3" descr="grade regul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4746" y="1937477"/>
            <a:ext cx="5812505" cy="345433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7961586" y="1974107"/>
            <a:ext cx="398867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/>
              <a:t>guarda os valores da variável nos pontos de interseção</a:t>
            </a:r>
            <a:r>
              <a:rPr lang="pt-BR" sz="2800" dirty="0" smtClean="0"/>
              <a:t> de uma grade retangular imaginária sobre a </a:t>
            </a:r>
            <a:r>
              <a:rPr lang="pt-BR" sz="2800" b="1" dirty="0" smtClean="0"/>
              <a:t>área de estudo</a:t>
            </a:r>
            <a:endParaRPr lang="pt-B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M. </a:t>
            </a:r>
            <a:r>
              <a:rPr lang="pt-BR" dirty="0" err="1" smtClean="0"/>
              <a:t>Casanova</a:t>
            </a:r>
            <a:r>
              <a:rPr lang="pt-BR" dirty="0" smtClean="0"/>
              <a:t>, G. Câmara, C. Davis, L. Vinhas, G. Ribeiro (</a:t>
            </a:r>
            <a:r>
              <a:rPr lang="pt-BR" dirty="0" err="1" smtClean="0"/>
              <a:t>org</a:t>
            </a:r>
            <a:r>
              <a:rPr lang="pt-BR" dirty="0" smtClean="0"/>
              <a:t>), </a:t>
            </a:r>
            <a:r>
              <a:rPr lang="pt-BR" b="1" dirty="0" smtClean="0"/>
              <a:t>“Bancos de Dados Geográficos”</a:t>
            </a:r>
            <a:r>
              <a:rPr lang="pt-BR" dirty="0" smtClean="0"/>
              <a:t>. São José dos Campos, </a:t>
            </a:r>
            <a:r>
              <a:rPr lang="pt-BR" dirty="0" err="1" smtClean="0"/>
              <a:t>MundoGEO</a:t>
            </a:r>
            <a:r>
              <a:rPr lang="pt-BR" dirty="0" smtClean="0"/>
              <a:t>, 2005.</a:t>
            </a:r>
            <a:endParaRPr lang="pt-BR" b="1" dirty="0" smtClean="0"/>
          </a:p>
          <a:p>
            <a:r>
              <a:rPr lang="pt-BR" dirty="0" smtClean="0"/>
              <a:t>Moreira, Maurício Alves. </a:t>
            </a:r>
            <a:r>
              <a:rPr lang="pt-BR" b="1" dirty="0" smtClean="0"/>
              <a:t>Fundamentos do Sensoriamento Remoto e Metodologias de Aplicação.</a:t>
            </a:r>
            <a:r>
              <a:rPr lang="pt-BR" dirty="0" smtClean="0"/>
              <a:t> 4. ed. Viçosa: </a:t>
            </a:r>
            <a:r>
              <a:rPr lang="pt-BR" dirty="0" err="1" smtClean="0"/>
              <a:t>Ufv</a:t>
            </a:r>
            <a:r>
              <a:rPr lang="pt-BR" dirty="0" smtClean="0"/>
              <a:t>, 2011.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Evolução do Geoprocessamento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48268" y="1574041"/>
            <a:ext cx="8915400" cy="4676633"/>
          </a:xfrm>
        </p:spPr>
        <p:txBody>
          <a:bodyPr>
            <a:noAutofit/>
          </a:bodyPr>
          <a:lstStyle/>
          <a:p>
            <a:r>
              <a:rPr lang="pt-BR" sz="2400" b="1" dirty="0" smtClean="0"/>
              <a:t>Anos 50 </a:t>
            </a:r>
            <a:r>
              <a:rPr lang="pt-BR" sz="2400" dirty="0" smtClean="0"/>
              <a:t>– Houve a primeira tentativa de automatizar parte do processamento dos dados espaciais. </a:t>
            </a:r>
          </a:p>
          <a:p>
            <a:r>
              <a:rPr lang="pt-BR" sz="2400" dirty="0" smtClean="0"/>
              <a:t>A Inglaterra  e os Estados Unidos com o objetivo de reduzir custos com a produção e manutenção de mapas. </a:t>
            </a:r>
          </a:p>
          <a:p>
            <a:r>
              <a:rPr lang="pt-BR" sz="2400" dirty="0" smtClean="0"/>
              <a:t>A tecnologia da época impossibilitou que fossem considerados sistemas de informação.</a:t>
            </a:r>
          </a:p>
          <a:p>
            <a:r>
              <a:rPr lang="pt-BR" sz="2400" dirty="0" smtClean="0"/>
              <a:t>Criação de gráficos monocromáticos a partir de um computador</a:t>
            </a:r>
          </a:p>
          <a:p>
            <a:r>
              <a:rPr lang="pt-BR" sz="2400" dirty="0" smtClean="0"/>
              <a:t>Aparecimento dos primeiros terminais gráficos e impressoras</a:t>
            </a:r>
          </a:p>
          <a:p>
            <a:pPr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136935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65279" y="1078173"/>
            <a:ext cx="9359030" cy="5240740"/>
          </a:xfrm>
        </p:spPr>
        <p:txBody>
          <a:bodyPr>
            <a:noAutofit/>
          </a:bodyPr>
          <a:lstStyle/>
          <a:p>
            <a:r>
              <a:rPr lang="pt-BR" sz="2400" b="1" dirty="0" smtClean="0"/>
              <a:t>Anos 60 </a:t>
            </a:r>
            <a:r>
              <a:rPr lang="pt-BR" sz="2400" dirty="0" smtClean="0"/>
              <a:t>– Foi no Canadá que o primeiro Sistema de Informação Geográfica surgiu</a:t>
            </a:r>
          </a:p>
          <a:p>
            <a:r>
              <a:rPr lang="pt-BR" sz="2400" dirty="0" smtClean="0"/>
              <a:t>Este sistema fazia parte de um programa do governo canadense para criar inventário de recursos naturais</a:t>
            </a:r>
          </a:p>
          <a:p>
            <a:r>
              <a:rPr lang="pt-BR" sz="2400" dirty="0" smtClean="0"/>
              <a:t>Houve grande dificuldade de utilização:</a:t>
            </a:r>
          </a:p>
          <a:p>
            <a:pPr lvl="1"/>
            <a:r>
              <a:rPr lang="pt-BR" sz="2400" dirty="0" smtClean="0"/>
              <a:t>Não haviam monitores gráficos de alta resolução,</a:t>
            </a:r>
          </a:p>
          <a:p>
            <a:pPr lvl="1"/>
            <a:r>
              <a:rPr lang="pt-BR" sz="2400" dirty="0" smtClean="0"/>
              <a:t>além dos computadores serem caros</a:t>
            </a:r>
          </a:p>
          <a:p>
            <a:pPr lvl="1"/>
            <a:r>
              <a:rPr lang="pt-BR" sz="2400" dirty="0" smtClean="0"/>
              <a:t>Não haviam mão de obra especializada </a:t>
            </a:r>
          </a:p>
          <a:p>
            <a:pPr lvl="1"/>
            <a:r>
              <a:rPr lang="pt-BR" sz="2400" dirty="0" smtClean="0"/>
              <a:t>Falta de softwares comerciais</a:t>
            </a:r>
          </a:p>
          <a:p>
            <a:pPr lvl="1"/>
            <a:r>
              <a:rPr lang="pt-BR" sz="2400" dirty="0" smtClean="0"/>
              <a:t>Pouca capacidade de armazenamento</a:t>
            </a:r>
          </a:p>
          <a:p>
            <a:pPr lvl="1"/>
            <a:r>
              <a:rPr lang="pt-BR" sz="2400" dirty="0" smtClean="0"/>
              <a:t>Baixa velocidade de processamento e</a:t>
            </a:r>
          </a:p>
          <a:p>
            <a:pPr lvl="1"/>
            <a:r>
              <a:rPr lang="pt-BR" sz="2400" dirty="0" smtClean="0"/>
              <a:t>Pouco dinheiro</a:t>
            </a:r>
          </a:p>
          <a:p>
            <a:pPr lvl="1"/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745325" y="257886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Evolução do Geoprocessamento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418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89212" y="1710512"/>
            <a:ext cx="8915400" cy="4226264"/>
          </a:xfrm>
        </p:spPr>
        <p:txBody>
          <a:bodyPr>
            <a:normAutofit lnSpcReduction="10000"/>
          </a:bodyPr>
          <a:lstStyle/>
          <a:p>
            <a:r>
              <a:rPr lang="pt-BR" sz="2400" b="1" dirty="0" smtClean="0"/>
              <a:t>Anos 70</a:t>
            </a:r>
            <a:r>
              <a:rPr lang="pt-BR" sz="2400" dirty="0" smtClean="0"/>
              <a:t> – Desenvolvimento de softwares comerciais</a:t>
            </a:r>
          </a:p>
          <a:p>
            <a:r>
              <a:rPr lang="pt-BR" sz="2400" dirty="0" smtClean="0"/>
              <a:t>criação da expressão </a:t>
            </a:r>
            <a:r>
              <a:rPr lang="pt-BR" sz="2400" b="1" dirty="0" err="1" smtClean="0"/>
              <a:t>Geographic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Information</a:t>
            </a:r>
            <a:r>
              <a:rPr lang="pt-BR" sz="2400" b="1" dirty="0" smtClean="0"/>
              <a:t> System </a:t>
            </a:r>
            <a:r>
              <a:rPr lang="pt-BR" sz="2400" dirty="0" smtClean="0"/>
              <a:t>- </a:t>
            </a:r>
            <a:r>
              <a:rPr lang="pt-BR" sz="2400" b="1" dirty="0" smtClean="0"/>
              <a:t>GIS</a:t>
            </a:r>
            <a:r>
              <a:rPr lang="pt-BR" sz="2400" dirty="0" smtClean="0"/>
              <a:t> (</a:t>
            </a:r>
            <a:r>
              <a:rPr lang="pt-BR" sz="2400" b="1" dirty="0" smtClean="0"/>
              <a:t>SIG – Sistema de Informação Geográfica</a:t>
            </a:r>
            <a:r>
              <a:rPr lang="pt-BR" sz="2400" dirty="0" smtClean="0"/>
              <a:t>). </a:t>
            </a:r>
          </a:p>
          <a:p>
            <a:r>
              <a:rPr lang="pt-BR" sz="2400" dirty="0" smtClean="0"/>
              <a:t>Programas comerciais no formato </a:t>
            </a:r>
            <a:r>
              <a:rPr lang="pt-BR" sz="2400" b="1" dirty="0" smtClean="0"/>
              <a:t>CAD</a:t>
            </a:r>
            <a:r>
              <a:rPr lang="pt-BR" sz="2400" dirty="0" smtClean="0"/>
              <a:t> (</a:t>
            </a:r>
            <a:r>
              <a:rPr lang="pt-BR" sz="2400" b="1" i="1" dirty="0" err="1" smtClean="0"/>
              <a:t>Computer</a:t>
            </a:r>
            <a:r>
              <a:rPr lang="pt-BR" sz="2400" b="1" i="1" dirty="0" smtClean="0"/>
              <a:t> </a:t>
            </a:r>
            <a:r>
              <a:rPr lang="pt-BR" sz="2400" b="1" i="1" dirty="0" err="1" smtClean="0"/>
              <a:t>Aided</a:t>
            </a:r>
            <a:r>
              <a:rPr lang="pt-BR" sz="2400" b="1" i="1" dirty="0" smtClean="0"/>
              <a:t> Design</a:t>
            </a:r>
            <a:r>
              <a:rPr lang="pt-BR" sz="2400" i="1" dirty="0" smtClean="0"/>
              <a:t> – </a:t>
            </a:r>
            <a:r>
              <a:rPr lang="pt-BR" sz="2400" b="1" dirty="0" smtClean="0"/>
              <a:t>Projeto assistido por computador</a:t>
            </a:r>
            <a:r>
              <a:rPr lang="pt-BR" sz="2400" i="1" dirty="0" smtClean="0"/>
              <a:t>) que se permitiu o desenvolvimento para sistemas de cartografia automatizada</a:t>
            </a:r>
            <a:endParaRPr lang="pt-BR" sz="2400" dirty="0" smtClean="0"/>
          </a:p>
          <a:p>
            <a:r>
              <a:rPr lang="pt-BR" sz="2400" dirty="0" smtClean="0"/>
              <a:t>Empresas começam a comercializar </a:t>
            </a:r>
            <a:r>
              <a:rPr lang="pt-BR" sz="2400" dirty="0" err="1" smtClean="0"/>
              <a:t>SIGs</a:t>
            </a:r>
            <a:r>
              <a:rPr lang="pt-BR" sz="2400" dirty="0" smtClean="0"/>
              <a:t>, alto custo e para computadores de grande porte</a:t>
            </a:r>
          </a:p>
          <a:p>
            <a:r>
              <a:rPr lang="pt-BR" sz="2400" dirty="0" smtClean="0"/>
              <a:t>Fundamentos matemáticos voltados para a cartografia</a:t>
            </a:r>
          </a:p>
          <a:p>
            <a:pPr>
              <a:buNone/>
            </a:pPr>
            <a:endParaRPr lang="pt-BR" sz="2400" dirty="0" smtClean="0"/>
          </a:p>
          <a:p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745325" y="7765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Evolução do Geoprocessamento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2400" b="1" dirty="0" smtClean="0"/>
              <a:t>ANOS 80</a:t>
            </a:r>
            <a:r>
              <a:rPr lang="pt-BR" sz="2400" dirty="0" smtClean="0"/>
              <a:t> – A popularização dos </a:t>
            </a:r>
            <a:r>
              <a:rPr lang="pt-BR" sz="2400" dirty="0" err="1" smtClean="0"/>
              <a:t>PCs</a:t>
            </a:r>
            <a:r>
              <a:rPr lang="pt-BR" sz="2400" dirty="0" smtClean="0"/>
              <a:t> e uso das estações de trabalho permite o acesso aos </a:t>
            </a:r>
            <a:r>
              <a:rPr lang="pt-BR" sz="2400" dirty="0" err="1" smtClean="0"/>
              <a:t>SIGs</a:t>
            </a:r>
            <a:r>
              <a:rPr lang="pt-BR" sz="2400" dirty="0" smtClean="0"/>
              <a:t>, até então limitados pelos altos custos do hardware e pouca pesquisa sobre o assunto</a:t>
            </a:r>
          </a:p>
          <a:p>
            <a:endParaRPr lang="pt-BR" sz="2400" dirty="0" smtClean="0"/>
          </a:p>
          <a:p>
            <a:r>
              <a:rPr lang="pt-BR" sz="2400" b="1" dirty="0" smtClean="0"/>
              <a:t>Anos 90 </a:t>
            </a:r>
            <a:r>
              <a:rPr lang="pt-BR" sz="2400" dirty="0" smtClean="0"/>
              <a:t>– Ênfase no software livre permite o avanço e uso de </a:t>
            </a:r>
            <a:r>
              <a:rPr lang="pt-BR" sz="2400" dirty="0" err="1" smtClean="0"/>
              <a:t>SIGs</a:t>
            </a:r>
            <a:r>
              <a:rPr lang="pt-BR" sz="2400" dirty="0" smtClean="0"/>
              <a:t>.</a:t>
            </a:r>
          </a:p>
          <a:p>
            <a:endParaRPr lang="pt-BR" sz="2400" dirty="0" smtClean="0"/>
          </a:p>
          <a:p>
            <a:r>
              <a:rPr lang="pt-BR" sz="2400" b="1" dirty="0" smtClean="0"/>
              <a:t>Ano 2000 </a:t>
            </a:r>
            <a:r>
              <a:rPr lang="pt-BR" sz="2400" dirty="0" smtClean="0"/>
              <a:t>– Ênfase no uso e  publicação pela internet</a:t>
            </a:r>
          </a:p>
          <a:p>
            <a:endParaRPr lang="pt-BR" sz="24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745325" y="7765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Evolução do Geoprocessamento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89212" y="1601328"/>
            <a:ext cx="8915400" cy="3777622"/>
          </a:xfrm>
        </p:spPr>
        <p:txBody>
          <a:bodyPr>
            <a:noAutofit/>
          </a:bodyPr>
          <a:lstStyle/>
          <a:p>
            <a:r>
              <a:rPr lang="pt-BR" sz="2000" b="1" dirty="0" smtClean="0"/>
              <a:t>Anos 80 </a:t>
            </a:r>
            <a:r>
              <a:rPr lang="pt-BR" sz="2000" dirty="0" smtClean="0"/>
              <a:t>– Esforço na divulgação e formação de pessoal  pelo </a:t>
            </a:r>
            <a:r>
              <a:rPr lang="pt-BR" sz="2000" b="1" dirty="0" smtClean="0"/>
              <a:t>Prof. Jorge Xavier da Silva (UFRJ) </a:t>
            </a:r>
          </a:p>
          <a:p>
            <a:r>
              <a:rPr lang="pt-BR" sz="2000" b="1" dirty="0" smtClean="0"/>
              <a:t>1982</a:t>
            </a:r>
            <a:r>
              <a:rPr lang="pt-BR" sz="2000" dirty="0" smtClean="0"/>
              <a:t> – Vinda de </a:t>
            </a:r>
            <a:r>
              <a:rPr lang="pt-BR" sz="2000" b="1" dirty="0" smtClean="0"/>
              <a:t>Roger </a:t>
            </a:r>
            <a:r>
              <a:rPr lang="pt-BR" sz="2000" b="1" dirty="0" err="1" smtClean="0"/>
              <a:t>Tomlinson</a:t>
            </a:r>
            <a:r>
              <a:rPr lang="pt-BR" sz="2000" dirty="0" smtClean="0"/>
              <a:t> ao Brasil, sendo este o responsável pela criação do primeiro SIG (</a:t>
            </a:r>
            <a:r>
              <a:rPr lang="pt-BR" sz="2000" dirty="0" err="1" smtClean="0"/>
              <a:t>Canadian</a:t>
            </a:r>
            <a:r>
              <a:rPr lang="pt-BR" sz="2000" dirty="0" smtClean="0"/>
              <a:t> </a:t>
            </a:r>
            <a:r>
              <a:rPr lang="pt-BR" sz="2000" dirty="0" err="1" smtClean="0"/>
              <a:t>Geographical</a:t>
            </a:r>
            <a:r>
              <a:rPr lang="pt-BR" sz="2000" dirty="0" smtClean="0"/>
              <a:t>  </a:t>
            </a:r>
            <a:r>
              <a:rPr lang="pt-BR" sz="2000" dirty="0" err="1" smtClean="0"/>
              <a:t>Information</a:t>
            </a:r>
            <a:r>
              <a:rPr lang="pt-BR" sz="2000" dirty="0" smtClean="0"/>
              <a:t> System)	, em que incentiva o aparecimento de vários grupos ao desenvolvimento desta tecnologia</a:t>
            </a:r>
          </a:p>
          <a:p>
            <a:r>
              <a:rPr lang="pt-BR" sz="2200" dirty="0" smtClean="0"/>
              <a:t>Grupo de desenvolvimento de Geoprocessamento:</a:t>
            </a:r>
          </a:p>
          <a:p>
            <a:pPr lvl="1"/>
            <a:r>
              <a:rPr lang="pt-BR" sz="2000" dirty="0" smtClean="0"/>
              <a:t>UFRJ (Universidade Federal do Rio de Janeiro) -</a:t>
            </a:r>
            <a:r>
              <a:rPr lang="pt-BR" sz="2000" b="1" dirty="0" smtClean="0"/>
              <a:t> SAGA</a:t>
            </a:r>
          </a:p>
          <a:p>
            <a:pPr lvl="1"/>
            <a:r>
              <a:rPr lang="pt-BR" sz="2000" b="1" dirty="0" err="1" smtClean="0"/>
              <a:t>MaxiCAD</a:t>
            </a:r>
            <a:r>
              <a:rPr lang="pt-BR" sz="2000" dirty="0" smtClean="0"/>
              <a:t>  (empresa de aerolevantamento  – meados de 80)</a:t>
            </a:r>
          </a:p>
          <a:p>
            <a:pPr lvl="1"/>
            <a:r>
              <a:rPr lang="pt-BR" sz="2000" dirty="0" err="1" smtClean="0"/>
              <a:t>CPqD</a:t>
            </a:r>
            <a:r>
              <a:rPr lang="pt-BR" sz="2000" dirty="0" smtClean="0"/>
              <a:t>/TELEBRAS (Centro de Pesquisa e desenvolvimento  da TELEBRÁS – 1990 - </a:t>
            </a:r>
            <a:r>
              <a:rPr lang="pt-BR" sz="2000" b="1" dirty="0" smtClean="0"/>
              <a:t>SAGRE</a:t>
            </a:r>
          </a:p>
          <a:p>
            <a:pPr lvl="1"/>
            <a:r>
              <a:rPr lang="pt-BR" sz="2000" dirty="0" smtClean="0"/>
              <a:t>INPE – Instituto Nacional de Pesquisas Espaciais – </a:t>
            </a:r>
            <a:r>
              <a:rPr lang="pt-BR" sz="2000" dirty="0" err="1" smtClean="0"/>
              <a:t>Sitim</a:t>
            </a:r>
            <a:r>
              <a:rPr lang="pt-BR" sz="2000" dirty="0" smtClean="0"/>
              <a:t>/SGI e SPRING</a:t>
            </a:r>
            <a:endParaRPr lang="pt-BR" sz="20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745325" y="148702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Evolução do Geoprocessamento – No</a:t>
            </a:r>
            <a:r>
              <a:rPr kumimoji="0" lang="pt-BR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Brasil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501278"/>
            <a:ext cx="8911687" cy="1280890"/>
          </a:xfrm>
        </p:spPr>
        <p:txBody>
          <a:bodyPr/>
          <a:lstStyle/>
          <a:p>
            <a:r>
              <a:rPr lang="pt-BR" dirty="0" smtClean="0"/>
              <a:t>DADOS ESPACIAIS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79779" y="1355678"/>
            <a:ext cx="8915400" cy="5154304"/>
          </a:xfrm>
        </p:spPr>
        <p:txBody>
          <a:bodyPr>
            <a:noAutofit/>
          </a:bodyPr>
          <a:lstStyle/>
          <a:p>
            <a:r>
              <a:rPr lang="pt-BR" sz="2400" dirty="0" smtClean="0"/>
              <a:t>Dados que contém uma </a:t>
            </a:r>
            <a:r>
              <a:rPr lang="pt-BR" sz="2400" b="1" dirty="0" smtClean="0"/>
              <a:t>localização espacial em algum sistema de referência. </a:t>
            </a:r>
            <a:r>
              <a:rPr lang="pt-BR" sz="2400" dirty="0" smtClean="0"/>
              <a:t>Contém informação sobre a localização, forma e as relações topológicas entre feições de interesse.</a:t>
            </a:r>
          </a:p>
          <a:p>
            <a:r>
              <a:rPr lang="pt-BR" sz="2400" b="1" dirty="0" smtClean="0"/>
              <a:t>Sistemas de Referência</a:t>
            </a:r>
          </a:p>
          <a:p>
            <a:pPr lvl="1"/>
            <a:r>
              <a:rPr lang="pt-BR" sz="2400" dirty="0" smtClean="0"/>
              <a:t>São basicamente as diferentes perspectivas de um observador quanto a descrição de medidas (ex. posição) . Sistemas de coordenadas são as diferentes formas  de descrever medidas sob essas perspectivas</a:t>
            </a:r>
          </a:p>
          <a:p>
            <a:r>
              <a:rPr lang="pt-BR" sz="2400" b="1" dirty="0" smtClean="0"/>
              <a:t>Dados Geográficos ou </a:t>
            </a:r>
            <a:r>
              <a:rPr lang="pt-BR" sz="2400" b="1" dirty="0" err="1" smtClean="0"/>
              <a:t>Geoespaciais</a:t>
            </a:r>
            <a:endParaRPr lang="pt-BR" sz="2400" b="1" dirty="0" smtClean="0"/>
          </a:p>
          <a:p>
            <a:pPr lvl="1"/>
            <a:r>
              <a:rPr lang="pt-BR" sz="2400" dirty="0" smtClean="0"/>
              <a:t>São aqueles onde o sistema de referência é a superfície da terra</a:t>
            </a:r>
            <a:endParaRPr lang="pt-BR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1013</TotalTime>
  <Words>1506</Words>
  <Application>Microsoft Office PowerPoint</Application>
  <PresentationFormat>Personalizar</PresentationFormat>
  <Paragraphs>167</Paragraphs>
  <Slides>37</Slides>
  <Notes>10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39" baseType="lpstr">
      <vt:lpstr>Cacho</vt:lpstr>
      <vt:lpstr>Equação</vt:lpstr>
      <vt:lpstr>Representações Computacionais do Espaço Geográfico      Prof. Herondino</vt:lpstr>
      <vt:lpstr>Geoprocessamento</vt:lpstr>
      <vt:lpstr>Exemplo Histórico</vt:lpstr>
      <vt:lpstr>Evolução do Geoprocessamento</vt:lpstr>
      <vt:lpstr>Slide 5</vt:lpstr>
      <vt:lpstr>Slide 6</vt:lpstr>
      <vt:lpstr>Slide 7</vt:lpstr>
      <vt:lpstr>Slide 8</vt:lpstr>
      <vt:lpstr>DADOS ESPACIAIS</vt:lpstr>
      <vt:lpstr>Tipos de Dados Geográficos</vt:lpstr>
      <vt:lpstr>Representação Espacial dos Dados Geográficos</vt:lpstr>
      <vt:lpstr>Representação Espacial dos Dados Geográficos</vt:lpstr>
      <vt:lpstr>Representação Espacial dos Dados Geográficos</vt:lpstr>
      <vt:lpstr>Representação Espacial dos Dados Geográficos</vt:lpstr>
      <vt:lpstr>Representação Espacial dos Dados Geográficos</vt:lpstr>
      <vt:lpstr>Paradigma dos 4 universos</vt:lpstr>
      <vt:lpstr>Universo Real</vt:lpstr>
      <vt:lpstr>Universo real</vt:lpstr>
      <vt:lpstr>Universo Conceitual ou Matemático</vt:lpstr>
      <vt:lpstr>Geo-campo ( f ) </vt:lpstr>
      <vt:lpstr>Slide 21</vt:lpstr>
      <vt:lpstr>Imagem – Aprisionar a luz</vt:lpstr>
      <vt:lpstr>Imagem – Aprisionar a luz</vt:lpstr>
      <vt:lpstr>A primeira Fotografia reconhecida</vt:lpstr>
      <vt:lpstr>Imagem Digital</vt:lpstr>
      <vt:lpstr>Começo do Processamento digital de Imagem</vt:lpstr>
      <vt:lpstr>Satélites</vt:lpstr>
      <vt:lpstr>Slide 28</vt:lpstr>
      <vt:lpstr>Geo- objetos </vt:lpstr>
      <vt:lpstr>Objetos Não-espaciais</vt:lpstr>
      <vt:lpstr>Exemplos</vt:lpstr>
      <vt:lpstr>Universo de Representação</vt:lpstr>
      <vt:lpstr>Grade regular de células</vt:lpstr>
      <vt:lpstr>Regiões contíguas</vt:lpstr>
      <vt:lpstr>Grade triangular (TIN)</vt:lpstr>
      <vt:lpstr>Grade regular de Pontos</vt:lpstr>
      <vt:lpstr>Referência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Adoração</dc:title>
  <dc:creator>herondino</dc:creator>
  <cp:lastModifiedBy>Herondino</cp:lastModifiedBy>
  <cp:revision>105</cp:revision>
  <dcterms:created xsi:type="dcterms:W3CDTF">2013-12-01T17:33:16Z</dcterms:created>
  <dcterms:modified xsi:type="dcterms:W3CDTF">2013-12-06T12:52:22Z</dcterms:modified>
</cp:coreProperties>
</file>