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78" r:id="rId2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F1DC4-9B63-4385-8306-6274C2B31278}" type="datetimeFigureOut">
              <a:rPr lang="pt-BR" smtClean="0"/>
              <a:t>11/12/2013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BE0BF-D9E6-4ECA-8E79-CF1E8E21364A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Processamento de Imagem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63688" y="3789040"/>
            <a:ext cx="6400800" cy="1752600"/>
          </a:xfrm>
        </p:spPr>
        <p:txBody>
          <a:bodyPr/>
          <a:lstStyle/>
          <a:p>
            <a:pPr algn="r"/>
            <a:r>
              <a:rPr lang="pt-BR" dirty="0" smtClean="0"/>
              <a:t>Prof. Herondino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IMPIMA</a:t>
            </a:r>
            <a:endParaRPr lang="pt-B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552728" cy="4999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IMPIMA</a:t>
            </a:r>
            <a:endParaRPr lang="pt-B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412776"/>
            <a:ext cx="6673137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IMPIMA</a:t>
            </a:r>
            <a:endParaRPr lang="pt-BR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628800"/>
            <a:ext cx="626745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tângulo 6"/>
          <p:cNvSpPr/>
          <p:nvPr/>
        </p:nvSpPr>
        <p:spPr>
          <a:xfrm>
            <a:off x="3707904" y="6021288"/>
            <a:ext cx="51845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i="1" dirty="0" err="1" smtClean="0"/>
              <a:t>Parâmetros</a:t>
            </a:r>
            <a:r>
              <a:rPr lang="es-ES" i="1" dirty="0" smtClean="0"/>
              <a:t> de </a:t>
            </a:r>
            <a:r>
              <a:rPr lang="es-ES" i="1" dirty="0" err="1" smtClean="0"/>
              <a:t>saída</a:t>
            </a:r>
            <a:r>
              <a:rPr lang="es-ES" i="1" dirty="0" smtClean="0"/>
              <a:t> :X1 </a:t>
            </a:r>
            <a:r>
              <a:rPr lang="es-ES" i="1" dirty="0"/>
              <a:t>= 300, X2 = 1160, Y1 = 400, Y2 = 1280.</a:t>
            </a:r>
            <a:endParaRPr lang="pt-B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Registro de Imagem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É</a:t>
            </a:r>
            <a:r>
              <a:rPr lang="pt-BR" i="1" dirty="0" smtClean="0"/>
              <a:t> </a:t>
            </a:r>
            <a:r>
              <a:rPr lang="pt-BR" i="1" dirty="0"/>
              <a:t>uma transformação geométrica que relaciona as </a:t>
            </a:r>
            <a:r>
              <a:rPr lang="pt-BR" i="1" dirty="0" smtClean="0"/>
              <a:t>coordenadas da </a:t>
            </a:r>
            <a:r>
              <a:rPr lang="pt-BR" i="1" dirty="0"/>
              <a:t>imagem (linha e coluna) com as coordenadas geográficas </a:t>
            </a:r>
            <a:r>
              <a:rPr lang="pt-BR" i="1" dirty="0" smtClean="0"/>
              <a:t>(latitude e longitude</a:t>
            </a:r>
            <a:r>
              <a:rPr lang="pt-BR" i="1" dirty="0"/>
              <a:t>) de um mapa.</a:t>
            </a:r>
            <a:endParaRPr lang="pt-B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861048"/>
            <a:ext cx="504825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Criando o Banco</a:t>
            </a:r>
            <a:endParaRPr lang="pt-B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768667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Categoria Imagem</a:t>
            </a:r>
            <a:endParaRPr lang="pt-B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00808"/>
            <a:ext cx="5924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Procedimento para registro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216" cy="4525963"/>
          </a:xfrm>
        </p:spPr>
        <p:txBody>
          <a:bodyPr>
            <a:normAutofit/>
          </a:bodyPr>
          <a:lstStyle/>
          <a:p>
            <a:r>
              <a:rPr lang="pt-BR" sz="2800" i="1" dirty="0"/>
              <a:t>MESA: No modo mesa você necessita ter apenas um mapa (</a:t>
            </a:r>
            <a:r>
              <a:rPr lang="pt-BR" sz="2800" i="1" dirty="0" smtClean="0"/>
              <a:t>carta topográfica </a:t>
            </a:r>
            <a:r>
              <a:rPr lang="pt-BR" sz="2800" i="1" dirty="0"/>
              <a:t>da mesma área da imagem). Este mapa deve ser calibrado </a:t>
            </a:r>
            <a:r>
              <a:rPr lang="pt-BR" sz="2800" i="1" dirty="0" smtClean="0"/>
              <a:t>em uma </a:t>
            </a:r>
            <a:r>
              <a:rPr lang="pt-BR" sz="2800" i="1" dirty="0"/>
              <a:t>mesa digitalizadora. </a:t>
            </a:r>
            <a:endParaRPr lang="pt-BR" sz="2800" i="1" dirty="0" smtClean="0"/>
          </a:p>
          <a:p>
            <a:r>
              <a:rPr lang="pt-BR" sz="2800" i="1" dirty="0"/>
              <a:t>TELA: Neste modo você pode utilizar um Plano de Informação em </a:t>
            </a:r>
            <a:r>
              <a:rPr lang="pt-BR" sz="2800" i="1" dirty="0" smtClean="0"/>
              <a:t>um projeto </a:t>
            </a:r>
            <a:r>
              <a:rPr lang="pt-BR" sz="2800" i="1" dirty="0"/>
              <a:t>ativo</a:t>
            </a:r>
            <a:r>
              <a:rPr lang="pt-BR" sz="2800" i="1" dirty="0" smtClean="0"/>
              <a:t>.</a:t>
            </a:r>
          </a:p>
          <a:p>
            <a:r>
              <a:rPr lang="pt-BR" sz="2800" i="1" dirty="0"/>
              <a:t>TECLADO: No modo teclado também não é necessário ter um projeto </a:t>
            </a:r>
            <a:r>
              <a:rPr lang="pt-BR" sz="2800" i="1" dirty="0" smtClean="0"/>
              <a:t>ativo, mas </a:t>
            </a:r>
            <a:r>
              <a:rPr lang="pt-BR" sz="2800" i="1" dirty="0"/>
              <a:t>devemos informar a projeção dos pontos.</a:t>
            </a:r>
            <a:endParaRPr lang="pt-BR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Teclado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700808"/>
            <a:ext cx="8064896" cy="481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Modo Teclado</a:t>
            </a:r>
            <a:endParaRPr lang="pt-BR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7522418" cy="31740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Registro de Imagem</a:t>
            </a:r>
            <a:endParaRPr lang="pt-BR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484784"/>
            <a:ext cx="6016827" cy="4935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SPRING</a:t>
            </a:r>
            <a:endParaRPr lang="pt-B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1610916"/>
            <a:ext cx="6768751" cy="5078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de Controle</a:t>
            </a:r>
            <a:endParaRPr lang="pt-B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587284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2566" y="3284984"/>
            <a:ext cx="579172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de Controle</a:t>
            </a:r>
            <a:endParaRPr lang="pt-B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268760"/>
            <a:ext cx="5184576" cy="531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de Controle</a:t>
            </a:r>
            <a:endParaRPr lang="pt-BR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8622575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Pontos de Controle</a:t>
            </a:r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74199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Registro de Imagem</a:t>
            </a:r>
            <a:endParaRPr lang="pt-BR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7344816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Painel de Controle</a:t>
            </a:r>
            <a:endParaRPr lang="pt-BR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5836121" cy="537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 de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 smtClean="0"/>
              <a:t>O </a:t>
            </a:r>
            <a:r>
              <a:rPr lang="pt-BR" i="1" dirty="0"/>
              <a:t>SPRING permite a entrada direta </a:t>
            </a:r>
            <a:r>
              <a:rPr lang="pt-BR" i="1" dirty="0" smtClean="0"/>
              <a:t>de imagens </a:t>
            </a:r>
            <a:r>
              <a:rPr lang="pt-BR" i="1" dirty="0"/>
              <a:t>provenientes dos </a:t>
            </a:r>
            <a:r>
              <a:rPr lang="pt-BR" i="1" dirty="0" smtClean="0"/>
              <a:t>satélites </a:t>
            </a:r>
            <a:r>
              <a:rPr lang="de-DE" i="1" dirty="0" smtClean="0"/>
              <a:t>CBERS</a:t>
            </a:r>
            <a:r>
              <a:rPr lang="de-DE" i="1" dirty="0"/>
              <a:t>, Landsat, SPOT, NOAA e ERS-1</a:t>
            </a:r>
            <a:r>
              <a:rPr lang="de-DE" i="1" dirty="0" smtClean="0"/>
              <a:t>.</a:t>
            </a:r>
          </a:p>
          <a:p>
            <a:r>
              <a:rPr lang="pt-BR" i="1" dirty="0"/>
              <a:t>Cada uma destas imagens </a:t>
            </a:r>
            <a:r>
              <a:rPr lang="pt-BR" i="1" dirty="0" smtClean="0"/>
              <a:t>apresenta características </a:t>
            </a:r>
            <a:r>
              <a:rPr lang="pt-BR" i="1" dirty="0"/>
              <a:t>distintas quanto à resolução</a:t>
            </a:r>
            <a:endParaRPr lang="pt-BR" i="1" dirty="0" smtClean="0"/>
          </a:p>
          <a:p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Resolução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/>
              <a:t>Resolução</a:t>
            </a:r>
            <a:r>
              <a:rPr lang="pt-BR" i="1" dirty="0"/>
              <a:t> é uma medida da habilidade que um sistema sensor possui </a:t>
            </a:r>
            <a:r>
              <a:rPr lang="pt-BR" i="1" dirty="0" smtClean="0"/>
              <a:t>de distinguir </a:t>
            </a:r>
            <a:r>
              <a:rPr lang="pt-BR" i="1" dirty="0"/>
              <a:t>entre respostas que são semelhantes </a:t>
            </a:r>
            <a:r>
              <a:rPr lang="pt-BR" i="1" dirty="0" smtClean="0"/>
              <a:t> </a:t>
            </a:r>
            <a:r>
              <a:rPr lang="pt-BR" i="1" dirty="0" err="1" smtClean="0"/>
              <a:t>spectralmente</a:t>
            </a:r>
            <a:r>
              <a:rPr lang="pt-BR" i="1" dirty="0" smtClean="0"/>
              <a:t> ou próximas </a:t>
            </a:r>
            <a:r>
              <a:rPr lang="pt-BR" i="1" dirty="0"/>
              <a:t>espacialmente. A resolução pode ser classificada em </a:t>
            </a:r>
            <a:r>
              <a:rPr lang="pt-BR" b="1" i="1" dirty="0" smtClean="0"/>
              <a:t>espacial</a:t>
            </a:r>
            <a:r>
              <a:rPr lang="pt-BR" i="1" dirty="0" smtClean="0"/>
              <a:t>, </a:t>
            </a:r>
            <a:r>
              <a:rPr lang="pt-BR" b="1" i="1" dirty="0" smtClean="0"/>
              <a:t>espectral</a:t>
            </a:r>
            <a:r>
              <a:rPr lang="pt-BR" i="1" dirty="0" smtClean="0"/>
              <a:t> </a:t>
            </a:r>
            <a:r>
              <a:rPr lang="pt-BR" i="1" dirty="0"/>
              <a:t>e </a:t>
            </a:r>
            <a:r>
              <a:rPr lang="pt-BR" b="1" i="1" dirty="0"/>
              <a:t>radiométrica.</a:t>
            </a:r>
            <a:endParaRPr lang="pt-BR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Leitura de Imagens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i="1" dirty="0"/>
              <a:t>Imagens analógicas </a:t>
            </a:r>
            <a:r>
              <a:rPr lang="pt-BR" i="1" dirty="0" smtClean="0"/>
              <a:t>como fotografias em papel </a:t>
            </a:r>
            <a:r>
              <a:rPr lang="pt-BR" i="1" dirty="0"/>
              <a:t>também podem ser tratadas </a:t>
            </a:r>
            <a:r>
              <a:rPr lang="pt-BR" i="1" dirty="0" smtClean="0"/>
              <a:t>pelo SPRING</a:t>
            </a:r>
            <a:r>
              <a:rPr lang="pt-BR" i="1" dirty="0"/>
              <a:t>, </a:t>
            </a:r>
            <a:r>
              <a:rPr lang="pt-BR" i="1" dirty="0" smtClean="0"/>
              <a:t>podendo ser </a:t>
            </a:r>
            <a:r>
              <a:rPr lang="pt-BR" i="1" dirty="0"/>
              <a:t>importadas no formato TIFF, </a:t>
            </a:r>
            <a:r>
              <a:rPr lang="pt-BR" i="1" dirty="0" err="1"/>
              <a:t>GeoTIFF</a:t>
            </a:r>
            <a:r>
              <a:rPr lang="pt-BR" i="1" dirty="0"/>
              <a:t> ou RAW após </a:t>
            </a:r>
            <a:r>
              <a:rPr lang="pt-BR" i="1" dirty="0" smtClean="0"/>
              <a:t>serem digitalizadas através </a:t>
            </a:r>
            <a:r>
              <a:rPr lang="pt-BR" i="1" dirty="0"/>
              <a:t>de um Scanner</a:t>
            </a:r>
            <a:endParaRPr lang="pt-B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Resolução espacial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1828800"/>
          </a:xfrm>
        </p:spPr>
        <p:txBody>
          <a:bodyPr>
            <a:normAutofit/>
          </a:bodyPr>
          <a:lstStyle/>
          <a:p>
            <a:r>
              <a:rPr lang="pt-BR" b="1" i="1" dirty="0"/>
              <a:t>Resolução espacial</a:t>
            </a:r>
            <a:r>
              <a:rPr lang="pt-BR" i="1" dirty="0"/>
              <a:t>: mede a menor separação angular ou linear entre </a:t>
            </a:r>
            <a:r>
              <a:rPr lang="pt-BR" i="1" dirty="0" smtClean="0"/>
              <a:t>dois objetos</a:t>
            </a:r>
            <a:r>
              <a:rPr lang="pt-BR" i="1" dirty="0"/>
              <a:t>. </a:t>
            </a:r>
            <a:endParaRPr lang="pt-BR" i="1" dirty="0" smtClean="0"/>
          </a:p>
        </p:txBody>
      </p:sp>
      <p:pic>
        <p:nvPicPr>
          <p:cNvPr id="5" name="Imagem 4" descr="resoluçã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2420888"/>
            <a:ext cx="6984776" cy="42063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Resolução espectral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/>
              <a:t>Resolução espectral</a:t>
            </a:r>
            <a:r>
              <a:rPr lang="pt-BR" i="1" dirty="0"/>
              <a:t>: é uma medida da largura das faixas espectrais do </a:t>
            </a:r>
            <a:r>
              <a:rPr lang="pt-BR" i="1" dirty="0" smtClean="0"/>
              <a:t>sistema sensor</a:t>
            </a:r>
            <a:r>
              <a:rPr lang="pt-BR" i="1" dirty="0"/>
              <a:t>. Por exemplo, um sensor que opera na faixa de 0.4 a 0.45 m </a:t>
            </a:r>
            <a:r>
              <a:rPr lang="pt-BR" i="1" dirty="0" smtClean="0"/>
              <a:t>tem uma </a:t>
            </a:r>
            <a:r>
              <a:rPr lang="pt-BR" i="1" dirty="0"/>
              <a:t>resolução espectral menor do que o sensor que opera na faixa de </a:t>
            </a:r>
            <a:r>
              <a:rPr lang="pt-BR" i="1" dirty="0" smtClean="0"/>
              <a:t>0.4 a </a:t>
            </a:r>
            <a:r>
              <a:rPr lang="pt-BR" i="1" dirty="0"/>
              <a:t>0.5 um.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i="1" dirty="0" smtClean="0"/>
              <a:t>Resolução radiométrica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b="1" i="1" dirty="0"/>
              <a:t>Resolução radiométrica</a:t>
            </a:r>
            <a:r>
              <a:rPr lang="pt-BR" i="1" dirty="0"/>
              <a:t>: está associada à sensibilidade do sistema sensor </a:t>
            </a:r>
            <a:r>
              <a:rPr lang="pt-BR" i="1" dirty="0" smtClean="0"/>
              <a:t>em distinguir </a:t>
            </a:r>
            <a:r>
              <a:rPr lang="pt-BR" i="1" dirty="0"/>
              <a:t>dois níveis de intensidade do sinal de retorno. Por exemplo, </a:t>
            </a:r>
            <a:r>
              <a:rPr lang="pt-BR" i="1" dirty="0" smtClean="0"/>
              <a:t>uma resolução </a:t>
            </a:r>
            <a:r>
              <a:rPr lang="pt-BR" i="1" dirty="0"/>
              <a:t>de 10 bits (1024 níveis digitais) é melhor que uma de 8 bits.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375</Words>
  <Application>Microsoft Office PowerPoint</Application>
  <PresentationFormat>Apresentação na tela (4:3)</PresentationFormat>
  <Paragraphs>37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5" baseType="lpstr">
      <vt:lpstr>Tema do Office</vt:lpstr>
      <vt:lpstr>Processamento de Imagem</vt:lpstr>
      <vt:lpstr>SPRING</vt:lpstr>
      <vt:lpstr>Painel de Controle</vt:lpstr>
      <vt:lpstr>Leitura de Imagens</vt:lpstr>
      <vt:lpstr>Resolução</vt:lpstr>
      <vt:lpstr>Leitura de Imagens</vt:lpstr>
      <vt:lpstr>Resolução espacial</vt:lpstr>
      <vt:lpstr>Resolução espectral</vt:lpstr>
      <vt:lpstr>Resolução radiométrica</vt:lpstr>
      <vt:lpstr>IMPIMA</vt:lpstr>
      <vt:lpstr>IMPIMA</vt:lpstr>
      <vt:lpstr>IMPIMA</vt:lpstr>
      <vt:lpstr>Registro de Imagem</vt:lpstr>
      <vt:lpstr>Criando o Banco</vt:lpstr>
      <vt:lpstr>Categoria Imagem</vt:lpstr>
      <vt:lpstr>Procedimento para registro</vt:lpstr>
      <vt:lpstr>Modo Teclado</vt:lpstr>
      <vt:lpstr>Modo Teclado</vt:lpstr>
      <vt:lpstr>Registro de Imagem</vt:lpstr>
      <vt:lpstr>Pontos de Controle</vt:lpstr>
      <vt:lpstr>Pontos de Controle</vt:lpstr>
      <vt:lpstr>Pontos de Controle</vt:lpstr>
      <vt:lpstr>Pontos de Controle</vt:lpstr>
      <vt:lpstr>Registro de Imagem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Processamento de Imagem</dc:title>
  <dc:creator>Herondino</dc:creator>
  <cp:lastModifiedBy>Herondino</cp:lastModifiedBy>
  <cp:revision>23</cp:revision>
  <dcterms:created xsi:type="dcterms:W3CDTF">2013-12-11T16:23:42Z</dcterms:created>
  <dcterms:modified xsi:type="dcterms:W3CDTF">2013-12-11T20:10:28Z</dcterms:modified>
</cp:coreProperties>
</file>