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9" r:id="rId2"/>
    <p:sldId id="303" r:id="rId3"/>
    <p:sldId id="304" r:id="rId4"/>
    <p:sldId id="319" r:id="rId5"/>
    <p:sldId id="321" r:id="rId6"/>
    <p:sldId id="320" r:id="rId7"/>
    <p:sldId id="323" r:id="rId8"/>
    <p:sldId id="324" r:id="rId9"/>
    <p:sldId id="325" r:id="rId10"/>
    <p:sldId id="335" r:id="rId11"/>
    <p:sldId id="327" r:id="rId12"/>
    <p:sldId id="329" r:id="rId13"/>
    <p:sldId id="330" r:id="rId14"/>
    <p:sldId id="331" r:id="rId15"/>
    <p:sldId id="332" r:id="rId16"/>
    <p:sldId id="333" r:id="rId17"/>
    <p:sldId id="334" r:id="rId18"/>
    <p:sldId id="336" r:id="rId19"/>
    <p:sldId id="326" r:id="rId20"/>
    <p:sldId id="337" r:id="rId21"/>
    <p:sldId id="339" r:id="rId22"/>
    <p:sldId id="345" r:id="rId23"/>
    <p:sldId id="315" r:id="rId24"/>
    <p:sldId id="316" r:id="rId25"/>
    <p:sldId id="328" r:id="rId26"/>
    <p:sldId id="346" r:id="rId27"/>
    <p:sldId id="340" r:id="rId28"/>
    <p:sldId id="350" r:id="rId29"/>
    <p:sldId id="341" r:id="rId30"/>
    <p:sldId id="342" r:id="rId31"/>
    <p:sldId id="270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8530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40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3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6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1.wmf"/><Relationship Id="rId7" Type="http://schemas.openxmlformats.org/officeDocument/2006/relationships/image" Target="../media/image2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0.wmf"/><Relationship Id="rId4" Type="http://schemas.openxmlformats.org/officeDocument/2006/relationships/image" Target="../media/image25.wmf"/><Relationship Id="rId9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7A199-02D0-44CA-A863-6C1E1F30C613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B98BC-0BB0-428E-8EC2-1EA2161934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66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71C891-8AC9-4EBE-9B70-9AB6259D4DAB}" type="datetimeFigureOut">
              <a:rPr lang="pt-BR" smtClean="0"/>
              <a:pPr/>
              <a:t>28/05/2014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099330-CEB3-47F5-A816-A4C20589DB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1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9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1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Uso%20da%20inform&#225;tica%20na%20elabora&#231;&#227;o%20de%20s&#233;ries%20e%20gr&#225;ficos.xlsm" TargetMode="Externa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1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5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6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image" Target="../media/image12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7.wmf"/><Relationship Id="rId22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484984"/>
            <a:ext cx="6400800" cy="1600200"/>
          </a:xfrm>
        </p:spPr>
        <p:txBody>
          <a:bodyPr/>
          <a:lstStyle/>
          <a:p>
            <a:pPr algn="r"/>
            <a:r>
              <a:rPr lang="pt-BR" dirty="0" smtClean="0"/>
              <a:t>Prof. Herondino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 – Medida de Dispersão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556792"/>
          <a:ext cx="72007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576065"/>
                <a:gridCol w="451865"/>
                <a:gridCol w="700263"/>
                <a:gridCol w="687047"/>
                <a:gridCol w="594562"/>
                <a:gridCol w="1022647"/>
                <a:gridCol w="1152128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Alunos</a:t>
                      </a:r>
                      <a:endParaRPr lang="pt-B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Notas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Variância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Desvio Padrão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Antônio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José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7524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Classes Agrupadas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79513" y="1340768"/>
            <a:ext cx="4104456" cy="4176464"/>
            <a:chOff x="4499992" y="1628800"/>
            <a:chExt cx="3742763" cy="4176464"/>
          </a:xfrm>
        </p:grpSpPr>
        <p:grpSp>
          <p:nvGrpSpPr>
            <p:cNvPr id="4" name="Grupo 55"/>
            <p:cNvGrpSpPr/>
            <p:nvPr/>
          </p:nvGrpSpPr>
          <p:grpSpPr>
            <a:xfrm>
              <a:off x="4499992" y="1628800"/>
              <a:ext cx="3742763" cy="4176464"/>
              <a:chOff x="4499992" y="1628800"/>
              <a:chExt cx="3742763" cy="4176464"/>
            </a:xfrm>
          </p:grpSpPr>
          <p:graphicFrame>
            <p:nvGraphicFramePr>
              <p:cNvPr id="9" name="Espaço Reservado para Conteúdo 3"/>
              <p:cNvGraphicFramePr>
                <a:graphicFrameLocks/>
              </p:cNvGraphicFramePr>
              <p:nvPr/>
            </p:nvGraphicFramePr>
            <p:xfrm>
              <a:off x="4499992" y="1628800"/>
              <a:ext cx="3742763" cy="41764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925"/>
                    <a:gridCol w="2004403"/>
                    <a:gridCol w="1152128"/>
                  </a:tblGrid>
                  <a:tr h="720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(Nº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de Ordem)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(Altura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em cm)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 Nº de alunos)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01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152               158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2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158               164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3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164               170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4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170               176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5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176               182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6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182               188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76064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Total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  <p:grpSp>
            <p:nvGrpSpPr>
              <p:cNvPr id="5" name="Grupo 12"/>
              <p:cNvGrpSpPr/>
              <p:nvPr/>
            </p:nvGrpSpPr>
            <p:grpSpPr>
              <a:xfrm>
                <a:off x="6084168" y="2492896"/>
                <a:ext cx="436541" cy="144016"/>
                <a:chOff x="5940152" y="2276872"/>
                <a:chExt cx="436541" cy="144016"/>
              </a:xfrm>
            </p:grpSpPr>
            <p:cxnSp>
              <p:nvCxnSpPr>
                <p:cNvPr id="27" name="Conector reto 9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1"/>
                <p:cNvCxnSpPr/>
                <p:nvPr/>
              </p:nvCxnSpPr>
              <p:spPr>
                <a:xfrm>
                  <a:off x="5944645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o 13"/>
              <p:cNvGrpSpPr/>
              <p:nvPr/>
            </p:nvGrpSpPr>
            <p:grpSpPr>
              <a:xfrm>
                <a:off x="6084168" y="2852936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5" name="Conector reto 24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o 16"/>
              <p:cNvGrpSpPr/>
              <p:nvPr/>
            </p:nvGrpSpPr>
            <p:grpSpPr>
              <a:xfrm>
                <a:off x="6084168" y="335699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3" name="Conector reto 22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o 19"/>
              <p:cNvGrpSpPr/>
              <p:nvPr/>
            </p:nvGrpSpPr>
            <p:grpSpPr>
              <a:xfrm>
                <a:off x="6084168" y="3861048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1" name="Conector reto 20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22"/>
              <p:cNvGrpSpPr/>
              <p:nvPr/>
            </p:nvGrpSpPr>
            <p:grpSpPr>
              <a:xfrm>
                <a:off x="6084168" y="4365104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9" name="Conector reto 18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25"/>
              <p:cNvGrpSpPr/>
              <p:nvPr/>
            </p:nvGrpSpPr>
            <p:grpSpPr>
              <a:xfrm>
                <a:off x="6084168" y="479715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7" name="Conector reto 16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59338" y="1978025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3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978025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11863" y="1812925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4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1812925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99018" y="1880568"/>
            <a:ext cx="5048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5" name="Equação" r:id="rId7" imgW="152280" imgH="228600" progId="Equation.3">
                    <p:embed/>
                  </p:oleObj>
                </mc:Choice>
                <mc:Fallback>
                  <p:oleObj name="Equação" r:id="rId7" imgW="152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018" y="1880568"/>
                          <a:ext cx="5048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o 28"/>
          <p:cNvGrpSpPr/>
          <p:nvPr/>
        </p:nvGrpSpPr>
        <p:grpSpPr>
          <a:xfrm>
            <a:off x="4283968" y="1340768"/>
            <a:ext cx="4536504" cy="4176464"/>
            <a:chOff x="3952517" y="1628800"/>
            <a:chExt cx="1767377" cy="4176464"/>
          </a:xfrm>
        </p:grpSpPr>
        <p:graphicFrame>
          <p:nvGraphicFramePr>
            <p:cNvPr id="34" name="Espaço Reservado para Conteúdo 3"/>
            <p:cNvGraphicFramePr>
              <a:graphicFrameLocks/>
            </p:cNvGraphicFramePr>
            <p:nvPr/>
          </p:nvGraphicFramePr>
          <p:xfrm>
            <a:off x="3952517" y="1628800"/>
            <a:ext cx="1767377" cy="417646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4096"/>
                  <a:gridCol w="936104"/>
                  <a:gridCol w="648072"/>
                  <a:gridCol w="936104"/>
                  <a:gridCol w="1152128"/>
                </a:tblGrid>
                <a:tr h="720080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 Ponto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médio</a:t>
                        </a: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76064"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</a:tr>
              </a:tbl>
            </a:graphicData>
          </a:graphic>
        </p:graphicFrame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4073484" y="1936130"/>
            <a:ext cx="2461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6" name="Equação" r:id="rId9" imgW="190440" imgH="228600" progId="Equation.3">
                    <p:embed/>
                  </p:oleObj>
                </mc:Choice>
                <mc:Fallback>
                  <p:oleObj name="Equação" r:id="rId9" imgW="1904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484" y="1936130"/>
                          <a:ext cx="2461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275856" y="5013176"/>
          <a:ext cx="9271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92711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"/>
          <p:cNvGraphicFramePr>
            <a:graphicFrameLocks noChangeAspect="1"/>
          </p:cNvGraphicFramePr>
          <p:nvPr/>
        </p:nvGraphicFramePr>
        <p:xfrm>
          <a:off x="5292080" y="1556792"/>
          <a:ext cx="593575" cy="3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593575" cy="359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4499992" y="5401717"/>
          <a:ext cx="10175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Equação" r:id="rId15" imgW="533160" imgH="431640" progId="Equation.3">
                  <p:embed/>
                </p:oleObj>
              </mc:Choice>
              <mc:Fallback>
                <p:oleObj name="Equação" r:id="rId15" imgW="533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01717"/>
                        <a:ext cx="10175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Conector de seta reta 64"/>
          <p:cNvCxnSpPr/>
          <p:nvPr/>
        </p:nvCxnSpPr>
        <p:spPr>
          <a:xfrm flipV="1">
            <a:off x="5148064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228184" y="1556792"/>
          <a:ext cx="2968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0" name="Equação" r:id="rId17" imgW="177480" imgH="190440" progId="Equation.3">
                  <p:embed/>
                </p:oleObj>
              </mc:Choice>
              <mc:Fallback>
                <p:oleObj name="Equação" r:id="rId17" imgW="1774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6792"/>
                        <a:ext cx="2968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6804248" y="1556792"/>
          <a:ext cx="840364" cy="35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1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840364" cy="359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7686675" y="1556792"/>
          <a:ext cx="1092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Equação" r:id="rId21" imgW="609480" imgH="266400" progId="Equation.3">
                  <p:embed/>
                </p:oleObj>
              </mc:Choice>
              <mc:Fallback>
                <p:oleObj name="Equação" r:id="rId21" imgW="60948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556792"/>
                        <a:ext cx="1092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6864350" y="5661025"/>
          <a:ext cx="1238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3" name="Equação" r:id="rId23" imgW="799920" imgH="279360" progId="Equation.3">
                  <p:embed/>
                </p:oleObj>
              </mc:Choice>
              <mc:Fallback>
                <p:oleObj name="Equação" r:id="rId23" imgW="79992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5661025"/>
                        <a:ext cx="1238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 flipV="1">
            <a:off x="7524328" y="522920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7524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Classes Agrupadas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79513" y="1340768"/>
            <a:ext cx="4104456" cy="4176464"/>
            <a:chOff x="4499992" y="1628800"/>
            <a:chExt cx="3742763" cy="4176464"/>
          </a:xfrm>
        </p:grpSpPr>
        <p:grpSp>
          <p:nvGrpSpPr>
            <p:cNvPr id="4" name="Grupo 55"/>
            <p:cNvGrpSpPr/>
            <p:nvPr/>
          </p:nvGrpSpPr>
          <p:grpSpPr>
            <a:xfrm>
              <a:off x="4499992" y="1628800"/>
              <a:ext cx="3742763" cy="4176464"/>
              <a:chOff x="4499992" y="1628800"/>
              <a:chExt cx="3742763" cy="4176464"/>
            </a:xfrm>
          </p:grpSpPr>
          <p:graphicFrame>
            <p:nvGraphicFramePr>
              <p:cNvPr id="9" name="Espaço Reservado para Conteúdo 3"/>
              <p:cNvGraphicFramePr>
                <a:graphicFrameLocks/>
              </p:cNvGraphicFramePr>
              <p:nvPr/>
            </p:nvGraphicFramePr>
            <p:xfrm>
              <a:off x="4499992" y="1628800"/>
              <a:ext cx="3742763" cy="41764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925"/>
                    <a:gridCol w="2004403"/>
                    <a:gridCol w="1152128"/>
                  </a:tblGrid>
                  <a:tr h="720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(Nº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de Ordem)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(Altura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em cm)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 Nº de alunos)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01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152               158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2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158               164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3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164               170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4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170               176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5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176               182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6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182               188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76064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Total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  <p:grpSp>
            <p:nvGrpSpPr>
              <p:cNvPr id="5" name="Grupo 12"/>
              <p:cNvGrpSpPr/>
              <p:nvPr/>
            </p:nvGrpSpPr>
            <p:grpSpPr>
              <a:xfrm>
                <a:off x="6084168" y="2492896"/>
                <a:ext cx="436541" cy="144016"/>
                <a:chOff x="5940152" y="2276872"/>
                <a:chExt cx="436541" cy="144016"/>
              </a:xfrm>
            </p:grpSpPr>
            <p:cxnSp>
              <p:nvCxnSpPr>
                <p:cNvPr id="27" name="Conector reto 9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1"/>
                <p:cNvCxnSpPr/>
                <p:nvPr/>
              </p:nvCxnSpPr>
              <p:spPr>
                <a:xfrm>
                  <a:off x="5944645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o 13"/>
              <p:cNvGrpSpPr/>
              <p:nvPr/>
            </p:nvGrpSpPr>
            <p:grpSpPr>
              <a:xfrm>
                <a:off x="6084168" y="2852936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5" name="Conector reto 24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o 16"/>
              <p:cNvGrpSpPr/>
              <p:nvPr/>
            </p:nvGrpSpPr>
            <p:grpSpPr>
              <a:xfrm>
                <a:off x="6084168" y="335699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3" name="Conector reto 22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o 19"/>
              <p:cNvGrpSpPr/>
              <p:nvPr/>
            </p:nvGrpSpPr>
            <p:grpSpPr>
              <a:xfrm>
                <a:off x="6084168" y="3861048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1" name="Conector reto 20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22"/>
              <p:cNvGrpSpPr/>
              <p:nvPr/>
            </p:nvGrpSpPr>
            <p:grpSpPr>
              <a:xfrm>
                <a:off x="6084168" y="4365104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9" name="Conector reto 18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25"/>
              <p:cNvGrpSpPr/>
              <p:nvPr/>
            </p:nvGrpSpPr>
            <p:grpSpPr>
              <a:xfrm>
                <a:off x="6084168" y="479715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7" name="Conector reto 16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59338" y="1978025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1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978025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11863" y="1812925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2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1812925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99018" y="1880568"/>
            <a:ext cx="5048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3" name="Equação" r:id="rId7" imgW="152280" imgH="228600" progId="Equation.3">
                    <p:embed/>
                  </p:oleObj>
                </mc:Choice>
                <mc:Fallback>
                  <p:oleObj name="Equação" r:id="rId7" imgW="152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018" y="1880568"/>
                          <a:ext cx="5048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o 28"/>
          <p:cNvGrpSpPr/>
          <p:nvPr/>
        </p:nvGrpSpPr>
        <p:grpSpPr>
          <a:xfrm>
            <a:off x="4283968" y="1340768"/>
            <a:ext cx="4536504" cy="4176464"/>
            <a:chOff x="3952517" y="1628800"/>
            <a:chExt cx="1767377" cy="4176464"/>
          </a:xfrm>
        </p:grpSpPr>
        <p:graphicFrame>
          <p:nvGraphicFramePr>
            <p:cNvPr id="34" name="Espaço Reservado para Conteúdo 3"/>
            <p:cNvGraphicFramePr>
              <a:graphicFrameLocks/>
            </p:cNvGraphicFramePr>
            <p:nvPr/>
          </p:nvGraphicFramePr>
          <p:xfrm>
            <a:off x="3952517" y="1628800"/>
            <a:ext cx="1767377" cy="417646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4096"/>
                  <a:gridCol w="936104"/>
                  <a:gridCol w="648072"/>
                  <a:gridCol w="936104"/>
                  <a:gridCol w="1152128"/>
                </a:tblGrid>
                <a:tr h="720080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 Ponto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médio</a:t>
                        </a: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155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161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167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173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179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76064"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</a:tr>
              </a:tbl>
            </a:graphicData>
          </a:graphic>
        </p:graphicFrame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4073484" y="1936130"/>
            <a:ext cx="2461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4" name="Equação" r:id="rId9" imgW="190440" imgH="228600" progId="Equation.3">
                    <p:embed/>
                  </p:oleObj>
                </mc:Choice>
                <mc:Fallback>
                  <p:oleObj name="Equação" r:id="rId9" imgW="1904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484" y="1936130"/>
                          <a:ext cx="2461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275856" y="5013176"/>
          <a:ext cx="9271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92711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"/>
          <p:cNvGraphicFramePr>
            <a:graphicFrameLocks noChangeAspect="1"/>
          </p:cNvGraphicFramePr>
          <p:nvPr/>
        </p:nvGraphicFramePr>
        <p:xfrm>
          <a:off x="5292080" y="1556792"/>
          <a:ext cx="593575" cy="3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6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593575" cy="359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4499992" y="5401717"/>
          <a:ext cx="10175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Equação" r:id="rId15" imgW="533160" imgH="431640" progId="Equation.3">
                  <p:embed/>
                </p:oleObj>
              </mc:Choice>
              <mc:Fallback>
                <p:oleObj name="Equação" r:id="rId15" imgW="533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01717"/>
                        <a:ext cx="10175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Conector de seta reta 64"/>
          <p:cNvCxnSpPr/>
          <p:nvPr/>
        </p:nvCxnSpPr>
        <p:spPr>
          <a:xfrm flipV="1">
            <a:off x="5148064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228184" y="1556792"/>
          <a:ext cx="2968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8" name="Equação" r:id="rId17" imgW="177480" imgH="190440" progId="Equation.3">
                  <p:embed/>
                </p:oleObj>
              </mc:Choice>
              <mc:Fallback>
                <p:oleObj name="Equação" r:id="rId17" imgW="1774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6792"/>
                        <a:ext cx="2968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6804248" y="1556792"/>
          <a:ext cx="840364" cy="35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9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840364" cy="359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7686675" y="1556792"/>
          <a:ext cx="1092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0" name="Equação" r:id="rId21" imgW="609480" imgH="266400" progId="Equation.3">
                  <p:embed/>
                </p:oleObj>
              </mc:Choice>
              <mc:Fallback>
                <p:oleObj name="Equação" r:id="rId21" imgW="60948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556792"/>
                        <a:ext cx="1092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6864350" y="5661025"/>
          <a:ext cx="1238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1" name="Equação" r:id="rId23" imgW="799920" imgH="279360" progId="Equation.3">
                  <p:embed/>
                </p:oleObj>
              </mc:Choice>
              <mc:Fallback>
                <p:oleObj name="Equação" r:id="rId23" imgW="79992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5661025"/>
                        <a:ext cx="1238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 flipV="1">
            <a:off x="7524328" y="522920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7524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Classes Agrupadas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79513" y="1340768"/>
            <a:ext cx="4104456" cy="4176464"/>
            <a:chOff x="4499992" y="1628800"/>
            <a:chExt cx="3742763" cy="4176464"/>
          </a:xfrm>
        </p:grpSpPr>
        <p:grpSp>
          <p:nvGrpSpPr>
            <p:cNvPr id="4" name="Grupo 55"/>
            <p:cNvGrpSpPr/>
            <p:nvPr/>
          </p:nvGrpSpPr>
          <p:grpSpPr>
            <a:xfrm>
              <a:off x="4499992" y="1628800"/>
              <a:ext cx="3742763" cy="4176464"/>
              <a:chOff x="4499992" y="1628800"/>
              <a:chExt cx="3742763" cy="4176464"/>
            </a:xfrm>
          </p:grpSpPr>
          <p:graphicFrame>
            <p:nvGraphicFramePr>
              <p:cNvPr id="9" name="Espaço Reservado para Conteúdo 3"/>
              <p:cNvGraphicFramePr>
                <a:graphicFrameLocks/>
              </p:cNvGraphicFramePr>
              <p:nvPr/>
            </p:nvGraphicFramePr>
            <p:xfrm>
              <a:off x="4499992" y="1628800"/>
              <a:ext cx="3742763" cy="41764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925"/>
                    <a:gridCol w="2004403"/>
                    <a:gridCol w="1152128"/>
                  </a:tblGrid>
                  <a:tr h="720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(Nº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de Ordem)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(Altura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em cm)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 Nº de alunos)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01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152               158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2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158               164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3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164               170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4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170               176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5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176               182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6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182               188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76064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Total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  <p:grpSp>
            <p:nvGrpSpPr>
              <p:cNvPr id="5" name="Grupo 12"/>
              <p:cNvGrpSpPr/>
              <p:nvPr/>
            </p:nvGrpSpPr>
            <p:grpSpPr>
              <a:xfrm>
                <a:off x="6084168" y="2492896"/>
                <a:ext cx="436541" cy="144016"/>
                <a:chOff x="5940152" y="2276872"/>
                <a:chExt cx="436541" cy="144016"/>
              </a:xfrm>
            </p:grpSpPr>
            <p:cxnSp>
              <p:nvCxnSpPr>
                <p:cNvPr id="27" name="Conector reto 9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1"/>
                <p:cNvCxnSpPr/>
                <p:nvPr/>
              </p:nvCxnSpPr>
              <p:spPr>
                <a:xfrm>
                  <a:off x="5944645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o 13"/>
              <p:cNvGrpSpPr/>
              <p:nvPr/>
            </p:nvGrpSpPr>
            <p:grpSpPr>
              <a:xfrm>
                <a:off x="6084168" y="2852936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5" name="Conector reto 24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o 16"/>
              <p:cNvGrpSpPr/>
              <p:nvPr/>
            </p:nvGrpSpPr>
            <p:grpSpPr>
              <a:xfrm>
                <a:off x="6084168" y="335699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3" name="Conector reto 22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o 19"/>
              <p:cNvGrpSpPr/>
              <p:nvPr/>
            </p:nvGrpSpPr>
            <p:grpSpPr>
              <a:xfrm>
                <a:off x="6084168" y="3861048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1" name="Conector reto 20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22"/>
              <p:cNvGrpSpPr/>
              <p:nvPr/>
            </p:nvGrpSpPr>
            <p:grpSpPr>
              <a:xfrm>
                <a:off x="6084168" y="4365104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9" name="Conector reto 18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25"/>
              <p:cNvGrpSpPr/>
              <p:nvPr/>
            </p:nvGrpSpPr>
            <p:grpSpPr>
              <a:xfrm>
                <a:off x="6084168" y="479715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7" name="Conector reto 16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59338" y="1978025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5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978025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11863" y="1812925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6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1812925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99018" y="1880568"/>
            <a:ext cx="5048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7" name="Equação" r:id="rId7" imgW="152280" imgH="228600" progId="Equation.3">
                    <p:embed/>
                  </p:oleObj>
                </mc:Choice>
                <mc:Fallback>
                  <p:oleObj name="Equação" r:id="rId7" imgW="152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018" y="1880568"/>
                          <a:ext cx="5048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o 28"/>
          <p:cNvGrpSpPr/>
          <p:nvPr/>
        </p:nvGrpSpPr>
        <p:grpSpPr>
          <a:xfrm>
            <a:off x="4283968" y="1340768"/>
            <a:ext cx="4536504" cy="4176464"/>
            <a:chOff x="3952517" y="1628800"/>
            <a:chExt cx="1767377" cy="4176464"/>
          </a:xfrm>
        </p:grpSpPr>
        <p:graphicFrame>
          <p:nvGraphicFramePr>
            <p:cNvPr id="34" name="Espaço Reservado para Conteúdo 3"/>
            <p:cNvGraphicFramePr>
              <a:graphicFrameLocks/>
            </p:cNvGraphicFramePr>
            <p:nvPr/>
          </p:nvGraphicFramePr>
          <p:xfrm>
            <a:off x="3952517" y="1628800"/>
            <a:ext cx="1767377" cy="417646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4096"/>
                  <a:gridCol w="936104"/>
                  <a:gridCol w="648072"/>
                  <a:gridCol w="936104"/>
                  <a:gridCol w="1152128"/>
                </a:tblGrid>
                <a:tr h="720080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 Ponto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médio</a:t>
                        </a: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155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1395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161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1288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167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835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173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692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179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537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76064"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4932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</a:tr>
              </a:tbl>
            </a:graphicData>
          </a:graphic>
        </p:graphicFrame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4073484" y="1936130"/>
            <a:ext cx="2461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8" name="Equação" r:id="rId9" imgW="190440" imgH="228600" progId="Equation.3">
                    <p:embed/>
                  </p:oleObj>
                </mc:Choice>
                <mc:Fallback>
                  <p:oleObj name="Equação" r:id="rId9" imgW="1904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484" y="1936130"/>
                          <a:ext cx="2461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275856" y="5013176"/>
          <a:ext cx="9271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92711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"/>
          <p:cNvGraphicFramePr>
            <a:graphicFrameLocks noChangeAspect="1"/>
          </p:cNvGraphicFramePr>
          <p:nvPr/>
        </p:nvGraphicFramePr>
        <p:xfrm>
          <a:off x="5292080" y="1556792"/>
          <a:ext cx="593575" cy="3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593575" cy="359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4499992" y="5401717"/>
          <a:ext cx="10175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Equação" r:id="rId15" imgW="533160" imgH="431640" progId="Equation.3">
                  <p:embed/>
                </p:oleObj>
              </mc:Choice>
              <mc:Fallback>
                <p:oleObj name="Equação" r:id="rId15" imgW="533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01717"/>
                        <a:ext cx="10175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Conector de seta reta 64"/>
          <p:cNvCxnSpPr/>
          <p:nvPr/>
        </p:nvCxnSpPr>
        <p:spPr>
          <a:xfrm flipV="1">
            <a:off x="5148064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228184" y="1556792"/>
          <a:ext cx="2968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ção" r:id="rId17" imgW="177480" imgH="190440" progId="Equation.3">
                  <p:embed/>
                </p:oleObj>
              </mc:Choice>
              <mc:Fallback>
                <p:oleObj name="Equação" r:id="rId17" imgW="1774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6792"/>
                        <a:ext cx="2968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6804248" y="1556792"/>
          <a:ext cx="840364" cy="35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840364" cy="359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7686675" y="1556792"/>
          <a:ext cx="1092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Equação" r:id="rId21" imgW="609480" imgH="266400" progId="Equation.3">
                  <p:embed/>
                </p:oleObj>
              </mc:Choice>
              <mc:Fallback>
                <p:oleObj name="Equação" r:id="rId21" imgW="60948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556792"/>
                        <a:ext cx="1092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6864350" y="5661025"/>
          <a:ext cx="1238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Equação" r:id="rId23" imgW="799920" imgH="279360" progId="Equation.3">
                  <p:embed/>
                </p:oleObj>
              </mc:Choice>
              <mc:Fallback>
                <p:oleObj name="Equação" r:id="rId23" imgW="79992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5661025"/>
                        <a:ext cx="1238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 flipV="1">
            <a:off x="7524328" y="522920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7524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Classes Agrupadas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79513" y="1340768"/>
            <a:ext cx="4104456" cy="4176464"/>
            <a:chOff x="4499992" y="1628800"/>
            <a:chExt cx="3742763" cy="4176464"/>
          </a:xfrm>
        </p:grpSpPr>
        <p:grpSp>
          <p:nvGrpSpPr>
            <p:cNvPr id="4" name="Grupo 55"/>
            <p:cNvGrpSpPr/>
            <p:nvPr/>
          </p:nvGrpSpPr>
          <p:grpSpPr>
            <a:xfrm>
              <a:off x="4499992" y="1628800"/>
              <a:ext cx="3742763" cy="4176464"/>
              <a:chOff x="4499992" y="1628800"/>
              <a:chExt cx="3742763" cy="4176464"/>
            </a:xfrm>
          </p:grpSpPr>
          <p:graphicFrame>
            <p:nvGraphicFramePr>
              <p:cNvPr id="9" name="Espaço Reservado para Conteúdo 3"/>
              <p:cNvGraphicFramePr>
                <a:graphicFrameLocks/>
              </p:cNvGraphicFramePr>
              <p:nvPr/>
            </p:nvGraphicFramePr>
            <p:xfrm>
              <a:off x="4499992" y="1628800"/>
              <a:ext cx="3742763" cy="41764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925"/>
                    <a:gridCol w="2004403"/>
                    <a:gridCol w="1152128"/>
                  </a:tblGrid>
                  <a:tr h="720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(Nº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de Ordem)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(Altura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em cm)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 Nº de alunos)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01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152               158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2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158               164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3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164               170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4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170               176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5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176               182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6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182               188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76064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Total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  <p:grpSp>
            <p:nvGrpSpPr>
              <p:cNvPr id="5" name="Grupo 12"/>
              <p:cNvGrpSpPr/>
              <p:nvPr/>
            </p:nvGrpSpPr>
            <p:grpSpPr>
              <a:xfrm>
                <a:off x="6084168" y="2492896"/>
                <a:ext cx="436541" cy="144016"/>
                <a:chOff x="5940152" y="2276872"/>
                <a:chExt cx="436541" cy="144016"/>
              </a:xfrm>
            </p:grpSpPr>
            <p:cxnSp>
              <p:nvCxnSpPr>
                <p:cNvPr id="27" name="Conector reto 9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1"/>
                <p:cNvCxnSpPr/>
                <p:nvPr/>
              </p:nvCxnSpPr>
              <p:spPr>
                <a:xfrm>
                  <a:off x="5944645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o 13"/>
              <p:cNvGrpSpPr/>
              <p:nvPr/>
            </p:nvGrpSpPr>
            <p:grpSpPr>
              <a:xfrm>
                <a:off x="6084168" y="2852936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5" name="Conector reto 24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o 16"/>
              <p:cNvGrpSpPr/>
              <p:nvPr/>
            </p:nvGrpSpPr>
            <p:grpSpPr>
              <a:xfrm>
                <a:off x="6084168" y="335699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3" name="Conector reto 22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o 19"/>
              <p:cNvGrpSpPr/>
              <p:nvPr/>
            </p:nvGrpSpPr>
            <p:grpSpPr>
              <a:xfrm>
                <a:off x="6084168" y="3861048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1" name="Conector reto 20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22"/>
              <p:cNvGrpSpPr/>
              <p:nvPr/>
            </p:nvGrpSpPr>
            <p:grpSpPr>
              <a:xfrm>
                <a:off x="6084168" y="4365104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9" name="Conector reto 18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25"/>
              <p:cNvGrpSpPr/>
              <p:nvPr/>
            </p:nvGrpSpPr>
            <p:grpSpPr>
              <a:xfrm>
                <a:off x="6084168" y="479715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7" name="Conector reto 16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59338" y="1978025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9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978025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11863" y="1812925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0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1812925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99018" y="1880568"/>
            <a:ext cx="5048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1" name="Equação" r:id="rId7" imgW="152280" imgH="228600" progId="Equation.3">
                    <p:embed/>
                  </p:oleObj>
                </mc:Choice>
                <mc:Fallback>
                  <p:oleObj name="Equação" r:id="rId7" imgW="152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018" y="1880568"/>
                          <a:ext cx="5048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o 28"/>
          <p:cNvGrpSpPr/>
          <p:nvPr/>
        </p:nvGrpSpPr>
        <p:grpSpPr>
          <a:xfrm>
            <a:off x="4283968" y="1340768"/>
            <a:ext cx="4536504" cy="4176464"/>
            <a:chOff x="3952517" y="1628800"/>
            <a:chExt cx="1767377" cy="4176464"/>
          </a:xfrm>
        </p:grpSpPr>
        <p:graphicFrame>
          <p:nvGraphicFramePr>
            <p:cNvPr id="34" name="Espaço Reservado para Conteúdo 3"/>
            <p:cNvGraphicFramePr>
              <a:graphicFrameLocks/>
            </p:cNvGraphicFramePr>
            <p:nvPr/>
          </p:nvGraphicFramePr>
          <p:xfrm>
            <a:off x="3952517" y="1628800"/>
            <a:ext cx="1767377" cy="417646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4096"/>
                  <a:gridCol w="936104"/>
                  <a:gridCol w="648072"/>
                  <a:gridCol w="936104"/>
                  <a:gridCol w="1152128"/>
                </a:tblGrid>
                <a:tr h="720080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 Ponto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médio</a:t>
                        </a: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155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1395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161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1288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167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835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173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692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179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537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76064"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4932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</a:tr>
              </a:tbl>
            </a:graphicData>
          </a:graphic>
        </p:graphicFrame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4073484" y="1936130"/>
            <a:ext cx="2461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2" name="Equação" r:id="rId9" imgW="190440" imgH="228600" progId="Equation.3">
                    <p:embed/>
                  </p:oleObj>
                </mc:Choice>
                <mc:Fallback>
                  <p:oleObj name="Equação" r:id="rId9" imgW="1904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484" y="1936130"/>
                          <a:ext cx="2461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275856" y="5013176"/>
          <a:ext cx="9271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3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92711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"/>
          <p:cNvGraphicFramePr>
            <a:graphicFrameLocks noChangeAspect="1"/>
          </p:cNvGraphicFramePr>
          <p:nvPr/>
        </p:nvGraphicFramePr>
        <p:xfrm>
          <a:off x="5292080" y="1556792"/>
          <a:ext cx="593575" cy="3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4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593575" cy="359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4499992" y="5401717"/>
          <a:ext cx="10175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5" name="Equação" r:id="rId15" imgW="533160" imgH="431640" progId="Equation.3">
                  <p:embed/>
                </p:oleObj>
              </mc:Choice>
              <mc:Fallback>
                <p:oleObj name="Equação" r:id="rId15" imgW="533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01717"/>
                        <a:ext cx="10175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Conector de seta reta 64"/>
          <p:cNvCxnSpPr/>
          <p:nvPr/>
        </p:nvCxnSpPr>
        <p:spPr>
          <a:xfrm flipV="1">
            <a:off x="5148064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228184" y="1556792"/>
          <a:ext cx="2968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6" name="Equação" r:id="rId17" imgW="177480" imgH="190440" progId="Equation.3">
                  <p:embed/>
                </p:oleObj>
              </mc:Choice>
              <mc:Fallback>
                <p:oleObj name="Equação" r:id="rId17" imgW="1774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6792"/>
                        <a:ext cx="2968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6804248" y="1556792"/>
          <a:ext cx="840364" cy="35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7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840364" cy="359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7686675" y="1556792"/>
          <a:ext cx="1092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8" name="Equação" r:id="rId21" imgW="609480" imgH="266400" progId="Equation.3">
                  <p:embed/>
                </p:oleObj>
              </mc:Choice>
              <mc:Fallback>
                <p:oleObj name="Equação" r:id="rId21" imgW="60948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556792"/>
                        <a:ext cx="1092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6864350" y="5661025"/>
          <a:ext cx="1238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Equação" r:id="rId23" imgW="799920" imgH="279360" progId="Equation.3">
                  <p:embed/>
                </p:oleObj>
              </mc:Choice>
              <mc:Fallback>
                <p:oleObj name="Equação" r:id="rId23" imgW="79992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5661025"/>
                        <a:ext cx="1238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 flipV="1">
            <a:off x="7524328" y="522920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7524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Classes Agrupadas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79513" y="1340768"/>
            <a:ext cx="4104456" cy="4176464"/>
            <a:chOff x="4499992" y="1628800"/>
            <a:chExt cx="3742763" cy="4176464"/>
          </a:xfrm>
        </p:grpSpPr>
        <p:grpSp>
          <p:nvGrpSpPr>
            <p:cNvPr id="4" name="Grupo 55"/>
            <p:cNvGrpSpPr/>
            <p:nvPr/>
          </p:nvGrpSpPr>
          <p:grpSpPr>
            <a:xfrm>
              <a:off x="4499992" y="1628800"/>
              <a:ext cx="3742763" cy="4176464"/>
              <a:chOff x="4499992" y="1628800"/>
              <a:chExt cx="3742763" cy="4176464"/>
            </a:xfrm>
          </p:grpSpPr>
          <p:graphicFrame>
            <p:nvGraphicFramePr>
              <p:cNvPr id="9" name="Espaço Reservado para Conteúdo 3"/>
              <p:cNvGraphicFramePr>
                <a:graphicFrameLocks/>
              </p:cNvGraphicFramePr>
              <p:nvPr/>
            </p:nvGraphicFramePr>
            <p:xfrm>
              <a:off x="4499992" y="1628800"/>
              <a:ext cx="3742763" cy="41764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925"/>
                    <a:gridCol w="2004403"/>
                    <a:gridCol w="1152128"/>
                  </a:tblGrid>
                  <a:tr h="720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(Nº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de Ordem)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(Altura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em cm)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 Nº de alunos)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01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152               158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2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158               164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3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164               170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4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170               176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5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176               182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6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182               188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76064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Total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  <p:grpSp>
            <p:nvGrpSpPr>
              <p:cNvPr id="5" name="Grupo 12"/>
              <p:cNvGrpSpPr/>
              <p:nvPr/>
            </p:nvGrpSpPr>
            <p:grpSpPr>
              <a:xfrm>
                <a:off x="6084168" y="2492896"/>
                <a:ext cx="436541" cy="144016"/>
                <a:chOff x="5940152" y="2276872"/>
                <a:chExt cx="436541" cy="144016"/>
              </a:xfrm>
            </p:grpSpPr>
            <p:cxnSp>
              <p:nvCxnSpPr>
                <p:cNvPr id="27" name="Conector reto 9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1"/>
                <p:cNvCxnSpPr/>
                <p:nvPr/>
              </p:nvCxnSpPr>
              <p:spPr>
                <a:xfrm>
                  <a:off x="5944645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o 13"/>
              <p:cNvGrpSpPr/>
              <p:nvPr/>
            </p:nvGrpSpPr>
            <p:grpSpPr>
              <a:xfrm>
                <a:off x="6084168" y="2852936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5" name="Conector reto 24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o 16"/>
              <p:cNvGrpSpPr/>
              <p:nvPr/>
            </p:nvGrpSpPr>
            <p:grpSpPr>
              <a:xfrm>
                <a:off x="6084168" y="335699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3" name="Conector reto 22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o 19"/>
              <p:cNvGrpSpPr/>
              <p:nvPr/>
            </p:nvGrpSpPr>
            <p:grpSpPr>
              <a:xfrm>
                <a:off x="6084168" y="3861048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1" name="Conector reto 20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22"/>
              <p:cNvGrpSpPr/>
              <p:nvPr/>
            </p:nvGrpSpPr>
            <p:grpSpPr>
              <a:xfrm>
                <a:off x="6084168" y="4365104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9" name="Conector reto 18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25"/>
              <p:cNvGrpSpPr/>
              <p:nvPr/>
            </p:nvGrpSpPr>
            <p:grpSpPr>
              <a:xfrm>
                <a:off x="6084168" y="479715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7" name="Conector reto 16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59338" y="1978025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93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978025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11863" y="1812925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94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1812925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99018" y="1880568"/>
            <a:ext cx="5048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95" name="Equação" r:id="rId7" imgW="152280" imgH="228600" progId="Equation.3">
                    <p:embed/>
                  </p:oleObj>
                </mc:Choice>
                <mc:Fallback>
                  <p:oleObj name="Equação" r:id="rId7" imgW="152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018" y="1880568"/>
                          <a:ext cx="5048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o 28"/>
          <p:cNvGrpSpPr/>
          <p:nvPr/>
        </p:nvGrpSpPr>
        <p:grpSpPr>
          <a:xfrm>
            <a:off x="4283968" y="1340768"/>
            <a:ext cx="4536504" cy="4176464"/>
            <a:chOff x="3952517" y="1628800"/>
            <a:chExt cx="1767377" cy="4176464"/>
          </a:xfrm>
        </p:grpSpPr>
        <p:graphicFrame>
          <p:nvGraphicFramePr>
            <p:cNvPr id="34" name="Espaço Reservado para Conteúdo 3"/>
            <p:cNvGraphicFramePr>
              <a:graphicFrameLocks/>
            </p:cNvGraphicFramePr>
            <p:nvPr/>
          </p:nvGraphicFramePr>
          <p:xfrm>
            <a:off x="3952517" y="1628800"/>
            <a:ext cx="1767377" cy="417646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4096"/>
                  <a:gridCol w="936104"/>
                  <a:gridCol w="648072"/>
                  <a:gridCol w="936104"/>
                  <a:gridCol w="1152128"/>
                </a:tblGrid>
                <a:tr h="720080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 Ponto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médio</a:t>
                        </a: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155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1395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-9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161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1288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-3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167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835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173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692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9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179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537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21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76064"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4932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</a:tr>
              </a:tbl>
            </a:graphicData>
          </a:graphic>
        </p:graphicFrame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4073484" y="1936130"/>
            <a:ext cx="2461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96" name="Equação" r:id="rId9" imgW="190440" imgH="228600" progId="Equation.3">
                    <p:embed/>
                  </p:oleObj>
                </mc:Choice>
                <mc:Fallback>
                  <p:oleObj name="Equação" r:id="rId9" imgW="1904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484" y="1936130"/>
                          <a:ext cx="2461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275856" y="5013176"/>
          <a:ext cx="9271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7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92711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"/>
          <p:cNvGraphicFramePr>
            <a:graphicFrameLocks noChangeAspect="1"/>
          </p:cNvGraphicFramePr>
          <p:nvPr/>
        </p:nvGraphicFramePr>
        <p:xfrm>
          <a:off x="5292080" y="1556792"/>
          <a:ext cx="593575" cy="3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8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593575" cy="359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4499992" y="5401717"/>
          <a:ext cx="10175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9" name="Equação" r:id="rId15" imgW="533160" imgH="431640" progId="Equation.3">
                  <p:embed/>
                </p:oleObj>
              </mc:Choice>
              <mc:Fallback>
                <p:oleObj name="Equação" r:id="rId15" imgW="533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01717"/>
                        <a:ext cx="10175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Conector de seta reta 64"/>
          <p:cNvCxnSpPr/>
          <p:nvPr/>
        </p:nvCxnSpPr>
        <p:spPr>
          <a:xfrm flipV="1">
            <a:off x="5148064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228184" y="1556792"/>
          <a:ext cx="2968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0" name="Equação" r:id="rId17" imgW="177480" imgH="190440" progId="Equation.3">
                  <p:embed/>
                </p:oleObj>
              </mc:Choice>
              <mc:Fallback>
                <p:oleObj name="Equação" r:id="rId17" imgW="1774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6792"/>
                        <a:ext cx="2968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6804248" y="1556792"/>
          <a:ext cx="840364" cy="35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1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840364" cy="359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7686675" y="1556792"/>
          <a:ext cx="1092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2" name="Equação" r:id="rId21" imgW="609480" imgH="266400" progId="Equation.3">
                  <p:embed/>
                </p:oleObj>
              </mc:Choice>
              <mc:Fallback>
                <p:oleObj name="Equação" r:id="rId21" imgW="60948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556792"/>
                        <a:ext cx="1092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6864350" y="5661025"/>
          <a:ext cx="1238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3" name="Equação" r:id="rId23" imgW="799920" imgH="279360" progId="Equation.3">
                  <p:embed/>
                </p:oleObj>
              </mc:Choice>
              <mc:Fallback>
                <p:oleObj name="Equação" r:id="rId23" imgW="79992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5661025"/>
                        <a:ext cx="1238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 flipV="1">
            <a:off x="7524328" y="522920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7524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Classes Agrupadas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79513" y="1340768"/>
            <a:ext cx="4104456" cy="4176464"/>
            <a:chOff x="4499992" y="1628800"/>
            <a:chExt cx="3742763" cy="4176464"/>
          </a:xfrm>
        </p:grpSpPr>
        <p:grpSp>
          <p:nvGrpSpPr>
            <p:cNvPr id="4" name="Grupo 55"/>
            <p:cNvGrpSpPr/>
            <p:nvPr/>
          </p:nvGrpSpPr>
          <p:grpSpPr>
            <a:xfrm>
              <a:off x="4499992" y="1628800"/>
              <a:ext cx="3742763" cy="4176464"/>
              <a:chOff x="4499992" y="1628800"/>
              <a:chExt cx="3742763" cy="4176464"/>
            </a:xfrm>
          </p:grpSpPr>
          <p:graphicFrame>
            <p:nvGraphicFramePr>
              <p:cNvPr id="9" name="Espaço Reservado para Conteúdo 3"/>
              <p:cNvGraphicFramePr>
                <a:graphicFrameLocks/>
              </p:cNvGraphicFramePr>
              <p:nvPr/>
            </p:nvGraphicFramePr>
            <p:xfrm>
              <a:off x="4499992" y="1628800"/>
              <a:ext cx="3742763" cy="41764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925"/>
                    <a:gridCol w="2004403"/>
                    <a:gridCol w="1152128"/>
                  </a:tblGrid>
                  <a:tr h="720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(Nº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de Ordem)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(Altura</a:t>
                          </a:r>
                          <a:r>
                            <a:rPr lang="pt-BR" sz="1200" b="1" baseline="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 em cm)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1200" b="1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( Nº de alunos)</a:t>
                          </a:r>
                          <a:endParaRPr lang="pt-BR" sz="12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01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152               158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320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2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158               164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3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164               170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4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170               176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5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176               182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latin typeface="Arial"/>
                              <a:ea typeface="Times New Roman"/>
                              <a:cs typeface="Times New Roman"/>
                            </a:rPr>
                            <a:t>0</a:t>
                          </a: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6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182               188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pt-B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76064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800" dirty="0" smtClean="0">
                              <a:latin typeface="Arial"/>
                              <a:ea typeface="Times New Roman"/>
                              <a:cs typeface="Times New Roman"/>
                            </a:rPr>
                            <a:t>Total</a:t>
                          </a:r>
                          <a:endParaRPr lang="pt-BR" sz="1800" dirty="0"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 sz="1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  <p:grpSp>
            <p:nvGrpSpPr>
              <p:cNvPr id="5" name="Grupo 12"/>
              <p:cNvGrpSpPr/>
              <p:nvPr/>
            </p:nvGrpSpPr>
            <p:grpSpPr>
              <a:xfrm>
                <a:off x="6084168" y="2492896"/>
                <a:ext cx="436541" cy="144016"/>
                <a:chOff x="5940152" y="2276872"/>
                <a:chExt cx="436541" cy="144016"/>
              </a:xfrm>
            </p:grpSpPr>
            <p:cxnSp>
              <p:nvCxnSpPr>
                <p:cNvPr id="27" name="Conector reto 9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11"/>
                <p:cNvCxnSpPr/>
                <p:nvPr/>
              </p:nvCxnSpPr>
              <p:spPr>
                <a:xfrm>
                  <a:off x="5944645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o 13"/>
              <p:cNvGrpSpPr/>
              <p:nvPr/>
            </p:nvGrpSpPr>
            <p:grpSpPr>
              <a:xfrm>
                <a:off x="6084168" y="2852936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5" name="Conector reto 24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o 16"/>
              <p:cNvGrpSpPr/>
              <p:nvPr/>
            </p:nvGrpSpPr>
            <p:grpSpPr>
              <a:xfrm>
                <a:off x="6084168" y="335699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3" name="Conector reto 22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o 19"/>
              <p:cNvGrpSpPr/>
              <p:nvPr/>
            </p:nvGrpSpPr>
            <p:grpSpPr>
              <a:xfrm>
                <a:off x="6084168" y="3861048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21" name="Conector reto 20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22"/>
              <p:cNvGrpSpPr/>
              <p:nvPr/>
            </p:nvGrpSpPr>
            <p:grpSpPr>
              <a:xfrm>
                <a:off x="6084168" y="4365104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9" name="Conector reto 18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25"/>
              <p:cNvGrpSpPr/>
              <p:nvPr/>
            </p:nvGrpSpPr>
            <p:grpSpPr>
              <a:xfrm>
                <a:off x="6084168" y="4797152"/>
                <a:ext cx="432048" cy="144016"/>
                <a:chOff x="5940152" y="2276872"/>
                <a:chExt cx="432048" cy="144016"/>
              </a:xfrm>
            </p:grpSpPr>
            <p:cxnSp>
              <p:nvCxnSpPr>
                <p:cNvPr id="17" name="Conector reto 16"/>
                <p:cNvCxnSpPr/>
                <p:nvPr/>
              </p:nvCxnSpPr>
              <p:spPr>
                <a:xfrm>
                  <a:off x="5940152" y="2276872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5940152" y="2348880"/>
                  <a:ext cx="4320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59338" y="1978025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7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1978025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11863" y="1812925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8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1812925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99018" y="1880568"/>
            <a:ext cx="5048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19" name="Equação" r:id="rId7" imgW="152280" imgH="228600" progId="Equation.3">
                    <p:embed/>
                  </p:oleObj>
                </mc:Choice>
                <mc:Fallback>
                  <p:oleObj name="Equação" r:id="rId7" imgW="152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9018" y="1880568"/>
                          <a:ext cx="5048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o 28"/>
          <p:cNvGrpSpPr/>
          <p:nvPr/>
        </p:nvGrpSpPr>
        <p:grpSpPr>
          <a:xfrm>
            <a:off x="4283968" y="1340768"/>
            <a:ext cx="4536504" cy="4176464"/>
            <a:chOff x="3952517" y="1628800"/>
            <a:chExt cx="1767377" cy="4176464"/>
          </a:xfrm>
        </p:grpSpPr>
        <p:graphicFrame>
          <p:nvGraphicFramePr>
            <p:cNvPr id="34" name="Espaço Reservado para Conteúdo 3"/>
            <p:cNvGraphicFramePr>
              <a:graphicFrameLocks/>
            </p:cNvGraphicFramePr>
            <p:nvPr/>
          </p:nvGraphicFramePr>
          <p:xfrm>
            <a:off x="3952517" y="1628800"/>
            <a:ext cx="1767377" cy="417646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4096"/>
                  <a:gridCol w="936104"/>
                  <a:gridCol w="648072"/>
                  <a:gridCol w="936104"/>
                  <a:gridCol w="1152128"/>
                </a:tblGrid>
                <a:tr h="720080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 Ponto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médio</a:t>
                        </a: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155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1395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-9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81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161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1288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-3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9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167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835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9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173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692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9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81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179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537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225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185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164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21</a:t>
                        </a:r>
                      </a:p>
                    </a:txBody>
                    <a:tcPr marL="9525" marR="9525" marT="9525" marB="0" anchor="ctr"/>
                  </a:tc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pt-BR" sz="1800" b="0" i="0" u="none" strike="noStrike" dirty="0" smtClean="0">
                            <a:solidFill>
                              <a:srgbClr val="000000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441</a:t>
                        </a:r>
                        <a:endParaRPr lang="pt-BR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marL="9525" marR="9525" marT="9525" marB="0" anchor="ctr"/>
                  </a:tc>
                </a:tr>
                <a:tr h="576064"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4932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846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 anchor="ctr"/>
                  </a:tc>
                </a:tr>
              </a:tbl>
            </a:graphicData>
          </a:graphic>
        </p:graphicFrame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4073484" y="1936130"/>
            <a:ext cx="2461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20" name="Equação" r:id="rId9" imgW="190440" imgH="228600" progId="Equation.3">
                    <p:embed/>
                  </p:oleObj>
                </mc:Choice>
                <mc:Fallback>
                  <p:oleObj name="Equação" r:id="rId9" imgW="19044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484" y="1936130"/>
                          <a:ext cx="2461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275856" y="5013176"/>
          <a:ext cx="9271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13176"/>
                        <a:ext cx="92711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"/>
          <p:cNvGraphicFramePr>
            <a:graphicFrameLocks noChangeAspect="1"/>
          </p:cNvGraphicFramePr>
          <p:nvPr/>
        </p:nvGraphicFramePr>
        <p:xfrm>
          <a:off x="5292080" y="1556792"/>
          <a:ext cx="593575" cy="35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556792"/>
                        <a:ext cx="593575" cy="359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4499992" y="5401717"/>
          <a:ext cx="10175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Equação" r:id="rId15" imgW="533160" imgH="431640" progId="Equation.3">
                  <p:embed/>
                </p:oleObj>
              </mc:Choice>
              <mc:Fallback>
                <p:oleObj name="Equação" r:id="rId15" imgW="533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01717"/>
                        <a:ext cx="1017588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Conector de seta reta 64"/>
          <p:cNvCxnSpPr/>
          <p:nvPr/>
        </p:nvCxnSpPr>
        <p:spPr>
          <a:xfrm flipV="1">
            <a:off x="5148064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228184" y="1556792"/>
          <a:ext cx="2968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4" name="Equação" r:id="rId17" imgW="177480" imgH="190440" progId="Equation.3">
                  <p:embed/>
                </p:oleObj>
              </mc:Choice>
              <mc:Fallback>
                <p:oleObj name="Equação" r:id="rId17" imgW="17748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6792"/>
                        <a:ext cx="29686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6804248" y="1556792"/>
          <a:ext cx="840364" cy="35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5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556792"/>
                        <a:ext cx="840364" cy="359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7686675" y="1556792"/>
          <a:ext cx="1092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6" name="Equação" r:id="rId21" imgW="609480" imgH="266400" progId="Equation.3">
                  <p:embed/>
                </p:oleObj>
              </mc:Choice>
              <mc:Fallback>
                <p:oleObj name="Equação" r:id="rId21" imgW="60948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1556792"/>
                        <a:ext cx="1092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6876256" y="5733256"/>
          <a:ext cx="1238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7" name="Equação" r:id="rId23" imgW="799920" imgH="279360" progId="Equation.3">
                  <p:embed/>
                </p:oleObj>
              </mc:Choice>
              <mc:Fallback>
                <p:oleObj name="Equação" r:id="rId23" imgW="79992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733256"/>
                        <a:ext cx="1238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 flipV="1">
            <a:off x="7524328" y="522920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Encontrando a variância</a:t>
            </a:r>
            <a:endParaRPr lang="pt-BR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635896" y="1844824"/>
          <a:ext cx="17478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Equação" r:id="rId3" imgW="1066680" imgH="457200" progId="Equation.3">
                  <p:embed/>
                </p:oleObj>
              </mc:Choice>
              <mc:Fallback>
                <p:oleObj name="Equação" r:id="rId3" imgW="1066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844824"/>
                        <a:ext cx="1747838" cy="749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899592" y="2708920"/>
          <a:ext cx="1808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4" name="Equação" r:id="rId5" imgW="1168200" imgH="279360" progId="Equation.3">
                  <p:embed/>
                </p:oleObj>
              </mc:Choice>
              <mc:Fallback>
                <p:oleObj name="Equação" r:id="rId5" imgW="11682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708920"/>
                        <a:ext cx="1808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899592" y="3284984"/>
          <a:ext cx="1271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ção" r:id="rId7" imgW="888840" imgH="253800" progId="Equation.3">
                  <p:embed/>
                </p:oleObj>
              </mc:Choice>
              <mc:Fallback>
                <p:oleObj name="Equação" r:id="rId7" imgW="8888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284984"/>
                        <a:ext cx="1271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Encontrando a variância</a:t>
            </a:r>
            <a:endParaRPr lang="pt-BR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635896" y="1844824"/>
          <a:ext cx="17478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0" name="Equação" r:id="rId3" imgW="1066680" imgH="457200" progId="Equation.3">
                  <p:embed/>
                </p:oleObj>
              </mc:Choice>
              <mc:Fallback>
                <p:oleObj name="Equação" r:id="rId3" imgW="1066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844824"/>
                        <a:ext cx="1747838" cy="749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899592" y="2708920"/>
          <a:ext cx="1808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1" name="Equação" r:id="rId5" imgW="1168200" imgH="279360" progId="Equation.3">
                  <p:embed/>
                </p:oleObj>
              </mc:Choice>
              <mc:Fallback>
                <p:oleObj name="Equação" r:id="rId5" imgW="11682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708920"/>
                        <a:ext cx="1808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1043608" y="3284984"/>
          <a:ext cx="1271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2" name="Equação" r:id="rId7" imgW="888840" imgH="253800" progId="Equation.3">
                  <p:embed/>
                </p:oleObj>
              </mc:Choice>
              <mc:Fallback>
                <p:oleObj name="Equação" r:id="rId7" imgW="8888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84984"/>
                        <a:ext cx="1271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3635896" y="2708920"/>
          <a:ext cx="11239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3" name="Equação" r:id="rId9" imgW="685800" imgH="393480" progId="Equation.3">
                  <p:embed/>
                </p:oleObj>
              </mc:Choice>
              <mc:Fallback>
                <p:oleObj name="Equação" r:id="rId9" imgW="685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708920"/>
                        <a:ext cx="11239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3635896" y="3500438"/>
          <a:ext cx="9572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4" name="Equação" r:id="rId11" imgW="583920" imgH="393480" progId="Equation.3">
                  <p:embed/>
                </p:oleObj>
              </mc:Choice>
              <mc:Fallback>
                <p:oleObj name="Equação" r:id="rId11" imgW="5839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500438"/>
                        <a:ext cx="95726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646488" y="4427538"/>
          <a:ext cx="10810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5" name="Equação" r:id="rId13" imgW="660240" imgH="228600" progId="Equation.3">
                  <p:embed/>
                </p:oleObj>
              </mc:Choice>
              <mc:Fallback>
                <p:oleObj name="Equação" r:id="rId13" imgW="6602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4427538"/>
                        <a:ext cx="10810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desvio Padrão amostral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desvio padrão é a raiz quadrada da variância.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Exemplo:</a:t>
            </a:r>
          </a:p>
          <a:p>
            <a:endParaRPr lang="pt-BR" dirty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3347864" y="2060848"/>
          <a:ext cx="18303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9" name="Equação" r:id="rId3" imgW="1117440" imgH="507960" progId="Equation.3">
                  <p:embed/>
                </p:oleObj>
              </mc:Choice>
              <mc:Fallback>
                <p:oleObj name="Equação" r:id="rId3" imgW="111744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060848"/>
                        <a:ext cx="1830388" cy="831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Medidas de posição ou tendência central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971600" y="1412776"/>
            <a:ext cx="4598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/>
              <a:t>Propriedades da média aritmética 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199986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pt-BR" sz="2000" dirty="0" smtClean="0"/>
              <a:t>A média é um valor típico, ou seja, ela é o centro de gravidade da distribuição, um ponto de equilíbrio. Seu valor pode ser substituído pelo valor de cada item na série de dados sem mudar o total. Simbolicamente temos:</a:t>
            </a:r>
          </a:p>
          <a:p>
            <a:pPr marL="342900" lvl="0" indent="-342900"/>
            <a:endParaRPr lang="pt-BR" sz="2000" dirty="0" smtClean="0"/>
          </a:p>
          <a:p>
            <a:pPr marL="342900" lvl="0" indent="-342900"/>
            <a:endParaRPr lang="pt-BR" sz="2000" dirty="0" smtClean="0"/>
          </a:p>
          <a:p>
            <a:pPr marL="342900" lvl="0" indent="-342900"/>
            <a:endParaRPr lang="pt-BR" sz="2000" dirty="0" smtClean="0"/>
          </a:p>
          <a:p>
            <a:pPr marL="342900" indent="-342900"/>
            <a:r>
              <a:rPr lang="pt-BR" sz="2000" dirty="0" smtClean="0"/>
              <a:t>2.  A soma dos desvios das observações em relação a média é igual a zero.</a:t>
            </a:r>
          </a:p>
          <a:p>
            <a:pPr marL="342900" indent="-342900">
              <a:buFontTx/>
              <a:buAutoNum type="arabicPeriod"/>
            </a:pPr>
            <a:endParaRPr lang="pt-BR" sz="2000" dirty="0" smtClean="0"/>
          </a:p>
          <a:p>
            <a:pPr marL="342900" indent="-342900"/>
            <a:endParaRPr lang="pt-BR" sz="2000" dirty="0" smtClean="0"/>
          </a:p>
          <a:p>
            <a:pPr marL="457200" lvl="0" indent="-457200">
              <a:buAutoNum type="arabicPeriod" startAt="3"/>
            </a:pPr>
            <a:r>
              <a:rPr lang="pt-BR" sz="2000" dirty="0" smtClean="0"/>
              <a:t>A soma dos desvios elevados ao quadrado das observações em relação a média é menor que qualquer soma de quadrados de desvios em relação a qualquer outro número. Em outras palavras,</a:t>
            </a:r>
          </a:p>
          <a:p>
            <a:pPr marL="457200" lvl="0" indent="-457200"/>
            <a:r>
              <a:rPr lang="pt-BR" sz="2000" dirty="0" smtClean="0"/>
              <a:t>						é  um mínimo.           </a:t>
            </a:r>
          </a:p>
          <a:p>
            <a:pPr marL="457200" lvl="0" indent="-457200">
              <a:buAutoNum type="arabicPeriod" startAt="3"/>
            </a:pPr>
            <a:endParaRPr lang="pt-BR" sz="2000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492500" y="4221163"/>
          <a:ext cx="172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ção" r:id="rId3" imgW="939600" imgH="253800" progId="Equation.3">
                  <p:embed/>
                </p:oleObj>
              </mc:Choice>
              <mc:Fallback>
                <p:oleObj name="Equação" r:id="rId3" imgW="9396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221163"/>
                        <a:ext cx="1727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678238" y="5661025"/>
          <a:ext cx="1435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ção" r:id="rId5" imgW="863280" imgH="253800" progId="Equation.3">
                  <p:embed/>
                </p:oleObj>
              </mc:Choice>
              <mc:Fallback>
                <p:oleObj name="Equação" r:id="rId5" imgW="8632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5661025"/>
                        <a:ext cx="1435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357563" y="2843213"/>
          <a:ext cx="20701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ção" r:id="rId7" imgW="1143000" imgH="609480" progId="Equation.3">
                  <p:embed/>
                </p:oleObj>
              </mc:Choice>
              <mc:Fallback>
                <p:oleObj name="Equação" r:id="rId7" imgW="1143000" imgH="609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843213"/>
                        <a:ext cx="2070100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desvio Padrão amostral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desvio padrão é a raiz quadrada da variância.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Exemplo:</a:t>
            </a:r>
          </a:p>
          <a:p>
            <a:endParaRPr lang="pt-BR" dirty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3347864" y="2060848"/>
          <a:ext cx="18303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2" name="Equação" r:id="rId3" imgW="1117440" imgH="507960" progId="Equation.3">
                  <p:embed/>
                </p:oleObj>
              </mc:Choice>
              <mc:Fallback>
                <p:oleObj name="Equação" r:id="rId3" imgW="111744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060848"/>
                        <a:ext cx="1830388" cy="831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3707904" y="3933056"/>
          <a:ext cx="10810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3" name="Equação" r:id="rId5" imgW="660240" imgH="228600" progId="Equation.3">
                  <p:embed/>
                </p:oleObj>
              </mc:Choice>
              <mc:Fallback>
                <p:oleObj name="Equação" r:id="rId5" imgW="6602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933056"/>
                        <a:ext cx="10810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667125" y="4344988"/>
          <a:ext cx="11636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4" name="Equação" r:id="rId7" imgW="711000" imgH="253800" progId="Equation.3">
                  <p:embed/>
                </p:oleObj>
              </mc:Choice>
              <mc:Fallback>
                <p:oleObj name="Equação" r:id="rId7" imgW="7110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4344988"/>
                        <a:ext cx="11636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3686696" y="4910138"/>
          <a:ext cx="7477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5" name="Equação" r:id="rId9" imgW="457200" imgH="203040" progId="Equation.3">
                  <p:embed/>
                </p:oleObj>
              </mc:Choice>
              <mc:Fallback>
                <p:oleObj name="Equação" r:id="rId9" imgW="457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696" y="4910138"/>
                        <a:ext cx="747712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Estudo de Caso (utilizando a 2ª Formula)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556792"/>
          <a:ext cx="72007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576065"/>
                <a:gridCol w="451865"/>
                <a:gridCol w="700263"/>
                <a:gridCol w="687047"/>
                <a:gridCol w="594562"/>
                <a:gridCol w="1022647"/>
                <a:gridCol w="1152128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Alunos</a:t>
                      </a:r>
                      <a:endParaRPr lang="pt-B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Notas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Variância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Desvio Padrão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Antônio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José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8545" name="Object 1">
            <a:hlinkClick r:id="rId3" action="ppaction://hlinkfile"/>
          </p:cNvPr>
          <p:cNvGraphicFramePr>
            <a:graphicFrameLocks noChangeAspect="1"/>
          </p:cNvGraphicFramePr>
          <p:nvPr/>
        </p:nvGraphicFramePr>
        <p:xfrm>
          <a:off x="1259632" y="4221088"/>
          <a:ext cx="259238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7" name="Equação" r:id="rId4" imgW="1384200" imgH="863280" progId="Equation.3">
                  <p:embed/>
                </p:oleObj>
              </mc:Choice>
              <mc:Fallback>
                <p:oleObj name="Equação" r:id="rId4" imgW="1384200" imgH="8632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21088"/>
                        <a:ext cx="2592388" cy="1416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5652120" y="4149080"/>
          <a:ext cx="183038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Equação" r:id="rId6" imgW="1117440" imgH="507960" progId="Equation.3">
                  <p:embed/>
                </p:oleObj>
              </mc:Choice>
              <mc:Fallback>
                <p:oleObj name="Equação" r:id="rId6" imgW="111744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149080"/>
                        <a:ext cx="1830387" cy="831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23728" y="1484783"/>
          <a:ext cx="4392488" cy="4242606"/>
        </p:xfrm>
        <a:graphic>
          <a:graphicData uri="http://schemas.openxmlformats.org/drawingml/2006/table">
            <a:tbl>
              <a:tblPr/>
              <a:tblGrid>
                <a:gridCol w="2577516"/>
                <a:gridCol w="1814972"/>
              </a:tblGrid>
              <a:tr h="904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Nome da Medida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/>
                          <a:ea typeface="Times New Roman"/>
                          <a:cs typeface="Times New Roman"/>
                        </a:rPr>
                        <a:t>Notação da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Estatística adotada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média aritmética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  <a:sym typeface="Symbol"/>
                        </a:rPr>
                        <a:t>          e     </a:t>
                      </a:r>
                      <a:r>
                        <a:rPr lang="pt-BR" sz="2400" dirty="0" smtClean="0">
                          <a:latin typeface="Arial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endParaRPr lang="pt-BR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8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mediana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i="1" dirty="0" smtClean="0">
                          <a:latin typeface="Arial"/>
                          <a:ea typeface="Times New Roman"/>
                          <a:cs typeface="Times New Roman"/>
                        </a:rPr>
                        <a:t>Md</a:t>
                      </a:r>
                      <a:endParaRPr lang="pt-BR" sz="18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8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Arial"/>
                          <a:ea typeface="Times New Roman"/>
                          <a:cs typeface="Times New Roman"/>
                        </a:rPr>
                        <a:t>moda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i="1" dirty="0" smtClean="0">
                          <a:latin typeface="Arial"/>
                          <a:ea typeface="Times New Roman"/>
                          <a:cs typeface="Times New Roman"/>
                        </a:rPr>
                        <a:t>Mo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/>
                          <a:ea typeface="Times New Roman"/>
                          <a:cs typeface="Times New Roman"/>
                        </a:rPr>
                        <a:t>Variância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   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/>
                          <a:ea typeface="Times New Roman"/>
                          <a:cs typeface="Times New Roman"/>
                        </a:rPr>
                        <a:t>Desvio Padrão</a:t>
                      </a:r>
                      <a:endParaRPr lang="pt-BR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dirty="0" smtClean="0">
                          <a:latin typeface="Arial"/>
                          <a:ea typeface="Times New Roman"/>
                          <a:cs typeface="Times New Roman"/>
                        </a:rPr>
                        <a:t> e</a:t>
                      </a:r>
                      <a:r>
                        <a:rPr lang="pt-BR" sz="1800" i="1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2648" name="Object 8"/>
          <p:cNvGraphicFramePr>
            <a:graphicFrameLocks noChangeAspect="1"/>
          </p:cNvGraphicFramePr>
          <p:nvPr/>
        </p:nvGraphicFramePr>
        <p:xfrm>
          <a:off x="5004048" y="2549744"/>
          <a:ext cx="288032" cy="303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Equação" r:id="rId3" imgW="177646" imgH="190335" progId="Equation.3">
                  <p:embed/>
                </p:oleObj>
              </mc:Choice>
              <mc:Fallback>
                <p:oleObj name="Equação" r:id="rId3" imgW="177646" imgH="190335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549744"/>
                        <a:ext cx="288032" cy="303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9" name="Object 9"/>
          <p:cNvGraphicFramePr>
            <a:graphicFrameLocks noChangeAspect="1"/>
          </p:cNvGraphicFramePr>
          <p:nvPr/>
        </p:nvGraphicFramePr>
        <p:xfrm>
          <a:off x="5940152" y="4509120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Equação" r:id="rId5" imgW="203040" imgH="203040" progId="Equation.3">
                  <p:embed/>
                </p:oleObj>
              </mc:Choice>
              <mc:Fallback>
                <p:oleObj name="Equação" r:id="rId5" imgW="2030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509120"/>
                        <a:ext cx="4320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0" name="Object 10"/>
          <p:cNvGraphicFramePr>
            <a:graphicFrameLocks noChangeAspect="1"/>
          </p:cNvGraphicFramePr>
          <p:nvPr/>
        </p:nvGraphicFramePr>
        <p:xfrm>
          <a:off x="5904334" y="5326608"/>
          <a:ext cx="3238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Equação" r:id="rId7" imgW="152280" imgH="139680" progId="Equation.3">
                  <p:embed/>
                </p:oleObj>
              </mc:Choice>
              <mc:Fallback>
                <p:oleObj name="Equação" r:id="rId7" imgW="152280" imgH="139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334" y="5326608"/>
                        <a:ext cx="3238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5148064" y="4581128"/>
          <a:ext cx="288032" cy="354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6" name="Equação" r:id="rId9" imgW="164880" imgH="203040" progId="Equation.3">
                  <p:embed/>
                </p:oleObj>
              </mc:Choice>
              <mc:Fallback>
                <p:oleObj name="Equação" r:id="rId9" imgW="16488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581128"/>
                        <a:ext cx="288032" cy="354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5093642" y="5346352"/>
          <a:ext cx="198438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7" name="Equação" r:id="rId11" imgW="114120" imgH="139680" progId="Equation.3">
                  <p:embed/>
                </p:oleObj>
              </mc:Choice>
              <mc:Fallback>
                <p:oleObj name="Equação" r:id="rId11" imgW="114120" imgH="139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642" y="5346352"/>
                        <a:ext cx="198438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variância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população é finita e consiste de </a:t>
            </a:r>
            <a:r>
              <a:rPr lang="pt-BR" i="1" dirty="0" smtClean="0"/>
              <a:t>N </a:t>
            </a:r>
            <a:r>
              <a:rPr lang="pt-BR" dirty="0" smtClean="0"/>
              <a:t>valores e     uma estimativa da média da população </a:t>
            </a:r>
            <a:endParaRPr lang="pt-BR" i="1" dirty="0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3203848" y="2628330"/>
          <a:ext cx="17907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Equação" r:id="rId3" imgW="1091880" imgH="444240" progId="Equation.3">
                  <p:embed/>
                </p:oleObj>
              </mc:Choice>
              <mc:Fallback>
                <p:oleObj name="Equação" r:id="rId3" imgW="10918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628330"/>
                        <a:ext cx="1790700" cy="7286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6606188" y="1556792"/>
          <a:ext cx="342076" cy="37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Equação" r:id="rId5" imgW="152280" imgH="164880" progId="Equation.3">
                  <p:embed/>
                </p:oleObj>
              </mc:Choice>
              <mc:Fallback>
                <p:oleObj name="Equação" r:id="rId5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6188" y="1556792"/>
                        <a:ext cx="342076" cy="370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desvio Padrão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Observou-se anteriormente que a média da amostra pode ser utilizada como uma estimativa da média da população.</a:t>
            </a:r>
            <a:endParaRPr lang="pt-BR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297238" y="2398713"/>
          <a:ext cx="187166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9" name="Equação" r:id="rId3" imgW="1143000" imgH="495000" progId="Equation.3">
                  <p:embed/>
                </p:oleObj>
              </mc:Choice>
              <mc:Fallback>
                <p:oleObj name="Equação" r:id="rId3" imgW="114300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2398713"/>
                        <a:ext cx="1871662" cy="811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Variação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a razão entre o desvio padrão e a média. O seu resultado é multiplicado por 100, para que o Coeficiente de Variação seja dado em porcentagem.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376613" y="2852738"/>
          <a:ext cx="17145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" name="Equação" r:id="rId3" imgW="850680" imgH="393480" progId="Equation.3">
                  <p:embed/>
                </p:oleObj>
              </mc:Choice>
              <mc:Fallback>
                <p:oleObj name="Equação" r:id="rId3" imgW="850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2852738"/>
                        <a:ext cx="17145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Variação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3568" y="1556792"/>
          <a:ext cx="792087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3"/>
                <a:gridCol w="565779"/>
                <a:gridCol w="443796"/>
                <a:gridCol w="687758"/>
                <a:gridCol w="674778"/>
                <a:gridCol w="583945"/>
                <a:gridCol w="1004386"/>
                <a:gridCol w="1131554"/>
                <a:gridCol w="977251"/>
                <a:gridCol w="72007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Alunos</a:t>
                      </a:r>
                      <a:endParaRPr lang="pt-B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Notas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Variância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Desvio Padrão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CV (%)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Antônio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Perpetu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Perpetua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Perpetua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Perpetu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Perpetua"/>
                        </a:rPr>
                        <a:t>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800" b="0" i="0" u="none" strike="noStrike" dirty="0" smtClean="0">
                        <a:solidFill>
                          <a:srgbClr val="000000"/>
                        </a:solidFill>
                        <a:latin typeface="Perpetua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José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Perpetua"/>
                        </a:rPr>
                        <a:t>12,5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Perpetua"/>
                        </a:rPr>
                        <a:t>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Perpetua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Perpetu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Perpetua"/>
                        </a:rPr>
                        <a:t>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Perpetu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633413" y="3789363"/>
          <a:ext cx="17145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Equação" r:id="rId3" imgW="850680" imgH="393480" progId="Equation.3">
                  <p:embed/>
                </p:oleObj>
              </mc:Choice>
              <mc:Fallback>
                <p:oleObj name="Equação" r:id="rId3" imgW="850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789363"/>
                        <a:ext cx="17145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– ATIVIDADE 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147248" cy="4607024"/>
          </a:xfrm>
        </p:spPr>
        <p:txBody>
          <a:bodyPr>
            <a:normAutofit fontScale="77500" lnSpcReduction="20000"/>
          </a:bodyPr>
          <a:lstStyle/>
          <a:p>
            <a:r>
              <a:rPr lang="pt-BR" sz="3100" b="1" dirty="0" smtClean="0"/>
              <a:t>Pesquisa de Resíduos Industriais  - Análise de Dados</a:t>
            </a:r>
          </a:p>
          <a:p>
            <a:pPr>
              <a:buNone/>
            </a:pPr>
            <a:r>
              <a:rPr lang="pt-BR" sz="3100" dirty="0" smtClean="0"/>
              <a:t>	Os dados</a:t>
            </a:r>
            <a:r>
              <a:rPr lang="pt-BR" sz="3100" b="1" dirty="0" smtClean="0"/>
              <a:t> </a:t>
            </a:r>
            <a:r>
              <a:rPr lang="pt-BR" sz="3100" dirty="0" smtClean="0"/>
              <a:t>de demanda bioquímica de oxigênio (DBO) (5 dias) apresentados na Tabela 5.1 foram obtidos a partir de uma pesquisa de águas residuais industriais (EPA dos EUA, 1973).</a:t>
            </a:r>
          </a:p>
          <a:p>
            <a:pPr>
              <a:buNone/>
            </a:pPr>
            <a:endParaRPr lang="pt-BR" sz="3100" dirty="0" smtClean="0"/>
          </a:p>
          <a:p>
            <a:pPr>
              <a:buNone/>
            </a:pPr>
            <a:r>
              <a:rPr lang="pt-BR" sz="3100" dirty="0" smtClean="0"/>
              <a:t>	A</a:t>
            </a:r>
            <a:r>
              <a:rPr lang="pt-BR" sz="3100" b="1" dirty="0" smtClean="0"/>
              <a:t> DBO </a:t>
            </a:r>
            <a:r>
              <a:rPr lang="pt-BR" sz="3100" dirty="0" smtClean="0"/>
              <a:t>de uma água é a quantidade de oxigênio necessária para oxidar a matéria orgânica por decomposição microbiana aeróbia para uma forma inorgânica estável.</a:t>
            </a:r>
          </a:p>
          <a:p>
            <a:pPr>
              <a:buNone/>
            </a:pPr>
            <a:endParaRPr lang="pt-BR" sz="3100" dirty="0" smtClean="0"/>
          </a:p>
          <a:p>
            <a:pPr>
              <a:buNone/>
            </a:pPr>
            <a:r>
              <a:rPr lang="pt-BR" sz="3100" dirty="0" smtClean="0"/>
              <a:t>	Na legislação do Estado de São Paulo, no Decreto Estadual n.º 8468, a DBO de cinco dias é padrão de emissão de esgotos diretamente nos corpos d’água, sendo exigidos uma DBO máxima de 60 </a:t>
            </a:r>
            <a:r>
              <a:rPr lang="pt-BR" sz="3100" dirty="0" err="1" smtClean="0"/>
              <a:t>mg</a:t>
            </a:r>
            <a:r>
              <a:rPr lang="pt-BR" sz="3100" dirty="0" smtClean="0"/>
              <a:t>/L ou uma eficiência global mínima do processo de tratamento igual a 80%.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Concentrações e contribuições unitárias típicas de DBO de esgoto doméstico e efluentes industriais.</a:t>
            </a:r>
            <a:endParaRPr lang="pt-BR" sz="2800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0119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- </a:t>
            </a:r>
            <a:r>
              <a:rPr lang="pt-BR" dirty="0" err="1" smtClean="0"/>
              <a:t>U.S.</a:t>
            </a:r>
            <a:r>
              <a:rPr lang="pt-BR" dirty="0" smtClean="0"/>
              <a:t> EPA 1973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Há 99 observações, cada medida de uma amostra composta, retirada num intervalo de 4 horas, dando seis observações diariamente por 16 dias, mais três observações sobre o 17º dia.</a:t>
            </a:r>
          </a:p>
          <a:p>
            <a:endParaRPr lang="pt-BR" dirty="0" smtClean="0"/>
          </a:p>
          <a:p>
            <a:r>
              <a:rPr lang="pt-BR" dirty="0" smtClean="0"/>
              <a:t>O estudo foi realizado para avaliar a DBO média e para estimar a concentração que é excedida uma pequena fração do tempo (por exemplo, 10%). Esta informação é necessária para planejar um processo de tratamento.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/>
              <a:t>padrão de variação</a:t>
            </a:r>
            <a:r>
              <a:rPr lang="pt-BR" dirty="0" smtClean="0"/>
              <a:t> também precisa ser visto porque vai influenciar a viabilidade de utilização de um processo de compensação para reduzir a variação da carga DBO.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pic>
        <p:nvPicPr>
          <p:cNvPr id="4" name="Espaço Reservado para Conteúdo 3" descr="media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772817"/>
            <a:ext cx="6971852" cy="3744416"/>
          </a:xfrm>
        </p:spPr>
      </p:pic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683568" y="5589241"/>
          <a:ext cx="2363272" cy="1160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ção" r:id="rId4" imgW="1143000" imgH="609480" progId="Equation.3">
                  <p:embed/>
                </p:oleObj>
              </mc:Choice>
              <mc:Fallback>
                <p:oleObj name="Equação" r:id="rId4" imgW="11430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589241"/>
                        <a:ext cx="2363272" cy="1160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572000" y="5013176"/>
          <a:ext cx="115212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ção" r:id="rId6" imgW="939600" imgH="253800" progId="Equation.3">
                  <p:embed/>
                </p:oleObj>
              </mc:Choice>
              <mc:Fallback>
                <p:oleObj name="Equação" r:id="rId6" imgW="9396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3176"/>
                        <a:ext cx="115212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6557963" y="5027613"/>
          <a:ext cx="1435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ção" r:id="rId8" imgW="863280" imgH="253800" progId="Equation.3">
                  <p:embed/>
                </p:oleObj>
              </mc:Choice>
              <mc:Fallback>
                <p:oleObj name="Equação" r:id="rId8" imgW="8632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963" y="5027613"/>
                        <a:ext cx="1435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/>
          <p:nvPr/>
        </p:nvCxnSpPr>
        <p:spPr>
          <a:xfrm flipV="1">
            <a:off x="1835696" y="4725144"/>
            <a:ext cx="720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123728" y="2204864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ção" r:id="rId10" imgW="152280" imgH="228600" progId="Equation.3">
                  <p:embed/>
                </p:oleObj>
              </mc:Choice>
              <mc:Fallback>
                <p:oleObj name="Equação" r:id="rId10" imgW="152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204864"/>
                        <a:ext cx="4320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3707904" y="2153430"/>
          <a:ext cx="360040" cy="411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ção" r:id="rId12" imgW="177480" imgH="203040" progId="Equation.3">
                  <p:embed/>
                </p:oleObj>
              </mc:Choice>
              <mc:Fallback>
                <p:oleObj name="Equação" r:id="rId12" imgW="1774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153430"/>
                        <a:ext cx="360040" cy="411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4716016" y="2132856"/>
          <a:ext cx="1018724" cy="47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ção" r:id="rId14" imgW="431640" imgH="241200" progId="Equation.3">
                  <p:embed/>
                </p:oleObj>
              </mc:Choice>
              <mc:Fallback>
                <p:oleObj name="Equação" r:id="rId14" imgW="4316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2856"/>
                        <a:ext cx="1018724" cy="474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7124700" y="2144713"/>
          <a:ext cx="12334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ção" r:id="rId16" imgW="583920" imgH="241200" progId="Equation.3">
                  <p:embed/>
                </p:oleObj>
              </mc:Choice>
              <mc:Fallback>
                <p:oleObj name="Equação" r:id="rId16" imgW="58392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2144713"/>
                        <a:ext cx="123348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50405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BERTHOUEX, Paul Mac; BROWN, Linfield C.. </a:t>
            </a:r>
            <a:r>
              <a:rPr lang="en-US" b="1" dirty="0" smtClean="0"/>
              <a:t>Statistics for Environmental Engineers. </a:t>
            </a:r>
            <a:r>
              <a:rPr lang="en-US" dirty="0" smtClean="0"/>
              <a:t>2ª Boca Raton London New York Washington, </a:t>
            </a:r>
            <a:r>
              <a:rPr lang="en-US" dirty="0" err="1" smtClean="0"/>
              <a:t>D.c</a:t>
            </a:r>
            <a:r>
              <a:rPr lang="en-US" dirty="0" smtClean="0"/>
              <a:t>: Lewis Publishers, 2002. </a:t>
            </a:r>
            <a:endParaRPr lang="pt-BR" dirty="0" smtClean="0"/>
          </a:p>
          <a:p>
            <a:r>
              <a:rPr lang="pt-BR" dirty="0" smtClean="0"/>
              <a:t>MORETTIN, Pedro Alberto; BUSSAB, </a:t>
            </a:r>
            <a:r>
              <a:rPr lang="pt-BR" dirty="0" err="1" smtClean="0"/>
              <a:t>Wilton</a:t>
            </a:r>
            <a:r>
              <a:rPr lang="pt-BR" dirty="0" smtClean="0"/>
              <a:t> de Oliveira. </a:t>
            </a:r>
            <a:r>
              <a:rPr lang="pt-BR" b="1" dirty="0" smtClean="0"/>
              <a:t>Estatística básica</a:t>
            </a:r>
            <a:r>
              <a:rPr lang="pt-BR" dirty="0" smtClean="0"/>
              <a:t>. São Paulo: Saraiva, 2006.</a:t>
            </a:r>
          </a:p>
          <a:p>
            <a:r>
              <a:rPr lang="pt-BR" dirty="0" smtClean="0"/>
              <a:t>TRIOLA, Mario F. </a:t>
            </a:r>
            <a:r>
              <a:rPr lang="pt-BR" b="1" dirty="0" smtClean="0"/>
              <a:t>Introdução à estatística</a:t>
            </a:r>
            <a:r>
              <a:rPr lang="pt-BR" dirty="0" smtClean="0"/>
              <a:t>. Rio de Janeiro: LTC, 1999.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4 alunos,  José, Carlos, Antônio e Pedro, obtiveram as notas e medias, conforme mostra a tabela: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Qual deles se saiu melhor?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03648" y="2708920"/>
          <a:ext cx="6095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Alunos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Antônio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José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1º As nota de Antônio não variaram (dispersão nula)</a:t>
            </a:r>
          </a:p>
          <a:p>
            <a:r>
              <a:rPr lang="pt-BR" dirty="0" smtClean="0"/>
              <a:t>2º As notas de Carlos variaram menos que as de José</a:t>
            </a:r>
          </a:p>
          <a:p>
            <a:r>
              <a:rPr lang="pt-BR" dirty="0" smtClean="0"/>
              <a:t>3º As notas de Pedro variou mais que as dos outros  três alunos.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71600" y="1556792"/>
          <a:ext cx="72007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576065"/>
                <a:gridCol w="451865"/>
                <a:gridCol w="700263"/>
                <a:gridCol w="687047"/>
                <a:gridCol w="594562"/>
                <a:gridCol w="1022647"/>
                <a:gridCol w="1152128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Alunos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Mediana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Antônio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José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Encontrando a variância</a:t>
            </a:r>
            <a:endParaRPr lang="pt-BR" dirty="0"/>
          </a:p>
        </p:txBody>
      </p:sp>
      <p:grpSp>
        <p:nvGrpSpPr>
          <p:cNvPr id="6" name="Grupo 3"/>
          <p:cNvGrpSpPr/>
          <p:nvPr/>
        </p:nvGrpSpPr>
        <p:grpSpPr>
          <a:xfrm>
            <a:off x="1331640" y="1556792"/>
            <a:ext cx="6192688" cy="3816424"/>
            <a:chOff x="4499991" y="1628800"/>
            <a:chExt cx="6460216" cy="3816424"/>
          </a:xfrm>
        </p:grpSpPr>
        <p:graphicFrame>
          <p:nvGraphicFramePr>
            <p:cNvPr id="11" name="Espaço Reservado para Conteúdo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2000071"/>
                </p:ext>
              </p:extLst>
            </p:nvPr>
          </p:nvGraphicFramePr>
          <p:xfrm>
            <a:off x="4499991" y="1628800"/>
            <a:ext cx="6460216" cy="381642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96587"/>
                  <a:gridCol w="1517259"/>
                  <a:gridCol w="1388308"/>
                  <a:gridCol w="1234046"/>
                  <a:gridCol w="1256488"/>
                </a:tblGrid>
                <a:tr h="864096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(Nº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de Ordem)</a:t>
                        </a: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b="1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(Nota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de Carlos)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b="1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smtClean="0">
                            <a:latin typeface="Arial"/>
                            <a:ea typeface="Times New Roman"/>
                            <a:cs typeface="Times New Roman"/>
                          </a:rPr>
                          <a:t>( </a:t>
                        </a:r>
                        <a:r>
                          <a:rPr lang="pt-BR" sz="1200" b="1" smtClean="0">
                            <a:latin typeface="Arial"/>
                            <a:ea typeface="Times New Roman"/>
                            <a:cs typeface="Times New Roman"/>
                          </a:rPr>
                          <a:t>Média)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b="1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(Desvios)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dirty="0" smtClean="0">
                            <a:latin typeface="Arial"/>
                            <a:ea typeface="Times New Roman"/>
                            <a:cs typeface="Times New Roman"/>
                          </a:rPr>
                          <a:t>(Quadrado</a:t>
                        </a:r>
                        <a:r>
                          <a:rPr lang="pt-BR" sz="1200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dos desvios</a:t>
                        </a:r>
                        <a:r>
                          <a:rPr lang="pt-BR" sz="1200" dirty="0" smtClean="0">
                            <a:latin typeface="Arial"/>
                            <a:ea typeface="Times New Roman"/>
                            <a:cs typeface="Times New Roman"/>
                          </a:rPr>
                          <a:t>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01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 smtClean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 smtClean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2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3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4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5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76064">
                  <a:tc gridSpan="2"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Total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 hMerge="1"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4742422" y="2132856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9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2422" y="2132856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5919680" y="1957338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0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9680" y="1957338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504743" y="2060848"/>
            <a:ext cx="313505" cy="341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1" name="Equação" r:id="rId7" imgW="177480" imgH="203040" progId="Equation.3">
                    <p:embed/>
                  </p:oleObj>
                </mc:Choice>
                <mc:Fallback>
                  <p:oleObj name="Equação" r:id="rId7" imgW="17748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4743" y="2060848"/>
                          <a:ext cx="313505" cy="3417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5364088" y="1908714"/>
          <a:ext cx="792088" cy="512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Equação" r:id="rId9" imgW="431640" imgH="253800" progId="Equation.3">
                  <p:embed/>
                </p:oleObj>
              </mc:Choice>
              <mc:Fallback>
                <p:oleObj name="Equação" r:id="rId9" imgW="4316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908714"/>
                        <a:ext cx="792088" cy="512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6588224" y="1916832"/>
          <a:ext cx="86409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Equação" r:id="rId11" imgW="558720" imgH="279360" progId="Equation.3">
                  <p:embed/>
                </p:oleObj>
              </mc:Choice>
              <mc:Fallback>
                <p:oleObj name="Equação" r:id="rId11" imgW="55872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864096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5195187" y="4941168"/>
          <a:ext cx="960989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4" name="Equação" r:id="rId13" imgW="939600" imgH="253800" progId="Equation.3">
                  <p:embed/>
                </p:oleObj>
              </mc:Choice>
              <mc:Fallback>
                <p:oleObj name="Equação" r:id="rId13" imgW="93960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187" y="4941168"/>
                        <a:ext cx="960989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6471692" y="4940845"/>
          <a:ext cx="8366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5" name="Equação" r:id="rId15" imgW="825480" imgH="253800" progId="Equation.3">
                  <p:embed/>
                </p:oleObj>
              </mc:Choice>
              <mc:Fallback>
                <p:oleObj name="Equação" r:id="rId15" imgW="82548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692" y="4940845"/>
                        <a:ext cx="83661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variância amostral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variância amostral é o somatório do quadrado dos desvios dividido pelo somatório das frequências menos um.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                   ou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Exemplo: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835696" y="2636912"/>
          <a:ext cx="17478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9" name="Equação" r:id="rId3" imgW="1066680" imgH="457200" progId="Equation.3">
                  <p:embed/>
                </p:oleObj>
              </mc:Choice>
              <mc:Fallback>
                <p:oleObj name="Equação" r:id="rId3" imgW="1066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636912"/>
                        <a:ext cx="1747838" cy="749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4572000" y="2492896"/>
          <a:ext cx="259228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0" name="Equação" r:id="rId5" imgW="1384200" imgH="863280" progId="Equation.3">
                  <p:embed/>
                </p:oleObj>
              </mc:Choice>
              <mc:Fallback>
                <p:oleObj name="Equação" r:id="rId5" imgW="1384200" imgH="863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92896"/>
                        <a:ext cx="2592288" cy="1416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Variância pelos quadrados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1331640" y="1556792"/>
            <a:ext cx="3702154" cy="3816424"/>
            <a:chOff x="4499991" y="1628800"/>
            <a:chExt cx="3862089" cy="3816424"/>
          </a:xfrm>
        </p:grpSpPr>
        <p:graphicFrame>
          <p:nvGraphicFramePr>
            <p:cNvPr id="5" name="Espaço Reservado para Conteúdo 3"/>
            <p:cNvGraphicFramePr>
              <a:graphicFrameLocks/>
            </p:cNvGraphicFramePr>
            <p:nvPr/>
          </p:nvGraphicFramePr>
          <p:xfrm>
            <a:off x="4499991" y="1628800"/>
            <a:ext cx="3862089" cy="381642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96587"/>
                  <a:gridCol w="1517259"/>
                  <a:gridCol w="1388308"/>
                </a:tblGrid>
                <a:tr h="864096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(Nº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de Ordem)</a:t>
                        </a: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b="1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(Nota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de Carlos)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01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2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3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4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5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76064">
                  <a:tc gridSpan="2"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 hMerge="1"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742422" y="2132856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2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2422" y="2132856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5919680" y="1957338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3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9680" y="1957338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82877" y="1916832"/>
            <a:ext cx="359370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4" name="Equação" r:id="rId7" imgW="203040" imgH="253800" progId="Equation.3">
                    <p:embed/>
                  </p:oleObj>
                </mc:Choice>
                <mc:Fallback>
                  <p:oleObj name="Equação" r:id="rId7" imgW="203040" imgH="253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2877" y="1916832"/>
                          <a:ext cx="359370" cy="427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3683000" y="4868863"/>
          <a:ext cx="8826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5" name="Equação" r:id="rId9" imgW="520560" imgH="266400" progId="Equation.3">
                  <p:embed/>
                </p:oleObj>
              </mc:Choice>
              <mc:Fallback>
                <p:oleObj name="Equação" r:id="rId9" imgW="520560" imgH="26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4868863"/>
                        <a:ext cx="88265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2160588" y="4868863"/>
          <a:ext cx="7969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6" name="Equação" r:id="rId11" imgW="469800" imgH="253800" progId="Equation.3">
                  <p:embed/>
                </p:oleObj>
              </mc:Choice>
              <mc:Fallback>
                <p:oleObj name="Equação" r:id="rId11" imgW="46980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4868863"/>
                        <a:ext cx="7969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5796136" y="1268760"/>
          <a:ext cx="259238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7" name="Equação" r:id="rId13" imgW="1384200" imgH="863280" progId="Equation.3">
                  <p:embed/>
                </p:oleObj>
              </mc:Choice>
              <mc:Fallback>
                <p:oleObj name="Equação" r:id="rId13" imgW="1384200" imgH="8632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268760"/>
                        <a:ext cx="2592388" cy="1416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Variância</a:t>
            </a:r>
            <a:endParaRPr lang="pt-BR" dirty="0"/>
          </a:p>
        </p:txBody>
      </p:sp>
      <p:grpSp>
        <p:nvGrpSpPr>
          <p:cNvPr id="3" name="Grupo 3"/>
          <p:cNvGrpSpPr/>
          <p:nvPr/>
        </p:nvGrpSpPr>
        <p:grpSpPr>
          <a:xfrm>
            <a:off x="1331640" y="1556792"/>
            <a:ext cx="3702154" cy="3816424"/>
            <a:chOff x="4499991" y="1628800"/>
            <a:chExt cx="3862089" cy="3816424"/>
          </a:xfrm>
        </p:grpSpPr>
        <p:graphicFrame>
          <p:nvGraphicFramePr>
            <p:cNvPr id="5" name="Espaço Reservado para Conteúdo 3"/>
            <p:cNvGraphicFramePr>
              <a:graphicFrameLocks/>
            </p:cNvGraphicFramePr>
            <p:nvPr/>
          </p:nvGraphicFramePr>
          <p:xfrm>
            <a:off x="4499991" y="1628800"/>
            <a:ext cx="3862089" cy="3816424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96587"/>
                  <a:gridCol w="1517259"/>
                  <a:gridCol w="1388308"/>
                </a:tblGrid>
                <a:tr h="864096"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(Nº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de Ordem)</a:t>
                        </a: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b="1" dirty="0" smtClean="0">
                          <a:latin typeface="Arial"/>
                          <a:ea typeface="Times New Roman"/>
                          <a:cs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pt-BR" sz="1200" b="1" dirty="0" smtClean="0">
                            <a:latin typeface="Arial"/>
                            <a:ea typeface="Times New Roman"/>
                            <a:cs typeface="Times New Roman"/>
                          </a:rPr>
                          <a:t>(Nota</a:t>
                        </a:r>
                        <a:r>
                          <a:rPr lang="pt-BR" sz="1200" b="1" baseline="0" dirty="0" smtClean="0">
                            <a:latin typeface="Arial"/>
                            <a:ea typeface="Times New Roman"/>
                            <a:cs typeface="Times New Roman"/>
                          </a:rPr>
                          <a:t> de Carlos)</a:t>
                        </a: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pt-BR" sz="12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01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36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432048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2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3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25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4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16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04056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pt-BR" sz="1800" dirty="0">
                            <a:latin typeface="Arial"/>
                            <a:ea typeface="Times New Roman"/>
                            <a:cs typeface="Times New Roman"/>
                          </a:rPr>
                          <a:t>0</a:t>
                        </a:r>
                        <a:r>
                          <a:rPr lang="pt-BR" sz="1800" dirty="0" smtClean="0">
                            <a:latin typeface="Arial"/>
                            <a:ea typeface="Times New Roman"/>
                            <a:cs typeface="Times New Roman"/>
                          </a:rPr>
                          <a:t>5</a:t>
                        </a: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pt-BR" sz="1800" dirty="0" smtClean="0">
                            <a:latin typeface="Arial" pitchFamily="34" charset="0"/>
                            <a:cs typeface="Arial" pitchFamily="34" charset="0"/>
                          </a:rPr>
                          <a:t>36</a:t>
                        </a:r>
                        <a:endParaRPr lang="pt-BR" sz="1800" dirty="0">
                          <a:latin typeface="Arial" pitchFamily="34" charset="0"/>
                          <a:cs typeface="Arial" pitchFamily="34" charset="0"/>
                        </a:endParaRPr>
                      </a:p>
                    </a:txBody>
                    <a:tcPr/>
                  </a:tc>
                </a:tr>
                <a:tr h="576064">
                  <a:tc gridSpan="2"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endParaRPr lang="pt-BR" sz="1800" dirty="0">
                          <a:latin typeface="Arial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/>
                  </a:tc>
                  <a:tc hMerge="1"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pt-BR" sz="1800" dirty="0"/>
                      </a:p>
                    </a:txBody>
                    <a:tcPr/>
                  </a:tc>
                </a:tr>
              </a:tbl>
            </a:graphicData>
          </a:graphic>
        </p:graphicFrame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742422" y="2132856"/>
            <a:ext cx="28733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4" name="Equação" r:id="rId3" imgW="88560" imgH="164880" progId="Equation.3">
                    <p:embed/>
                  </p:oleObj>
                </mc:Choice>
                <mc:Fallback>
                  <p:oleObj name="Equação" r:id="rId3" imgW="8856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2422" y="2132856"/>
                          <a:ext cx="28733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5919680" y="1957338"/>
            <a:ext cx="53340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5" name="Equação" r:id="rId5" imgW="152280" imgH="228600" progId="Equation.3">
                    <p:embed/>
                  </p:oleObj>
                </mc:Choice>
                <mc:Fallback>
                  <p:oleObj name="Equação" r:id="rId5" imgW="1522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9680" y="1957338"/>
                          <a:ext cx="53340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7482877" y="1916832"/>
            <a:ext cx="359370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6" name="Equação" r:id="rId7" imgW="203040" imgH="253800" progId="Equation.3">
                    <p:embed/>
                  </p:oleObj>
                </mc:Choice>
                <mc:Fallback>
                  <p:oleObj name="Equação" r:id="rId7" imgW="203040" imgH="253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2877" y="1916832"/>
                          <a:ext cx="359370" cy="427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3667125" y="4857750"/>
          <a:ext cx="12922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Equação" r:id="rId9" imgW="761760" imgH="266400" progId="Equation.3">
                  <p:embed/>
                </p:oleObj>
              </mc:Choice>
              <mc:Fallback>
                <p:oleObj name="Equação" r:id="rId9" imgW="76176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4857750"/>
                        <a:ext cx="12922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2206625" y="4879975"/>
          <a:ext cx="10985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8" name="Equação" r:id="rId11" imgW="647640" imgH="253800" progId="Equation.3">
                  <p:embed/>
                </p:oleObj>
              </mc:Choice>
              <mc:Fallback>
                <p:oleObj name="Equação" r:id="rId11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879975"/>
                        <a:ext cx="10985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5796136" y="2276872"/>
          <a:ext cx="17811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9" name="Equação" r:id="rId13" imgW="952200" imgH="583920" progId="Equation.3">
                  <p:embed/>
                </p:oleObj>
              </mc:Choice>
              <mc:Fallback>
                <p:oleObj name="Equação" r:id="rId13" imgW="952200" imgH="5839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276872"/>
                        <a:ext cx="1781175" cy="955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5796136" y="3429000"/>
          <a:ext cx="17097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0" name="Equação" r:id="rId15" imgW="914400" imgH="393480" progId="Equation.3">
                  <p:embed/>
                </p:oleObj>
              </mc:Choice>
              <mc:Fallback>
                <p:oleObj name="Equação" r:id="rId15" imgW="9144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429000"/>
                        <a:ext cx="1709738" cy="644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/>
        </p:nvGraphicFramePr>
        <p:xfrm>
          <a:off x="5796136" y="4149080"/>
          <a:ext cx="8064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1" name="Equação" r:id="rId17" imgW="431640" imgH="393480" progId="Equation.3">
                  <p:embed/>
                </p:oleObj>
              </mc:Choice>
              <mc:Fallback>
                <p:oleObj name="Equação" r:id="rId17" imgW="4316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149080"/>
                        <a:ext cx="806450" cy="644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5796136" y="764704"/>
          <a:ext cx="259238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2" name="Equação" r:id="rId19" imgW="1384200" imgH="863280" progId="Equation.3">
                  <p:embed/>
                </p:oleObj>
              </mc:Choice>
              <mc:Fallback>
                <p:oleObj name="Equação" r:id="rId19" imgW="1384200" imgH="8632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764704"/>
                        <a:ext cx="2592388" cy="1416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2" name="Object 14"/>
          <p:cNvGraphicFramePr>
            <a:graphicFrameLocks noChangeAspect="1"/>
          </p:cNvGraphicFramePr>
          <p:nvPr/>
        </p:nvGraphicFramePr>
        <p:xfrm>
          <a:off x="5796136" y="5013176"/>
          <a:ext cx="7112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3" name="Equação" r:id="rId21" imgW="380880" imgH="203040" progId="Equation.3">
                  <p:embed/>
                </p:oleObj>
              </mc:Choice>
              <mc:Fallback>
                <p:oleObj name="Equação" r:id="rId21" imgW="38088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013176"/>
                        <a:ext cx="711200" cy="331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3467</TotalTime>
  <Words>1131</Words>
  <Application>Microsoft Office PowerPoint</Application>
  <PresentationFormat>Apresentação na tela (4:3)</PresentationFormat>
  <Paragraphs>558</Paragraphs>
  <Slides>31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0" baseType="lpstr">
      <vt:lpstr>Arial</vt:lpstr>
      <vt:lpstr>Calibri</vt:lpstr>
      <vt:lpstr>Franklin Gothic Book</vt:lpstr>
      <vt:lpstr>Perpetua</vt:lpstr>
      <vt:lpstr>Symbol</vt:lpstr>
      <vt:lpstr>Times New Roman</vt:lpstr>
      <vt:lpstr>Wingdings 2</vt:lpstr>
      <vt:lpstr>Patrimônio Líquido</vt:lpstr>
      <vt:lpstr>Equação</vt:lpstr>
      <vt:lpstr>V – Medida de Dispersão</vt:lpstr>
      <vt:lpstr>Medidas de posição ou tendência central</vt:lpstr>
      <vt:lpstr>Exemplo 1</vt:lpstr>
      <vt:lpstr>Exemplo 2</vt:lpstr>
      <vt:lpstr>Exemplo 2</vt:lpstr>
      <vt:lpstr>Encontrando a variância</vt:lpstr>
      <vt:lpstr>A variância amostral</vt:lpstr>
      <vt:lpstr>Variância pelos quadrados</vt:lpstr>
      <vt:lpstr>Variância</vt:lpstr>
      <vt:lpstr>Apresentação do PowerPoint</vt:lpstr>
      <vt:lpstr>Classes Agrupadas</vt:lpstr>
      <vt:lpstr>Classes Agrupadas</vt:lpstr>
      <vt:lpstr>Classes Agrupadas</vt:lpstr>
      <vt:lpstr>Classes Agrupadas</vt:lpstr>
      <vt:lpstr>Classes Agrupadas</vt:lpstr>
      <vt:lpstr>Classes Agrupadas</vt:lpstr>
      <vt:lpstr>Encontrando a variância</vt:lpstr>
      <vt:lpstr>Encontrando a variância</vt:lpstr>
      <vt:lpstr>O desvio Padrão amostral</vt:lpstr>
      <vt:lpstr>O desvio Padrão amostral</vt:lpstr>
      <vt:lpstr>Estudo de Caso (utilizando a 2ª Formula)</vt:lpstr>
      <vt:lpstr>Apresentação do PowerPoint</vt:lpstr>
      <vt:lpstr>A variância Populacional</vt:lpstr>
      <vt:lpstr>O desvio Padrão Populacional</vt:lpstr>
      <vt:lpstr>Coeficiente de Variação</vt:lpstr>
      <vt:lpstr>Coeficiente de Variação</vt:lpstr>
      <vt:lpstr>Estudo de Caso – ATIVIDADE V</vt:lpstr>
      <vt:lpstr>Concentrações e contribuições unitárias típicas de DBO de esgoto doméstico e efluentes industriais.</vt:lpstr>
      <vt:lpstr>Estudo de Caso - U.S. EPA 1973</vt:lpstr>
      <vt:lpstr>Apresentação do PowerPoint</vt:lpstr>
      <vt:lpstr>Referência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Herondino</dc:creator>
  <cp:lastModifiedBy>herondino</cp:lastModifiedBy>
  <cp:revision>402</cp:revision>
  <dcterms:created xsi:type="dcterms:W3CDTF">2013-11-07T15:37:08Z</dcterms:created>
  <dcterms:modified xsi:type="dcterms:W3CDTF">2014-05-28T17:52:41Z</dcterms:modified>
</cp:coreProperties>
</file>