
<file path=[Content_Types].xml><?xml version="1.0" encoding="utf-8"?>
<Types xmlns="http://schemas.openxmlformats.org/package/2006/content-types">
  <Default Extension="png" ContentType="image/png"/>
  <Default Extension="mpg" ContentType="vide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58" r:id="rId4"/>
    <p:sldId id="268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73" r:id="rId15"/>
    <p:sldId id="270" r:id="rId16"/>
    <p:sldId id="271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FAC5-B3E6-4075-8C2C-62F4F0602CF5}" type="datetimeFigureOut">
              <a:rPr lang="pt-BR" smtClean="0"/>
              <a:t>04/06/2013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DD3D-1465-445E-9B94-3BCD28607F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09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FAC5-B3E6-4075-8C2C-62F4F0602CF5}" type="datetimeFigureOut">
              <a:rPr lang="pt-BR" smtClean="0"/>
              <a:t>04/06/2013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DD3D-1465-445E-9B94-3BCD28607F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06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FAC5-B3E6-4075-8C2C-62F4F0602CF5}" type="datetimeFigureOut">
              <a:rPr lang="pt-BR" smtClean="0"/>
              <a:t>04/06/2013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DD3D-1465-445E-9B94-3BCD28607F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09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FAC5-B3E6-4075-8C2C-62F4F0602CF5}" type="datetimeFigureOut">
              <a:rPr lang="pt-BR" smtClean="0"/>
              <a:t>04/06/2013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DD3D-1465-445E-9B94-3BCD28607F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72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FAC5-B3E6-4075-8C2C-62F4F0602CF5}" type="datetimeFigureOut">
              <a:rPr lang="pt-BR" smtClean="0"/>
              <a:t>04/06/2013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DD3D-1465-445E-9B94-3BCD28607F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68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FAC5-B3E6-4075-8C2C-62F4F0602CF5}" type="datetimeFigureOut">
              <a:rPr lang="pt-BR" smtClean="0"/>
              <a:t>04/06/2013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DD3D-1465-445E-9B94-3BCD28607F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53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FAC5-B3E6-4075-8C2C-62F4F0602CF5}" type="datetimeFigureOut">
              <a:rPr lang="pt-BR" smtClean="0"/>
              <a:t>04/06/2013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DD3D-1465-445E-9B94-3BCD28607F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4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FAC5-B3E6-4075-8C2C-62F4F0602CF5}" type="datetimeFigureOut">
              <a:rPr lang="pt-BR" smtClean="0"/>
              <a:t>04/06/2013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DD3D-1465-445E-9B94-3BCD28607F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92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FAC5-B3E6-4075-8C2C-62F4F0602CF5}" type="datetimeFigureOut">
              <a:rPr lang="pt-BR" smtClean="0"/>
              <a:t>04/06/2013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DD3D-1465-445E-9B94-3BCD28607F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620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FAC5-B3E6-4075-8C2C-62F4F0602CF5}" type="datetimeFigureOut">
              <a:rPr lang="pt-BR" smtClean="0"/>
              <a:t>04/06/2013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DD3D-1465-445E-9B94-3BCD28607F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44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FAC5-B3E6-4075-8C2C-62F4F0602CF5}" type="datetimeFigureOut">
              <a:rPr lang="pt-BR" smtClean="0"/>
              <a:t>04/06/2013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DD3D-1465-445E-9B94-3BCD28607F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53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AFAC5-B3E6-4075-8C2C-62F4F0602CF5}" type="datetimeFigureOut">
              <a:rPr lang="pt-BR" smtClean="0"/>
              <a:t>04/06/2013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1DD3D-1465-445E-9B94-3BCD28607F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95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05581"/>
            <a:ext cx="1152127" cy="135647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" name="Retângulo 6"/>
          <p:cNvSpPr/>
          <p:nvPr/>
        </p:nvSpPr>
        <p:spPr>
          <a:xfrm>
            <a:off x="1223627" y="2617748"/>
            <a:ext cx="66967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Georgia" pitchFamily="18" charset="0"/>
              </a:rPr>
              <a:t>Universidade Federal do Amapá</a:t>
            </a:r>
          </a:p>
          <a:p>
            <a:pPr algn="ctr"/>
            <a:r>
              <a:rPr lang="pt-BR" sz="2800" dirty="0" err="1" smtClean="0">
                <a:latin typeface="Georgia" pitchFamily="18" charset="0"/>
              </a:rPr>
              <a:t>Pró-Reitoria</a:t>
            </a:r>
            <a:r>
              <a:rPr lang="pt-BR" sz="2800" dirty="0" smtClean="0">
                <a:latin typeface="Georgia" pitchFamily="18" charset="0"/>
              </a:rPr>
              <a:t> de Ensino de Graduação</a:t>
            </a:r>
            <a:endParaRPr lang="pt-BR" sz="2800" dirty="0">
              <a:latin typeface="Georgia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67544" y="4509120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Georgia" pitchFamily="18" charset="0"/>
              </a:rPr>
              <a:t>Licenciatura em Língua Portuguesa e Língua Francesa e suas Respectivas Literaturas</a:t>
            </a:r>
          </a:p>
          <a:p>
            <a:pPr algn="just"/>
            <a:r>
              <a:rPr lang="pt-BR" sz="2400" dirty="0">
                <a:latin typeface="Georgia" pitchFamily="18" charset="0"/>
              </a:rPr>
              <a:t>Didática da Língua Materna </a:t>
            </a:r>
            <a:r>
              <a:rPr lang="pt-BR" sz="2400" dirty="0" smtClean="0">
                <a:latin typeface="Georgia" pitchFamily="18" charset="0"/>
              </a:rPr>
              <a:t>III</a:t>
            </a:r>
          </a:p>
          <a:p>
            <a:pPr algn="just"/>
            <a:r>
              <a:rPr lang="pt-BR" sz="2400" dirty="0" smtClean="0">
                <a:latin typeface="Georgia" pitchFamily="18" charset="0"/>
              </a:rPr>
              <a:t>Prof. </a:t>
            </a:r>
            <a:r>
              <a:rPr lang="pt-BR" sz="2400" dirty="0" err="1" smtClean="0">
                <a:latin typeface="Georgia" pitchFamily="18" charset="0"/>
              </a:rPr>
              <a:t>Ms</a:t>
            </a:r>
            <a:r>
              <a:rPr lang="pt-BR" sz="2400" dirty="0" smtClean="0">
                <a:latin typeface="Georgia" pitchFamily="18" charset="0"/>
              </a:rPr>
              <a:t>. Marcos </a:t>
            </a:r>
            <a:r>
              <a:rPr lang="pt-BR" sz="2400" dirty="0">
                <a:latin typeface="Georgia" pitchFamily="18" charset="0"/>
              </a:rPr>
              <a:t>Paulo Torres Pereira</a:t>
            </a:r>
            <a:endParaRPr lang="pt-BR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54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810039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846043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53955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89959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dobrada 5"/>
          <p:cNvSpPr/>
          <p:nvPr/>
        </p:nvSpPr>
        <p:spPr>
          <a:xfrm rot="5400000">
            <a:off x="2401039" y="3383483"/>
            <a:ext cx="570783" cy="47264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Seta dobrada 6"/>
          <p:cNvSpPr/>
          <p:nvPr/>
        </p:nvSpPr>
        <p:spPr>
          <a:xfrm rot="16200000">
            <a:off x="2070247" y="3898829"/>
            <a:ext cx="459910" cy="47264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367419" y="5133852"/>
            <a:ext cx="2100713" cy="1280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Saberes Comunitários</a:t>
            </a:r>
            <a:endParaRPr lang="pt-BR" b="1" dirty="0">
              <a:latin typeface="Georgia" pitchFamily="18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251520" y="5108974"/>
            <a:ext cx="2100947" cy="1280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Saberes Escolares</a:t>
            </a:r>
            <a:endParaRPr lang="pt-BR" b="1" dirty="0">
              <a:latin typeface="Georgia" pitchFamily="18" charset="0"/>
            </a:endParaRPr>
          </a:p>
        </p:txBody>
      </p:sp>
      <p:sp>
        <p:nvSpPr>
          <p:cNvPr id="10" name="Mais 9"/>
          <p:cNvSpPr/>
          <p:nvPr/>
        </p:nvSpPr>
        <p:spPr>
          <a:xfrm>
            <a:off x="2385112" y="5353099"/>
            <a:ext cx="936104" cy="79208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>
            <a:off x="2591905" y="4581128"/>
            <a:ext cx="395919" cy="392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2483768" y="3784986"/>
            <a:ext cx="3178213" cy="1084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Contextualização de Saberes</a:t>
            </a:r>
            <a:endParaRPr lang="pt-BR" b="1" dirty="0">
              <a:latin typeface="Georgia" pitchFamily="18" charset="0"/>
            </a:endParaRPr>
          </a:p>
        </p:txBody>
      </p:sp>
      <p:sp>
        <p:nvSpPr>
          <p:cNvPr id="15" name="Seta dobrada 14"/>
          <p:cNvSpPr/>
          <p:nvPr/>
        </p:nvSpPr>
        <p:spPr>
          <a:xfrm rot="5400000" flipV="1">
            <a:off x="1636124" y="1948418"/>
            <a:ext cx="526636" cy="4634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Seta para a direita 15"/>
          <p:cNvSpPr/>
          <p:nvPr/>
        </p:nvSpPr>
        <p:spPr>
          <a:xfrm>
            <a:off x="2300202" y="2996952"/>
            <a:ext cx="2343806" cy="237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539552" y="2631640"/>
            <a:ext cx="1944216" cy="13321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Tema Gerador</a:t>
            </a:r>
            <a:endParaRPr lang="pt-BR" b="1" dirty="0">
              <a:latin typeface="Georgia" pitchFamily="18" charset="0"/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2051720" y="1340768"/>
            <a:ext cx="2592288" cy="129614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Georgia" pitchFamily="18" charset="0"/>
              </a:rPr>
              <a:t>Aprendizagem como processo em constante construção</a:t>
            </a:r>
            <a:endParaRPr lang="pt-BR" sz="2000" b="1" dirty="0">
              <a:latin typeface="Georgia" pitchFamily="18" charset="0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7308304" y="656692"/>
            <a:ext cx="1512168" cy="7560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Como?</a:t>
            </a:r>
            <a:endParaRPr lang="pt-BR" b="1" dirty="0">
              <a:latin typeface="Georgia" pitchFamily="18" charset="0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7308304" y="4869160"/>
            <a:ext cx="1512168" cy="7560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Por que?</a:t>
            </a:r>
            <a:endParaRPr lang="pt-BR" b="1" dirty="0">
              <a:latin typeface="Georgia" pitchFamily="18" charset="0"/>
            </a:endParaRPr>
          </a:p>
        </p:txBody>
      </p:sp>
      <p:sp>
        <p:nvSpPr>
          <p:cNvPr id="21" name="Seta para baixo 20"/>
          <p:cNvSpPr/>
          <p:nvPr/>
        </p:nvSpPr>
        <p:spPr>
          <a:xfrm>
            <a:off x="6472009" y="3622941"/>
            <a:ext cx="395919" cy="392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baixo 21"/>
          <p:cNvSpPr/>
          <p:nvPr/>
        </p:nvSpPr>
        <p:spPr>
          <a:xfrm rot="10800000">
            <a:off x="6472009" y="2132856"/>
            <a:ext cx="395919" cy="392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4788024" y="2420888"/>
            <a:ext cx="2592288" cy="129614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Georgia" pitchFamily="18" charset="0"/>
              </a:rPr>
              <a:t>P</a:t>
            </a:r>
            <a:r>
              <a:rPr lang="pt-BR" sz="2000" b="1" dirty="0" smtClean="0">
                <a:latin typeface="Georgia" pitchFamily="18" charset="0"/>
              </a:rPr>
              <a:t>rocesso crítico/reflexivo</a:t>
            </a:r>
            <a:endParaRPr lang="pt-BR" sz="2000" b="1" dirty="0">
              <a:latin typeface="Georgia" pitchFamily="18" charset="0"/>
            </a:endParaRPr>
          </a:p>
        </p:txBody>
      </p:sp>
      <p:sp>
        <p:nvSpPr>
          <p:cNvPr id="24" name="Seta dobrada 23"/>
          <p:cNvSpPr/>
          <p:nvPr/>
        </p:nvSpPr>
        <p:spPr>
          <a:xfrm>
            <a:off x="6604609" y="854901"/>
            <a:ext cx="526636" cy="47264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5868144" y="1268760"/>
            <a:ext cx="1512168" cy="7560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Acerto</a:t>
            </a:r>
            <a:endParaRPr lang="pt-BR" b="1" dirty="0">
              <a:latin typeface="Georgia" pitchFamily="18" charset="0"/>
            </a:endParaRPr>
          </a:p>
        </p:txBody>
      </p:sp>
      <p:sp>
        <p:nvSpPr>
          <p:cNvPr id="26" name="Seta dobrada 25"/>
          <p:cNvSpPr/>
          <p:nvPr/>
        </p:nvSpPr>
        <p:spPr>
          <a:xfrm flipV="1">
            <a:off x="6604046" y="4869160"/>
            <a:ext cx="526636" cy="4634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5913885" y="4135149"/>
            <a:ext cx="1512168" cy="7560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Erro</a:t>
            </a:r>
            <a:endParaRPr lang="pt-BR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63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de cantos arredondados 32"/>
          <p:cNvSpPr/>
          <p:nvPr/>
        </p:nvSpPr>
        <p:spPr>
          <a:xfrm>
            <a:off x="810039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de cantos arredondados 33"/>
          <p:cNvSpPr/>
          <p:nvPr/>
        </p:nvSpPr>
        <p:spPr>
          <a:xfrm>
            <a:off x="846043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de cantos arredondados 34"/>
          <p:cNvSpPr/>
          <p:nvPr/>
        </p:nvSpPr>
        <p:spPr>
          <a:xfrm>
            <a:off x="53955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de cantos arredondados 35"/>
          <p:cNvSpPr/>
          <p:nvPr/>
        </p:nvSpPr>
        <p:spPr>
          <a:xfrm>
            <a:off x="89959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dobrada 5"/>
          <p:cNvSpPr/>
          <p:nvPr/>
        </p:nvSpPr>
        <p:spPr>
          <a:xfrm rot="5400000">
            <a:off x="2744802" y="697114"/>
            <a:ext cx="526636" cy="47264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251520" y="260648"/>
            <a:ext cx="2592288" cy="93610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 smtClean="0">
                <a:latin typeface="Georgia" pitchFamily="18" charset="0"/>
              </a:rPr>
              <a:t>Matética</a:t>
            </a:r>
            <a:endParaRPr lang="pt-BR" sz="2000" b="1" dirty="0">
              <a:latin typeface="Georgia" pitchFamily="18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1115616" y="1340768"/>
            <a:ext cx="3528392" cy="129614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Georgia" pitchFamily="18" charset="0"/>
              </a:rPr>
              <a:t>A </a:t>
            </a:r>
            <a:r>
              <a:rPr lang="pt-BR" sz="2000" b="1" dirty="0" smtClean="0">
                <a:latin typeface="Georgia" pitchFamily="18" charset="0"/>
              </a:rPr>
              <a:t>noção, desenvolvida pelo </a:t>
            </a:r>
            <a:r>
              <a:rPr lang="pt-BR" sz="2000" b="1" dirty="0" err="1" smtClean="0">
                <a:latin typeface="Georgia" pitchFamily="18" charset="0"/>
              </a:rPr>
              <a:t>aprendente</a:t>
            </a:r>
            <a:r>
              <a:rPr lang="pt-BR" sz="2000" b="1" dirty="0" smtClean="0">
                <a:latin typeface="Georgia" pitchFamily="18" charset="0"/>
              </a:rPr>
              <a:t>, de </a:t>
            </a:r>
            <a:r>
              <a:rPr lang="pt-BR" sz="2000" b="1" dirty="0" smtClean="0">
                <a:latin typeface="Georgia" pitchFamily="18" charset="0"/>
              </a:rPr>
              <a:t>concretude como fonte de ideias e de modelos</a:t>
            </a:r>
            <a:endParaRPr lang="pt-BR" sz="2000" b="1" dirty="0">
              <a:latin typeface="Georgia" pitchFamily="18" charset="0"/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4644008" y="1872001"/>
            <a:ext cx="504056" cy="260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5292080" y="1340768"/>
            <a:ext cx="2592288" cy="129614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Georgia" pitchFamily="18" charset="0"/>
              </a:rPr>
              <a:t>Elaboração de conceitos e ferramentas</a:t>
            </a:r>
            <a:endParaRPr lang="pt-BR" sz="2000" b="1" dirty="0">
              <a:latin typeface="Georgia" pitchFamily="18" charset="0"/>
            </a:endParaRPr>
          </a:p>
        </p:txBody>
      </p:sp>
      <p:sp>
        <p:nvSpPr>
          <p:cNvPr id="11" name="Seta para baixo 10"/>
          <p:cNvSpPr/>
          <p:nvPr/>
        </p:nvSpPr>
        <p:spPr>
          <a:xfrm>
            <a:off x="5508104" y="2636912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 para baixo 29"/>
          <p:cNvSpPr/>
          <p:nvPr/>
        </p:nvSpPr>
        <p:spPr>
          <a:xfrm>
            <a:off x="7413986" y="2636912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 para a direita 30"/>
          <p:cNvSpPr/>
          <p:nvPr/>
        </p:nvSpPr>
        <p:spPr>
          <a:xfrm rot="10800000">
            <a:off x="3563888" y="3541577"/>
            <a:ext cx="3600400" cy="260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‘</a:t>
            </a:r>
            <a:endParaRPr lang="pt-BR" dirty="0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4067944" y="3194930"/>
            <a:ext cx="2232248" cy="9541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Georgia" pitchFamily="18" charset="0"/>
              </a:rPr>
              <a:t>Incentivo à criação e  ao desafio</a:t>
            </a:r>
            <a:endParaRPr lang="pt-BR" sz="2000" b="1" dirty="0">
              <a:latin typeface="Georgia" pitchFamily="18" charset="0"/>
            </a:endParaRPr>
          </a:p>
        </p:txBody>
      </p:sp>
      <p:sp>
        <p:nvSpPr>
          <p:cNvPr id="37" name="Retângulo de cantos arredondados 36"/>
          <p:cNvSpPr/>
          <p:nvPr/>
        </p:nvSpPr>
        <p:spPr>
          <a:xfrm>
            <a:off x="6372200" y="3194930"/>
            <a:ext cx="2517950" cy="9541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Georgia" pitchFamily="18" charset="0"/>
              </a:rPr>
              <a:t>Incentivo ao questionar e à descoberta</a:t>
            </a:r>
            <a:endParaRPr lang="pt-BR" sz="2000" b="1" dirty="0">
              <a:latin typeface="Georgia" pitchFamily="18" charset="0"/>
            </a:endParaRPr>
          </a:p>
        </p:txBody>
      </p:sp>
      <p:sp>
        <p:nvSpPr>
          <p:cNvPr id="38" name="Retângulo de cantos arredondados 37"/>
          <p:cNvSpPr/>
          <p:nvPr/>
        </p:nvSpPr>
        <p:spPr>
          <a:xfrm>
            <a:off x="329142" y="3194930"/>
            <a:ext cx="3024335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Georgia" pitchFamily="18" charset="0"/>
              </a:rPr>
              <a:t>A </a:t>
            </a:r>
            <a:r>
              <a:rPr lang="pt-BR" sz="2000" b="1" dirty="0">
                <a:latin typeface="Georgia" pitchFamily="18" charset="0"/>
              </a:rPr>
              <a:t>linguagem </a:t>
            </a:r>
            <a:r>
              <a:rPr lang="pt-BR" sz="2000" b="1" dirty="0" smtClean="0">
                <a:latin typeface="Georgia" pitchFamily="18" charset="0"/>
              </a:rPr>
              <a:t>como </a:t>
            </a:r>
            <a:r>
              <a:rPr lang="pt-BR" sz="2000" b="1" dirty="0">
                <a:latin typeface="Georgia" pitchFamily="18" charset="0"/>
              </a:rPr>
              <a:t>sistema </a:t>
            </a:r>
            <a:r>
              <a:rPr lang="pt-BR" sz="2000" b="1" dirty="0" smtClean="0">
                <a:latin typeface="Georgia" pitchFamily="18" charset="0"/>
              </a:rPr>
              <a:t>mediador </a:t>
            </a:r>
            <a:r>
              <a:rPr lang="pt-BR" sz="2000" b="1" dirty="0">
                <a:latin typeface="Georgia" pitchFamily="18" charset="0"/>
              </a:rPr>
              <a:t>de todos os </a:t>
            </a:r>
            <a:r>
              <a:rPr lang="pt-BR" sz="2000" b="1" dirty="0" smtClean="0">
                <a:latin typeface="Georgia" pitchFamily="18" charset="0"/>
              </a:rPr>
              <a:t>discursos</a:t>
            </a:r>
            <a:endParaRPr lang="pt-BR" sz="2000" b="1" dirty="0">
              <a:latin typeface="Georgia" pitchFamily="18" charset="0"/>
            </a:endParaRPr>
          </a:p>
        </p:txBody>
      </p:sp>
      <p:sp>
        <p:nvSpPr>
          <p:cNvPr id="42" name="Seta para baixo 41"/>
          <p:cNvSpPr/>
          <p:nvPr/>
        </p:nvSpPr>
        <p:spPr>
          <a:xfrm>
            <a:off x="1871700" y="4273782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de cantos arredondados 42"/>
          <p:cNvSpPr/>
          <p:nvPr/>
        </p:nvSpPr>
        <p:spPr>
          <a:xfrm>
            <a:off x="251520" y="4797152"/>
            <a:ext cx="275660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Georgia" pitchFamily="18" charset="0"/>
              </a:rPr>
              <a:t>Ação </a:t>
            </a:r>
            <a:r>
              <a:rPr lang="pt-BR" sz="2000" b="1" dirty="0">
                <a:latin typeface="Georgia" pitchFamily="18" charset="0"/>
              </a:rPr>
              <a:t>sobre o mundo (declarando e negociando</a:t>
            </a:r>
            <a:r>
              <a:rPr lang="pt-BR" sz="2000" b="1" dirty="0" smtClean="0">
                <a:latin typeface="Georgia" pitchFamily="18" charset="0"/>
              </a:rPr>
              <a:t>)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08120" y="5229200"/>
            <a:ext cx="22158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de cantos arredondados 45"/>
          <p:cNvSpPr/>
          <p:nvPr/>
        </p:nvSpPr>
        <p:spPr>
          <a:xfrm>
            <a:off x="3229704" y="4797152"/>
            <a:ext cx="275660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Georgia" pitchFamily="18" charset="0"/>
              </a:rPr>
              <a:t>Ação sobre o outro, levando-o a agir (persuadindo)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6006600" y="5229200"/>
            <a:ext cx="22158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Retângulo de cantos arredondados 48"/>
          <p:cNvSpPr/>
          <p:nvPr/>
        </p:nvSpPr>
        <p:spPr>
          <a:xfrm>
            <a:off x="6207888" y="4797152"/>
            <a:ext cx="275660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Georgia" pitchFamily="18" charset="0"/>
              </a:rPr>
              <a:t>Construção de mundos possíveis (representando e avaliando)</a:t>
            </a:r>
          </a:p>
        </p:txBody>
      </p:sp>
    </p:spTree>
    <p:extLst>
      <p:ext uri="{BB962C8B-B14F-4D97-AF65-F5344CB8AC3E}">
        <p14:creationId xmlns:p14="http://schemas.microsoft.com/office/powerpoint/2010/main" val="265701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0" grpId="0" animBg="1"/>
      <p:bldP spid="31" grpId="0" animBg="1"/>
      <p:bldP spid="32" grpId="0" animBg="1"/>
      <p:bldP spid="37" grpId="0" animBg="1"/>
      <p:bldP spid="38" grpId="0" animBg="1"/>
      <p:bldP spid="42" grpId="0" animBg="1"/>
      <p:bldP spid="43" grpId="0" animBg="1"/>
      <p:bldP spid="3" grpId="0" animBg="1"/>
      <p:bldP spid="46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810039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846043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53955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89959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79512" y="332656"/>
            <a:ext cx="4752528" cy="115212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Georgia" pitchFamily="18" charset="0"/>
              </a:rPr>
              <a:t>A organização da linguagem não é arbitrária, ela está intimamente associada às necessidades do uso:</a:t>
            </a:r>
            <a:endParaRPr lang="pt-BR" sz="2000" b="1" dirty="0">
              <a:latin typeface="Georgia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95936" y="1711361"/>
            <a:ext cx="12554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dirty="0" smtClean="0">
                <a:latin typeface="Georgia" pitchFamily="18" charset="0"/>
              </a:rPr>
              <a:t>uso</a:t>
            </a:r>
            <a:endParaRPr lang="pt-BR" sz="5400" dirty="0"/>
          </a:p>
        </p:txBody>
      </p:sp>
      <p:sp>
        <p:nvSpPr>
          <p:cNvPr id="8" name="Elipse 7"/>
          <p:cNvSpPr/>
          <p:nvPr/>
        </p:nvSpPr>
        <p:spPr>
          <a:xfrm>
            <a:off x="651012" y="2758925"/>
            <a:ext cx="3178213" cy="1084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Função Ideacional</a:t>
            </a:r>
            <a:endParaRPr lang="pt-BR" b="1" dirty="0">
              <a:latin typeface="Georgia" pitchFamily="18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5500266" y="2758925"/>
            <a:ext cx="3178213" cy="1084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Função textual</a:t>
            </a:r>
            <a:endParaRPr lang="pt-BR" b="1" dirty="0">
              <a:latin typeface="Georgia" pitchFamily="18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2788568" y="4089786"/>
            <a:ext cx="3178213" cy="1084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Função Interpessoal</a:t>
            </a:r>
            <a:endParaRPr lang="pt-BR" b="1" dirty="0">
              <a:latin typeface="Georgia" pitchFamily="18" charset="0"/>
            </a:endParaRPr>
          </a:p>
        </p:txBody>
      </p:sp>
      <p:sp>
        <p:nvSpPr>
          <p:cNvPr id="11" name="Seta dobrada 10"/>
          <p:cNvSpPr/>
          <p:nvPr/>
        </p:nvSpPr>
        <p:spPr>
          <a:xfrm rot="5400000" flipV="1">
            <a:off x="3263631" y="2278084"/>
            <a:ext cx="670652" cy="46053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Seta dobrada 11"/>
          <p:cNvSpPr/>
          <p:nvPr/>
        </p:nvSpPr>
        <p:spPr>
          <a:xfrm rot="5400000">
            <a:off x="5164939" y="2422587"/>
            <a:ext cx="670652" cy="42420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Seta para baixo 12"/>
          <p:cNvSpPr/>
          <p:nvPr/>
        </p:nvSpPr>
        <p:spPr>
          <a:xfrm>
            <a:off x="4623672" y="2758925"/>
            <a:ext cx="164352" cy="10841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07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020000" y="845096"/>
            <a:ext cx="144016" cy="5824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8172400" y="997496"/>
            <a:ext cx="144016" cy="509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8316416" y="1149896"/>
            <a:ext cx="144016" cy="4727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03176" y="1196752"/>
            <a:ext cx="144016" cy="4727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95536" y="5564088"/>
            <a:ext cx="4456112" cy="169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8172400" y="997496"/>
            <a:ext cx="144016" cy="5455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8324800" y="1149896"/>
            <a:ext cx="144016" cy="509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8468816" y="1302296"/>
            <a:ext cx="144016" cy="4727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755576" y="1349152"/>
            <a:ext cx="144016" cy="4727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547936" y="5716488"/>
            <a:ext cx="4456112" cy="169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810039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846043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53955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89959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 contras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84" y="1493168"/>
            <a:ext cx="7535539" cy="4402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426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nejamento - A solução de todos os problemas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19672" y="1052736"/>
            <a:ext cx="5988496" cy="449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6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810039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846043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251520" y="764704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611560" y="764704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dobrada 5"/>
          <p:cNvSpPr/>
          <p:nvPr/>
        </p:nvSpPr>
        <p:spPr>
          <a:xfrm rot="5400000" flipV="1">
            <a:off x="913073" y="1796357"/>
            <a:ext cx="566016" cy="7369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528918" y="188640"/>
            <a:ext cx="3971073" cy="859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latin typeface="Georgia" pitchFamily="18" charset="0"/>
              </a:rPr>
              <a:t>Plano de Aula</a:t>
            </a:r>
            <a:endParaRPr lang="pt-BR" sz="3600" b="1" dirty="0">
              <a:latin typeface="Georgia" pitchFamily="18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1443563" y="1452310"/>
            <a:ext cx="2071318" cy="859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Apresentação</a:t>
            </a:r>
            <a:endParaRPr lang="pt-BR" b="1" dirty="0">
              <a:latin typeface="Georgia" pitchFamily="18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91932" y="2502132"/>
            <a:ext cx="3039907" cy="1142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Georgia" pitchFamily="18" charset="0"/>
              </a:rPr>
              <a:t>O </a:t>
            </a:r>
            <a:r>
              <a:rPr lang="pt-BR" dirty="0">
                <a:solidFill>
                  <a:schemeClr val="bg1"/>
                </a:solidFill>
                <a:latin typeface="Georgia" pitchFamily="18" charset="0"/>
              </a:rPr>
              <a:t>que é a aula? Qual o tema? Onde será? Quanto tempo levará? Para quem será? </a:t>
            </a:r>
            <a:endParaRPr lang="pt-BR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Seta dobrada 9"/>
          <p:cNvSpPr/>
          <p:nvPr/>
        </p:nvSpPr>
        <p:spPr>
          <a:xfrm rot="5400000">
            <a:off x="6184844" y="1876174"/>
            <a:ext cx="566016" cy="57736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124227" y="1460232"/>
            <a:ext cx="2071318" cy="859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Georgia" pitchFamily="18" charset="0"/>
              </a:rPr>
              <a:t>Justificativa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708403" y="2623613"/>
            <a:ext cx="3039907" cy="1142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  <a:latin typeface="Georgia" pitchFamily="18" charset="0"/>
              </a:rPr>
              <a:t>Por que essa aula? Como ela se contextualiza? Por que esse conteúdo? </a:t>
            </a:r>
            <a:endParaRPr lang="pt-BR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" name="Seta dobrada 12"/>
          <p:cNvSpPr/>
          <p:nvPr/>
        </p:nvSpPr>
        <p:spPr>
          <a:xfrm flipV="1">
            <a:off x="2538431" y="5286806"/>
            <a:ext cx="566016" cy="7369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Seta dobrada 13"/>
          <p:cNvSpPr/>
          <p:nvPr/>
        </p:nvSpPr>
        <p:spPr>
          <a:xfrm>
            <a:off x="2610439" y="4222304"/>
            <a:ext cx="566016" cy="57736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798503" y="4567084"/>
            <a:ext cx="2071318" cy="859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Objetivos</a:t>
            </a:r>
            <a:endParaRPr lang="pt-BR" b="1" dirty="0">
              <a:latin typeface="Georgia" pitchFamily="18" charset="0"/>
            </a:endParaRPr>
          </a:p>
        </p:txBody>
      </p:sp>
      <p:sp>
        <p:nvSpPr>
          <p:cNvPr id="16" name="Seta à esquerda, à direita e acima 15"/>
          <p:cNvSpPr/>
          <p:nvPr/>
        </p:nvSpPr>
        <p:spPr>
          <a:xfrm rot="5400000">
            <a:off x="3987846" y="4879972"/>
            <a:ext cx="1307966" cy="813668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337385" y="5594264"/>
            <a:ext cx="2071318" cy="859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Específicos</a:t>
            </a:r>
            <a:endParaRPr lang="pt-BR" b="1" dirty="0">
              <a:latin typeface="Georgia" pitchFamily="18" charset="0"/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3324309" y="4081448"/>
            <a:ext cx="2071318" cy="859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Geral</a:t>
            </a:r>
            <a:endParaRPr lang="pt-BR" b="1" dirty="0">
              <a:latin typeface="Georgia" pitchFamily="18" charset="0"/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5852573" y="4715360"/>
            <a:ext cx="3039907" cy="1142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Para que essa aula? Qual o seu intuito?</a:t>
            </a:r>
          </a:p>
        </p:txBody>
      </p:sp>
    </p:spTree>
    <p:extLst>
      <p:ext uri="{BB962C8B-B14F-4D97-AF65-F5344CB8AC3E}">
        <p14:creationId xmlns:p14="http://schemas.microsoft.com/office/powerpoint/2010/main" val="347275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810039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846043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251520" y="206084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611560" y="206084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dobrada 5"/>
          <p:cNvSpPr/>
          <p:nvPr/>
        </p:nvSpPr>
        <p:spPr>
          <a:xfrm rot="5400000" flipV="1">
            <a:off x="913073" y="820719"/>
            <a:ext cx="566016" cy="7369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1443563" y="476672"/>
            <a:ext cx="2071318" cy="859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Georgia" pitchFamily="18" charset="0"/>
              </a:rPr>
              <a:t>Metodologia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91932" y="1526494"/>
            <a:ext cx="3039907" cy="1142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 smtClean="0">
                <a:solidFill>
                  <a:schemeClr val="bg1"/>
                </a:solidFill>
                <a:latin typeface="Georgia" pitchFamily="18" charset="0"/>
              </a:rPr>
              <a:t>Como 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será? O que </a:t>
            </a:r>
            <a:r>
              <a:rPr lang="pt-BR" b="1" dirty="0" smtClean="0">
                <a:solidFill>
                  <a:schemeClr val="bg1"/>
                </a:solidFill>
                <a:latin typeface="Georgia" pitchFamily="18" charset="0"/>
              </a:rPr>
              <a:t>se 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irá realizar? O passo a passo</a:t>
            </a:r>
            <a:r>
              <a:rPr lang="pt-BR" b="1" dirty="0" smtClean="0">
                <a:solidFill>
                  <a:schemeClr val="bg1"/>
                </a:solidFill>
                <a:latin typeface="Georgia" pitchFamily="18" charset="0"/>
              </a:rPr>
              <a:t>...</a:t>
            </a:r>
            <a:endParaRPr lang="pt-BR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Seta dobrada 8"/>
          <p:cNvSpPr/>
          <p:nvPr/>
        </p:nvSpPr>
        <p:spPr>
          <a:xfrm rot="10800000">
            <a:off x="7085613" y="2315452"/>
            <a:ext cx="566016" cy="57736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699544" y="1469426"/>
            <a:ext cx="2071318" cy="859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Georgia" pitchFamily="18" charset="0"/>
              </a:rPr>
              <a:t>Competências</a:t>
            </a:r>
          </a:p>
        </p:txBody>
      </p:sp>
      <p:sp>
        <p:nvSpPr>
          <p:cNvPr id="13" name="Seta dobrada 12"/>
          <p:cNvSpPr/>
          <p:nvPr/>
        </p:nvSpPr>
        <p:spPr>
          <a:xfrm>
            <a:off x="5100641" y="1943590"/>
            <a:ext cx="566016" cy="74372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2646374" y="4590364"/>
            <a:ext cx="2709257" cy="1142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Cambria" pitchFamily="18" charset="0"/>
              </a:rPr>
              <a:t>Do que ou de quem você precisa, mas que não tem</a:t>
            </a:r>
            <a:r>
              <a:rPr lang="pt-BR" b="1" dirty="0" smtClean="0">
                <a:solidFill>
                  <a:schemeClr val="bg1"/>
                </a:solidFill>
                <a:latin typeface="Cambria" pitchFamily="18" charset="0"/>
              </a:rPr>
              <a:t>?</a:t>
            </a:r>
            <a:endParaRPr lang="pt-BR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7" name="Seta dobrada 16"/>
          <p:cNvSpPr/>
          <p:nvPr/>
        </p:nvSpPr>
        <p:spPr>
          <a:xfrm flipV="1">
            <a:off x="1971733" y="4221867"/>
            <a:ext cx="566016" cy="7369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971600" y="3464941"/>
            <a:ext cx="2071318" cy="859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Recursos</a:t>
            </a:r>
            <a:endParaRPr lang="pt-BR" b="1" dirty="0">
              <a:latin typeface="Georgia" pitchFamily="18" charset="0"/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5812766" y="5337944"/>
            <a:ext cx="2709257" cy="1142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Cambria" pitchFamily="18" charset="0"/>
              </a:rPr>
              <a:t>Final ou contínua? Qualitativa ou quantitativa?</a:t>
            </a:r>
            <a:endParaRPr lang="pt-BR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1" name="Seta dobrada 20"/>
          <p:cNvSpPr/>
          <p:nvPr/>
        </p:nvSpPr>
        <p:spPr>
          <a:xfrm rot="5400000" flipV="1">
            <a:off x="6320142" y="4577695"/>
            <a:ext cx="566016" cy="7369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6785658" y="4095898"/>
            <a:ext cx="2071318" cy="859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Avaliação</a:t>
            </a:r>
            <a:endParaRPr lang="pt-BR" b="1" dirty="0">
              <a:latin typeface="Georgia" pitchFamily="18" charset="0"/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4923439" y="2604132"/>
            <a:ext cx="2071318" cy="859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Habilidades</a:t>
            </a:r>
            <a:endParaRPr lang="pt-BR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76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31640" y="2636911"/>
            <a:ext cx="4903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Georgia" pitchFamily="18" charset="0"/>
              </a:rPr>
              <a:t>Noções de Didática e </a:t>
            </a:r>
            <a:r>
              <a:rPr lang="pt-BR" sz="2400" b="1" dirty="0" err="1" smtClean="0">
                <a:latin typeface="Georgia" pitchFamily="18" charset="0"/>
              </a:rPr>
              <a:t>Matética</a:t>
            </a:r>
            <a:endParaRPr lang="pt-BR" sz="2400" b="1" dirty="0">
              <a:latin typeface="Georgia" pitchFamily="18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810039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846043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53955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89959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23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810039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846043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53955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89959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251520" y="1637627"/>
            <a:ext cx="2880320" cy="79208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Georgia" pitchFamily="18" charset="0"/>
              </a:rPr>
              <a:t>Processo comunicacional</a:t>
            </a:r>
            <a:endParaRPr lang="pt-BR" sz="2000" b="1" dirty="0">
              <a:latin typeface="Georgia" pitchFamily="18" charset="0"/>
            </a:endParaRPr>
          </a:p>
        </p:txBody>
      </p:sp>
      <p:sp>
        <p:nvSpPr>
          <p:cNvPr id="18" name="Seta dobrada 17"/>
          <p:cNvSpPr/>
          <p:nvPr/>
        </p:nvSpPr>
        <p:spPr>
          <a:xfrm rot="5400000">
            <a:off x="2096730" y="935718"/>
            <a:ext cx="526636" cy="47264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539552" y="692696"/>
            <a:ext cx="1728192" cy="576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Georgia" pitchFamily="18" charset="0"/>
              </a:rPr>
              <a:t>Educar</a:t>
            </a:r>
          </a:p>
        </p:txBody>
      </p:sp>
      <p:sp>
        <p:nvSpPr>
          <p:cNvPr id="20" name="Seta para a direita 19"/>
          <p:cNvSpPr/>
          <p:nvPr/>
        </p:nvSpPr>
        <p:spPr>
          <a:xfrm>
            <a:off x="5004048" y="1872001"/>
            <a:ext cx="504056" cy="260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3347864" y="1950803"/>
            <a:ext cx="504056" cy="103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4216587" y="1125265"/>
            <a:ext cx="34015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R</a:t>
            </a:r>
          </a:p>
          <a:p>
            <a:r>
              <a:rPr lang="pt-BR" dirty="0" smtClean="0"/>
              <a:t>E</a:t>
            </a:r>
          </a:p>
          <a:p>
            <a:r>
              <a:rPr lang="pt-BR" dirty="0" smtClean="0"/>
              <a:t>Q</a:t>
            </a:r>
          </a:p>
          <a:p>
            <a:r>
              <a:rPr lang="pt-BR" dirty="0" smtClean="0"/>
              <a:t>U</a:t>
            </a:r>
          </a:p>
          <a:p>
            <a:r>
              <a:rPr lang="pt-BR" dirty="0" smtClean="0"/>
              <a:t>E</a:t>
            </a:r>
          </a:p>
          <a:p>
            <a:r>
              <a:rPr lang="pt-BR" dirty="0"/>
              <a:t>R</a:t>
            </a: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6876256" y="3960100"/>
            <a:ext cx="1728192" cy="576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Georgia" pitchFamily="18" charset="0"/>
              </a:rPr>
              <a:t>Aprender</a:t>
            </a:r>
            <a:endParaRPr lang="pt-BR" sz="2000" b="1" dirty="0">
              <a:latin typeface="Georgia" pitchFamily="18" charset="0"/>
            </a:endParaRPr>
          </a:p>
        </p:txBody>
      </p:sp>
      <p:sp>
        <p:nvSpPr>
          <p:cNvPr id="24" name="Seta para baixo 23"/>
          <p:cNvSpPr/>
          <p:nvPr/>
        </p:nvSpPr>
        <p:spPr>
          <a:xfrm>
            <a:off x="7452320" y="2348880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baixo 24"/>
          <p:cNvSpPr/>
          <p:nvPr/>
        </p:nvSpPr>
        <p:spPr>
          <a:xfrm>
            <a:off x="7452320" y="3371677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de cantos arredondados 25"/>
          <p:cNvSpPr/>
          <p:nvPr/>
        </p:nvSpPr>
        <p:spPr>
          <a:xfrm>
            <a:off x="5652120" y="1637798"/>
            <a:ext cx="2880320" cy="79208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Georgia" pitchFamily="18" charset="0"/>
              </a:rPr>
              <a:t>Intercâmbio/troca</a:t>
            </a:r>
            <a:endParaRPr lang="pt-BR" sz="2000" b="1" dirty="0">
              <a:latin typeface="Georgia" pitchFamily="18" charset="0"/>
            </a:endParaRP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6876256" y="2879591"/>
            <a:ext cx="1728192" cy="576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Georgia" pitchFamily="18" charset="0"/>
              </a:rPr>
              <a:t>Volição</a:t>
            </a:r>
            <a:endParaRPr lang="pt-BR" sz="2000" b="1" dirty="0">
              <a:latin typeface="Georgia" pitchFamily="18" charset="0"/>
            </a:endParaRPr>
          </a:p>
        </p:txBody>
      </p:sp>
      <p:sp>
        <p:nvSpPr>
          <p:cNvPr id="28" name="Chave esquerda 27"/>
          <p:cNvSpPr/>
          <p:nvPr/>
        </p:nvSpPr>
        <p:spPr>
          <a:xfrm rot="10800000">
            <a:off x="6173538" y="3287329"/>
            <a:ext cx="342677" cy="2497670"/>
          </a:xfrm>
          <a:prstGeom prst="leftBrace">
            <a:avLst>
              <a:gd name="adj1" fmla="val 8333"/>
              <a:gd name="adj2" fmla="val 61560"/>
            </a:avLst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de cantos arredondados 28"/>
          <p:cNvSpPr/>
          <p:nvPr/>
        </p:nvSpPr>
        <p:spPr>
          <a:xfrm>
            <a:off x="1765623" y="3426549"/>
            <a:ext cx="4390553" cy="6800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Desenvolvimento Cognitivo </a:t>
            </a:r>
            <a:endParaRPr lang="pt-BR" sz="2000" b="1" dirty="0">
              <a:latin typeface="Georgia" pitchFamily="18" charset="0"/>
            </a:endParaRP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1763688" y="4189138"/>
            <a:ext cx="4392488" cy="6800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Desenvolvimento Psicomotor </a:t>
            </a:r>
            <a:endParaRPr lang="pt-BR" sz="2000" b="1" dirty="0">
              <a:latin typeface="Georgia" pitchFamily="18" charset="0"/>
            </a:endParaRP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1763688" y="4981226"/>
            <a:ext cx="4392488" cy="6800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Desenvolvimento Social </a:t>
            </a:r>
            <a:endParaRPr lang="pt-BR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58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810039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846043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53955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899592" y="620688"/>
            <a:ext cx="216024" cy="5832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have esquerda 5"/>
          <p:cNvSpPr/>
          <p:nvPr/>
        </p:nvSpPr>
        <p:spPr>
          <a:xfrm rot="5400000">
            <a:off x="6446191" y="508557"/>
            <a:ext cx="342683" cy="4117846"/>
          </a:xfrm>
          <a:prstGeom prst="leftBrace">
            <a:avLst>
              <a:gd name="adj1" fmla="val 8333"/>
              <a:gd name="adj2" fmla="val 75919"/>
            </a:avLst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4704338" y="2706469"/>
            <a:ext cx="3886719" cy="6800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Desenvolvimento Cognitivo </a:t>
            </a:r>
            <a:endParaRPr lang="pt-BR" sz="2000" b="1" dirty="0">
              <a:latin typeface="Georgia" pitchFamily="18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4702403" y="3469058"/>
            <a:ext cx="3888432" cy="6800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Desenvolvimento Psicomotor </a:t>
            </a:r>
            <a:endParaRPr lang="pt-BR" sz="2000" b="1" dirty="0">
              <a:latin typeface="Georgia" pitchFamily="18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4702403" y="4261146"/>
            <a:ext cx="3888432" cy="6800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Desenvolvimento Social </a:t>
            </a:r>
            <a:endParaRPr lang="pt-BR" sz="2000" b="1" dirty="0">
              <a:latin typeface="Georgia" pitchFamily="18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626037" y="1070094"/>
            <a:ext cx="2592288" cy="123152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Georgia" pitchFamily="18" charset="0"/>
              </a:rPr>
              <a:t>Processo em constante construção</a:t>
            </a:r>
            <a:endParaRPr lang="pt-BR" sz="2000" b="1" dirty="0">
              <a:latin typeface="Georgia" pitchFamily="18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1115616" y="3514312"/>
            <a:ext cx="3178213" cy="1084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Contextualização de Saberes</a:t>
            </a:r>
            <a:endParaRPr lang="pt-BR" b="1" dirty="0">
              <a:latin typeface="Georgia" pitchFamily="18" charset="0"/>
            </a:endParaRPr>
          </a:p>
        </p:txBody>
      </p:sp>
      <p:sp>
        <p:nvSpPr>
          <p:cNvPr id="12" name="Seta dobrada 11"/>
          <p:cNvSpPr/>
          <p:nvPr/>
        </p:nvSpPr>
        <p:spPr>
          <a:xfrm rot="5400000" flipV="1">
            <a:off x="2189128" y="1974334"/>
            <a:ext cx="1829699" cy="1044115"/>
          </a:xfrm>
          <a:prstGeom prst="bentArrow">
            <a:avLst>
              <a:gd name="adj1" fmla="val 14748"/>
              <a:gd name="adj2" fmla="val 13661"/>
              <a:gd name="adj3" fmla="val 16496"/>
              <a:gd name="adj4" fmla="val 34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Chave esquerda 12"/>
          <p:cNvSpPr/>
          <p:nvPr/>
        </p:nvSpPr>
        <p:spPr>
          <a:xfrm rot="5400000">
            <a:off x="2326273" y="2966114"/>
            <a:ext cx="342681" cy="3860741"/>
          </a:xfrm>
          <a:prstGeom prst="leftBrace">
            <a:avLst>
              <a:gd name="adj1" fmla="val 8333"/>
              <a:gd name="adj2" fmla="val 44104"/>
            </a:avLst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971600" y="6093296"/>
            <a:ext cx="349236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Proficiência </a:t>
            </a:r>
            <a:endParaRPr lang="pt-BR" sz="2000" b="1" dirty="0">
              <a:latin typeface="Georgia" pitchFamily="18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815938" y="5067825"/>
            <a:ext cx="255626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Competência </a:t>
            </a:r>
            <a:endParaRPr lang="pt-BR" sz="2000" b="1" dirty="0">
              <a:latin typeface="Georgia" pitchFamily="18" charset="0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241465" y="5071329"/>
            <a:ext cx="2556262" cy="576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Habilidade </a:t>
            </a:r>
            <a:endParaRPr lang="pt-BR" sz="2000" b="1" dirty="0">
              <a:latin typeface="Georgia" pitchFamily="18" charset="0"/>
            </a:endParaRPr>
          </a:p>
        </p:txBody>
      </p:sp>
      <p:sp>
        <p:nvSpPr>
          <p:cNvPr id="17" name="Seta dobrada 16"/>
          <p:cNvSpPr/>
          <p:nvPr/>
        </p:nvSpPr>
        <p:spPr>
          <a:xfrm rot="5400000">
            <a:off x="4378590" y="374564"/>
            <a:ext cx="504056" cy="71488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2712884" y="211195"/>
            <a:ext cx="1571084" cy="63367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Georgia" pitchFamily="18" charset="0"/>
              </a:rPr>
              <a:t>Aprender</a:t>
            </a:r>
            <a:endParaRPr lang="pt-BR" sz="2000" b="1" dirty="0">
              <a:latin typeface="Georgia" pitchFamily="18" charset="0"/>
            </a:endParaRPr>
          </a:p>
        </p:txBody>
      </p:sp>
      <p:sp>
        <p:nvSpPr>
          <p:cNvPr id="19" name="Chave esquerda 18"/>
          <p:cNvSpPr/>
          <p:nvPr/>
        </p:nvSpPr>
        <p:spPr>
          <a:xfrm rot="16200000">
            <a:off x="2352427" y="3884860"/>
            <a:ext cx="342681" cy="3860741"/>
          </a:xfrm>
          <a:prstGeom prst="leftBrace">
            <a:avLst>
              <a:gd name="adj1" fmla="val 8333"/>
              <a:gd name="adj2" fmla="val 54870"/>
            </a:avLst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10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035456" y="1290226"/>
            <a:ext cx="1846945" cy="6800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Competência </a:t>
            </a:r>
            <a:endParaRPr lang="pt-BR" sz="2000" b="1" dirty="0">
              <a:latin typeface="Georgia" pitchFamily="18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673706" y="2442354"/>
            <a:ext cx="55479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H1</a:t>
            </a:r>
            <a:r>
              <a:rPr lang="pt-BR" sz="2800" b="1" dirty="0" smtClean="0">
                <a:latin typeface="Georgia" pitchFamily="18" charset="0"/>
              </a:rPr>
              <a:t> </a:t>
            </a:r>
            <a:endParaRPr lang="pt-BR" sz="2800" b="1" dirty="0">
              <a:latin typeface="Georgia" pitchFamily="18" charset="0"/>
            </a:endParaRPr>
          </a:p>
        </p:txBody>
      </p:sp>
      <p:sp>
        <p:nvSpPr>
          <p:cNvPr id="4" name="Seta para baixo 3"/>
          <p:cNvSpPr/>
          <p:nvPr/>
        </p:nvSpPr>
        <p:spPr>
          <a:xfrm>
            <a:off x="753146" y="2031274"/>
            <a:ext cx="395919" cy="339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321778" y="2442354"/>
            <a:ext cx="55479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H2</a:t>
            </a:r>
            <a:r>
              <a:rPr lang="pt-BR" sz="2800" b="1" dirty="0" smtClean="0">
                <a:latin typeface="Georgia" pitchFamily="18" charset="0"/>
              </a:rPr>
              <a:t> </a:t>
            </a:r>
            <a:endParaRPr lang="pt-BR" sz="2800" b="1" dirty="0">
              <a:latin typeface="Georgia" pitchFamily="18" charset="0"/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1401218" y="2031274"/>
            <a:ext cx="395919" cy="339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1969850" y="2442354"/>
            <a:ext cx="55479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H 7</a:t>
            </a:r>
            <a:r>
              <a:rPr lang="pt-BR" sz="2800" b="1" dirty="0" smtClean="0">
                <a:latin typeface="Georgia" pitchFamily="18" charset="0"/>
              </a:rPr>
              <a:t> </a:t>
            </a:r>
            <a:endParaRPr lang="pt-BR" sz="2800" b="1" dirty="0">
              <a:latin typeface="Georgia" pitchFamily="18" charset="0"/>
            </a:endParaRPr>
          </a:p>
        </p:txBody>
      </p:sp>
      <p:sp>
        <p:nvSpPr>
          <p:cNvPr id="8" name="Seta para baixo 7"/>
          <p:cNvSpPr/>
          <p:nvPr/>
        </p:nvSpPr>
        <p:spPr>
          <a:xfrm>
            <a:off x="2049290" y="2031274"/>
            <a:ext cx="395919" cy="339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2617922" y="2442354"/>
            <a:ext cx="55479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H8</a:t>
            </a:r>
            <a:r>
              <a:rPr lang="pt-BR" sz="2800" b="1" dirty="0" smtClean="0">
                <a:latin typeface="Georgia" pitchFamily="18" charset="0"/>
              </a:rPr>
              <a:t> </a:t>
            </a:r>
            <a:endParaRPr lang="pt-BR" sz="2800" b="1" dirty="0">
              <a:latin typeface="Georgia" pitchFamily="18" charset="0"/>
            </a:endParaRPr>
          </a:p>
        </p:txBody>
      </p:sp>
      <p:sp>
        <p:nvSpPr>
          <p:cNvPr id="10" name="Seta para baixo 9"/>
          <p:cNvSpPr/>
          <p:nvPr/>
        </p:nvSpPr>
        <p:spPr>
          <a:xfrm>
            <a:off x="2697362" y="2031274"/>
            <a:ext cx="395919" cy="339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 flipH="1">
            <a:off x="2977962" y="1390186"/>
            <a:ext cx="648072" cy="306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dobrada 17"/>
          <p:cNvSpPr/>
          <p:nvPr/>
        </p:nvSpPr>
        <p:spPr>
          <a:xfrm rot="5400000">
            <a:off x="5221563" y="1610631"/>
            <a:ext cx="670652" cy="47264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Seta dobrada 18"/>
          <p:cNvSpPr/>
          <p:nvPr/>
        </p:nvSpPr>
        <p:spPr>
          <a:xfrm rot="16200000">
            <a:off x="4940705" y="2175909"/>
            <a:ext cx="459910" cy="47264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3410010" y="908720"/>
            <a:ext cx="1944216" cy="13321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Tema Gerador</a:t>
            </a:r>
            <a:endParaRPr lang="pt-BR" b="1" dirty="0">
              <a:latin typeface="Georgia" pitchFamily="18" charset="0"/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5892976" y="4869160"/>
            <a:ext cx="2100713" cy="1280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Saberes Comunitários</a:t>
            </a:r>
            <a:endParaRPr lang="pt-BR" b="1" dirty="0">
              <a:latin typeface="Georgia" pitchFamily="18" charset="0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5907149" y="3501008"/>
            <a:ext cx="2100947" cy="1280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Saberes Escolares</a:t>
            </a:r>
            <a:endParaRPr lang="pt-BR" b="1" dirty="0">
              <a:latin typeface="Georgia" pitchFamily="18" charset="0"/>
            </a:endParaRPr>
          </a:p>
        </p:txBody>
      </p:sp>
      <p:sp>
        <p:nvSpPr>
          <p:cNvPr id="25" name="Mais 24"/>
          <p:cNvSpPr/>
          <p:nvPr/>
        </p:nvSpPr>
        <p:spPr>
          <a:xfrm>
            <a:off x="7904886" y="4437112"/>
            <a:ext cx="936104" cy="79208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para baixo 25"/>
          <p:cNvSpPr/>
          <p:nvPr/>
        </p:nvSpPr>
        <p:spPr>
          <a:xfrm>
            <a:off x="6759662" y="3068960"/>
            <a:ext cx="395919" cy="392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5354227" y="2012738"/>
            <a:ext cx="3178213" cy="1084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Contextualização de Saberes</a:t>
            </a:r>
            <a:endParaRPr lang="pt-BR" b="1" dirty="0">
              <a:latin typeface="Georgia" pitchFamily="18" charset="0"/>
            </a:endParaRP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251520" y="527424"/>
            <a:ext cx="6508142" cy="194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de cantos arredondados 28"/>
          <p:cNvSpPr/>
          <p:nvPr/>
        </p:nvSpPr>
        <p:spPr>
          <a:xfrm>
            <a:off x="5864395" y="836712"/>
            <a:ext cx="1148446" cy="194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de cantos arredondados 29"/>
          <p:cNvSpPr/>
          <p:nvPr/>
        </p:nvSpPr>
        <p:spPr>
          <a:xfrm>
            <a:off x="432460" y="836712"/>
            <a:ext cx="1148446" cy="194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de cantos arredondados 30"/>
          <p:cNvSpPr/>
          <p:nvPr/>
        </p:nvSpPr>
        <p:spPr>
          <a:xfrm>
            <a:off x="3097676" y="260648"/>
            <a:ext cx="1148446" cy="194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de cantos arredondados 36"/>
          <p:cNvSpPr/>
          <p:nvPr/>
        </p:nvSpPr>
        <p:spPr>
          <a:xfrm>
            <a:off x="305351" y="3636664"/>
            <a:ext cx="5447760" cy="194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de cantos arredondados 37"/>
          <p:cNvSpPr/>
          <p:nvPr/>
        </p:nvSpPr>
        <p:spPr>
          <a:xfrm>
            <a:off x="3189353" y="3924696"/>
            <a:ext cx="1148446" cy="194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de cantos arredondados 38"/>
          <p:cNvSpPr/>
          <p:nvPr/>
        </p:nvSpPr>
        <p:spPr>
          <a:xfrm>
            <a:off x="486291" y="3924696"/>
            <a:ext cx="1148446" cy="194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53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899592" y="78882"/>
            <a:ext cx="216024" cy="4142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539552" y="366914"/>
            <a:ext cx="216024" cy="4142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8604448" y="2268769"/>
            <a:ext cx="216024" cy="4142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8244408" y="2556801"/>
            <a:ext cx="216024" cy="4142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497287"/>
            <a:ext cx="8568952" cy="373191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b="1" dirty="0">
                <a:latin typeface="Georgia" pitchFamily="18" charset="0"/>
              </a:rPr>
              <a:t>O conhecimento escolar é um conhecimento selecionado a partir de uma cultura social mais ampla, associado diretamente ao que se entende como conhecimento socialmente válido e legítimo. Porém, os processos de seleção e de legitimação desse conhecimento não são construídos a partir de critérios exclusivamente epistemológicos ou referenciados em princípios de ensino-aprendizagem, mas a partir de um conjunto de interesses que expressam relações de poder da sociedade como um todo em dado momento histórico. 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251520" y="527424"/>
            <a:ext cx="6508142" cy="194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5864395" y="836712"/>
            <a:ext cx="1148446" cy="194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32460" y="836712"/>
            <a:ext cx="1148446" cy="194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097676" y="260648"/>
            <a:ext cx="1148446" cy="194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37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ta dobrada 2"/>
          <p:cNvSpPr/>
          <p:nvPr/>
        </p:nvSpPr>
        <p:spPr>
          <a:xfrm rot="5400000" flipV="1">
            <a:off x="4543882" y="1911925"/>
            <a:ext cx="670652" cy="46053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5076056" y="1284055"/>
            <a:ext cx="3178213" cy="1084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Contextualização de Saberes</a:t>
            </a:r>
            <a:endParaRPr lang="pt-BR" b="1" dirty="0">
              <a:latin typeface="Georgia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620874" y="2708920"/>
            <a:ext cx="6740262" cy="3240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Georgia" pitchFamily="18" charset="0"/>
              </a:rPr>
              <a:t>O </a:t>
            </a:r>
            <a:r>
              <a:rPr lang="pt-BR" sz="2000" b="1" dirty="0">
                <a:latin typeface="Georgia" pitchFamily="18" charset="0"/>
              </a:rPr>
              <a:t>homem da racionalidade é também o da afetividade, do mito e do delírio. O homem do trabalho é também o homem do jogo. O homem empírico é também o homem imaginário. O homem da economia é também o homem do consumismo (MORIN, </a:t>
            </a:r>
            <a:r>
              <a:rPr lang="pt-BR" sz="2000" b="1" dirty="0" smtClean="0">
                <a:latin typeface="Georgia" pitchFamily="18" charset="0"/>
              </a:rPr>
              <a:t>2001).</a:t>
            </a:r>
            <a:endParaRPr lang="pt-BR" sz="2000" b="1" dirty="0">
              <a:latin typeface="Georgia" pitchFamily="18" charset="0"/>
            </a:endParaRPr>
          </a:p>
          <a:p>
            <a:pPr algn="ctr"/>
            <a:endParaRPr lang="pt-BR" sz="2000" b="1" dirty="0">
              <a:latin typeface="Georgia" pitchFamily="18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251520" y="527424"/>
            <a:ext cx="6508142" cy="194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5864395" y="836712"/>
            <a:ext cx="1148446" cy="194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432460" y="836712"/>
            <a:ext cx="1148446" cy="194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097676" y="260648"/>
            <a:ext cx="1148446" cy="194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77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ta dobrada 2"/>
          <p:cNvSpPr/>
          <p:nvPr/>
        </p:nvSpPr>
        <p:spPr>
          <a:xfrm rot="5400000" flipV="1">
            <a:off x="4543882" y="1911925"/>
            <a:ext cx="670652" cy="46053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5076056" y="1284055"/>
            <a:ext cx="3178213" cy="1084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Intervenção/ mediação  pedagógica</a:t>
            </a:r>
            <a:endParaRPr lang="pt-BR" b="1" dirty="0">
              <a:latin typeface="Georgia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2708920"/>
            <a:ext cx="8424936" cy="3672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b="1" dirty="0">
                <a:latin typeface="Georgia" pitchFamily="18" charset="0"/>
              </a:rPr>
              <a:t>Entender a intervenção didática significa situar a sala de aula como microssistema visto de forma dinâmica e conectada com o planejamento, a ação e a avaliação do processo didático. A análise da prá­tica educativa servirá de alicerce para o sucesso da intervenção pedagógica que vai mostrar a eficácia do ensino e da aprendizagem, sobretudo quando a professora assume o compromisso de realizar com competência seu oficio, visando atingir os objetivos didáticos e compreendendo como as aprendizagens se produzem (SIMONETTI, 2007, p.57).</a:t>
            </a:r>
          </a:p>
          <a:p>
            <a:pPr algn="ctr"/>
            <a:endParaRPr lang="pt-BR" sz="2000" b="1" dirty="0">
              <a:latin typeface="Georgia" pitchFamily="18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251520" y="527424"/>
            <a:ext cx="6508142" cy="194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5864395" y="836712"/>
            <a:ext cx="1148446" cy="194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432460" y="836712"/>
            <a:ext cx="1148446" cy="194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097676" y="260648"/>
            <a:ext cx="1148446" cy="194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20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ta dobrada 2"/>
          <p:cNvSpPr/>
          <p:nvPr/>
        </p:nvSpPr>
        <p:spPr>
          <a:xfrm rot="5400000" flipV="1">
            <a:off x="4543882" y="1911925"/>
            <a:ext cx="670652" cy="46053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5076056" y="1284055"/>
            <a:ext cx="3178213" cy="1084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Georgia" pitchFamily="18" charset="0"/>
              </a:rPr>
              <a:t>Integralização</a:t>
            </a:r>
            <a:endParaRPr lang="pt-BR" b="1" dirty="0">
              <a:latin typeface="Georgia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2708920"/>
            <a:ext cx="8712968" cy="3744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b="1" dirty="0">
                <a:latin typeface="Georgia" pitchFamily="18" charset="0"/>
              </a:rPr>
              <a:t>Nesse contexto de trocas materiais e culturais, de busca pela informação e posterior utilização desta para construção do conhecimento, a linguagem se inscreve como sistema mediador de todos os discursos. Em função dessa potencialidade de mediar nossa ação sobre o mundo (declarando e negociando), de levar outros a agir (persuadindo), de construir mundos possíveis (representando e avaliando), aumenta a necessidade e a relevância de novas práticas educacionais relativas ao uso de diferentes gêneros textuais e aos requisitos de um letramento adequado ao contexto atual (MEURER, 2002, p. 10).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251520" y="527424"/>
            <a:ext cx="6508142" cy="194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5864395" y="836712"/>
            <a:ext cx="1148446" cy="194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432460" y="836712"/>
            <a:ext cx="1148446" cy="194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097676" y="260648"/>
            <a:ext cx="1148446" cy="194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030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5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632</Words>
  <Application>Microsoft Office PowerPoint</Application>
  <PresentationFormat>Apresentação na tela (4:3)</PresentationFormat>
  <Paragraphs>87</Paragraphs>
  <Slides>16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Paulo</dc:creator>
  <cp:lastModifiedBy>Marcos Paulo</cp:lastModifiedBy>
  <cp:revision>6</cp:revision>
  <dcterms:created xsi:type="dcterms:W3CDTF">2013-06-05T01:32:20Z</dcterms:created>
  <dcterms:modified xsi:type="dcterms:W3CDTF">2013-06-05T02:32:53Z</dcterms:modified>
</cp:coreProperties>
</file>