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3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20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3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35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75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0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3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2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51F4-E58D-4E5B-A86D-90FB7D86595A}" type="datetimeFigureOut">
              <a:rPr lang="pt-BR" smtClean="0"/>
              <a:t>11/06/2013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2874-8AF7-4C86-A783-2C91161FF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al.adv.br/20071023/o-passeio-do-pasto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5581"/>
            <a:ext cx="1152127" cy="1356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223627" y="2617748"/>
            <a:ext cx="6696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Georgia" pitchFamily="18" charset="0"/>
              </a:rPr>
              <a:t>Universidade Federal do Amapá</a:t>
            </a:r>
          </a:p>
          <a:p>
            <a:pPr algn="ctr"/>
            <a:r>
              <a:rPr lang="pt-BR" sz="2800" dirty="0" err="1" smtClean="0">
                <a:latin typeface="Georgia" pitchFamily="18" charset="0"/>
              </a:rPr>
              <a:t>Pró-Reitoria</a:t>
            </a:r>
            <a:r>
              <a:rPr lang="pt-BR" sz="2800" dirty="0" smtClean="0">
                <a:latin typeface="Georgia" pitchFamily="18" charset="0"/>
              </a:rPr>
              <a:t> de Ensino de Graduação</a:t>
            </a:r>
            <a:endParaRPr lang="pt-BR" sz="2800" dirty="0"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4509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Georgia" pitchFamily="18" charset="0"/>
              </a:rPr>
              <a:t>Licenciatura em Língua Portuguesa e Língua Francesa e suas Respectivas Literaturas</a:t>
            </a:r>
          </a:p>
          <a:p>
            <a:pPr algn="just"/>
            <a:r>
              <a:rPr lang="pt-BR" sz="2400" dirty="0">
                <a:latin typeface="Georgia" pitchFamily="18" charset="0"/>
              </a:rPr>
              <a:t>Didática da Língua Materna </a:t>
            </a:r>
            <a:r>
              <a:rPr lang="pt-BR" sz="2400" dirty="0" smtClean="0">
                <a:latin typeface="Georgia" pitchFamily="18" charset="0"/>
              </a:rPr>
              <a:t>III</a:t>
            </a:r>
          </a:p>
          <a:p>
            <a:pPr algn="just"/>
            <a:r>
              <a:rPr lang="pt-BR" sz="2400" dirty="0" smtClean="0">
                <a:latin typeface="Georgia" pitchFamily="18" charset="0"/>
              </a:rPr>
              <a:t>Prof. </a:t>
            </a:r>
            <a:r>
              <a:rPr lang="pt-BR" sz="2400" dirty="0" err="1" smtClean="0">
                <a:latin typeface="Georgia" pitchFamily="18" charset="0"/>
              </a:rPr>
              <a:t>Ms</a:t>
            </a:r>
            <a:r>
              <a:rPr lang="pt-BR" sz="2400" dirty="0" smtClean="0">
                <a:latin typeface="Georgia" pitchFamily="18" charset="0"/>
              </a:rPr>
              <a:t>. Marcos </a:t>
            </a:r>
            <a:r>
              <a:rPr lang="pt-BR" sz="2400" dirty="0">
                <a:latin typeface="Georgia" pitchFamily="18" charset="0"/>
              </a:rPr>
              <a:t>Paulo Torres Pereira</a:t>
            </a:r>
          </a:p>
        </p:txBody>
      </p:sp>
    </p:spTree>
    <p:extLst>
      <p:ext uri="{BB962C8B-B14F-4D97-AF65-F5344CB8AC3E}">
        <p14:creationId xmlns:p14="http://schemas.microsoft.com/office/powerpoint/2010/main" val="27830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532993"/>
            <a:ext cx="80660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 smtClean="0">
                <a:latin typeface="Georgia" pitchFamily="18" charset="0"/>
              </a:rPr>
              <a:t>	Afinal </a:t>
            </a:r>
            <a:r>
              <a:rPr lang="pt-BR" sz="2400" dirty="0">
                <a:latin typeface="Georgia" pitchFamily="18" charset="0"/>
              </a:rPr>
              <a:t>o pastor resolveu-se pela direita. Dobrou a rua e foi seguindo, lampeiro, gozando sua liberdade. Foi aí que pareceu vislumbrar alguém do sexo oposto no jardim de uma bela residência. Parou e ficou observando.</a:t>
            </a:r>
          </a:p>
          <a:p>
            <a:pPr algn="just" fontAlgn="base"/>
            <a:r>
              <a:rPr lang="pt-BR" sz="2400" dirty="0" smtClean="0">
                <a:latin typeface="Georgia" pitchFamily="18" charset="0"/>
              </a:rPr>
              <a:t>	Depois </a:t>
            </a:r>
            <a:r>
              <a:rPr lang="pt-BR" sz="2400" dirty="0">
                <a:latin typeface="Georgia" pitchFamily="18" charset="0"/>
              </a:rPr>
              <a:t>de alguns segundos atravessou a rua e tentou empurrar o portão do jardim. Devia estar trancado, mas isto não era problema para um pastor que, momentos antes, dera uma bela prova de destreza, galgando um muro bem mais </a:t>
            </a:r>
            <a:r>
              <a:rPr lang="pt-BR" sz="2400" dirty="0" smtClean="0">
                <a:latin typeface="Georgia" pitchFamily="18" charset="0"/>
              </a:rPr>
              <a:t>alto.</a:t>
            </a:r>
          </a:p>
          <a:p>
            <a:pPr algn="just" fontAlgn="base"/>
            <a:r>
              <a:rPr lang="pt-BR" sz="2400" dirty="0" smtClean="0">
                <a:latin typeface="Georgia" pitchFamily="18" charset="0"/>
              </a:rPr>
              <a:t>	Era </a:t>
            </a:r>
            <a:r>
              <a:rPr lang="pt-BR" sz="2400" dirty="0">
                <a:latin typeface="Georgia" pitchFamily="18" charset="0"/>
              </a:rPr>
              <a:t>um pastor danado aquele. Recuou um pouquinho, tomou distância e, </a:t>
            </a:r>
            <a:r>
              <a:rPr lang="pt-BR" sz="2400" dirty="0" err="1">
                <a:latin typeface="Georgia" pitchFamily="18" charset="0"/>
              </a:rPr>
              <a:t>pimba</a:t>
            </a:r>
            <a:r>
              <a:rPr lang="pt-BR" sz="2400" dirty="0">
                <a:latin typeface="Georgia" pitchFamily="18" charset="0"/>
              </a:rPr>
              <a:t>… pulou o portão e foi entrando pelo jardim tranquilamente, para namorar à vontade. O que aconteceu lá dentro eu não vou contar que não estou aqui para dedurar pastor nenhum, mas que ele demorou lá um tempo comprometedor, isto eu não vou negar.</a:t>
            </a:r>
          </a:p>
        </p:txBody>
      </p:sp>
    </p:spTree>
    <p:extLst>
      <p:ext uri="{BB962C8B-B14F-4D97-AF65-F5344CB8AC3E}">
        <p14:creationId xmlns:p14="http://schemas.microsoft.com/office/powerpoint/2010/main" val="34287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839609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 smtClean="0">
                <a:latin typeface="Georgia" pitchFamily="18" charset="0"/>
              </a:rPr>
              <a:t>	O </a:t>
            </a:r>
            <a:r>
              <a:rPr lang="pt-BR" sz="2400" dirty="0">
                <a:latin typeface="Georgia" pitchFamily="18" charset="0"/>
              </a:rPr>
              <a:t>que eu sei é que passada quase uma hora (pelo menos uns 45 minutos, ele ficou lá dentro e os dois podiam ser vistos, por um observador mais atento, entre as sombras dos ciprestes que se prestavam muito para cenas românticas) mas – como eu dizia – passado o tempo comprometedor, o pastor voltou pelo mesmo caminho, isto é, pulou o portão, como um ladrão vulgar, e saiu para a rua.</a:t>
            </a:r>
          </a:p>
          <a:p>
            <a:pPr algn="just" fontAlgn="base"/>
            <a:r>
              <a:rPr lang="pt-BR" sz="2400" dirty="0" smtClean="0">
                <a:latin typeface="Georgia" pitchFamily="18" charset="0"/>
              </a:rPr>
              <a:t>	Foi </a:t>
            </a:r>
            <a:r>
              <a:rPr lang="pt-BR" sz="2400" dirty="0">
                <a:latin typeface="Georgia" pitchFamily="18" charset="0"/>
              </a:rPr>
              <a:t>então que o pastor parou no poste e tornou a observar em volta, para ver se havia alguém. Não havia, e ele, sem a menor cerimônia, “regou” a base do poste e foi em frente.</a:t>
            </a:r>
          </a:p>
          <a:p>
            <a:pPr algn="just" fontAlgn="base"/>
            <a:r>
              <a:rPr lang="pt-BR" sz="2400" dirty="0" smtClean="0">
                <a:latin typeface="Georgia" pitchFamily="18" charset="0"/>
              </a:rPr>
              <a:t>	Era</a:t>
            </a:r>
            <a:r>
              <a:rPr lang="pt-BR" sz="2400" dirty="0">
                <a:latin typeface="Georgia" pitchFamily="18" charset="0"/>
              </a:rPr>
              <a:t>, realmente, um pastor bacana.</a:t>
            </a:r>
          </a:p>
        </p:txBody>
      </p:sp>
    </p:spTree>
    <p:extLst>
      <p:ext uri="{BB962C8B-B14F-4D97-AF65-F5344CB8AC3E}">
        <p14:creationId xmlns:p14="http://schemas.microsoft.com/office/powerpoint/2010/main" val="15172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lv.zcache.com.br/pastor_alemao_photosculpture_dos_desenhos_animados-p153907413658273122z8wb9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2197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48852" y="4614227"/>
            <a:ext cx="7283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Georgia" pitchFamily="18" charset="0"/>
              </a:rPr>
              <a:t>Um belo exemplar de cão pastor alemão</a:t>
            </a:r>
            <a:r>
              <a:rPr lang="pt-BR" sz="2400" dirty="0" smtClean="0">
                <a:latin typeface="Georgia" pitchFamily="18" charset="0"/>
              </a:rPr>
              <a:t>.</a:t>
            </a:r>
          </a:p>
          <a:p>
            <a:pPr algn="r"/>
            <a:r>
              <a:rPr lang="pt-BR" sz="2400" dirty="0" smtClean="0">
                <a:latin typeface="Georgia" pitchFamily="18" charset="0"/>
              </a:rPr>
              <a:t>Stanislaw Ponte Preta</a:t>
            </a:r>
            <a:endParaRPr lang="pt-BR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1" y="2636911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Georgia" pitchFamily="18" charset="0"/>
              </a:rPr>
              <a:t>Leitura, sistemas de conhecimento e processamento textual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619672" y="908720"/>
            <a:ext cx="4955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O ato de leitura como produtor de sentido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9" name="Conector de seta reta 8"/>
          <p:cNvCxnSpPr>
            <a:stCxn id="6" idx="2"/>
          </p:cNvCxnSpPr>
          <p:nvPr/>
        </p:nvCxnSpPr>
        <p:spPr>
          <a:xfrm flipH="1">
            <a:off x="3550389" y="1308830"/>
            <a:ext cx="546810" cy="6572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260821" y="1894028"/>
            <a:ext cx="3298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Interação autor-texto-leitor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13" name="Conector angulado 12"/>
          <p:cNvCxnSpPr/>
          <p:nvPr/>
        </p:nvCxnSpPr>
        <p:spPr>
          <a:xfrm>
            <a:off x="4767449" y="2322528"/>
            <a:ext cx="655148" cy="342774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436095" y="2294051"/>
            <a:ext cx="1858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Materialidade linguística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17" name="Conector angulado 16"/>
          <p:cNvCxnSpPr/>
          <p:nvPr/>
        </p:nvCxnSpPr>
        <p:spPr>
          <a:xfrm rot="10800000" flipV="1">
            <a:off x="4774525" y="2830550"/>
            <a:ext cx="624822" cy="342774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2182237" y="2672586"/>
            <a:ext cx="228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Ativação dos conhecimentos prévios do leitor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20" name="Chave esquerda 19"/>
          <p:cNvSpPr/>
          <p:nvPr/>
        </p:nvSpPr>
        <p:spPr>
          <a:xfrm rot="5400000">
            <a:off x="3252978" y="2572704"/>
            <a:ext cx="311101" cy="2587977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263713" y="4022244"/>
            <a:ext cx="228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conhecimento linguístico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254245" y="4682509"/>
            <a:ext cx="228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conhecimento textual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254245" y="5330581"/>
            <a:ext cx="228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Georgia" pitchFamily="18" charset="0"/>
              </a:rPr>
              <a:t>c</a:t>
            </a:r>
            <a:r>
              <a:rPr lang="pt-BR" sz="2000" dirty="0" smtClean="0">
                <a:latin typeface="Georgia" pitchFamily="18" charset="0"/>
              </a:rPr>
              <a:t>onhecimento enciclopédico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6257439" y="3057452"/>
            <a:ext cx="0" cy="1318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have esquerda 27"/>
          <p:cNvSpPr/>
          <p:nvPr/>
        </p:nvSpPr>
        <p:spPr>
          <a:xfrm>
            <a:off x="4928864" y="4158824"/>
            <a:ext cx="349717" cy="1525700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112624" y="4396792"/>
            <a:ext cx="228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Intensidade,</a:t>
            </a:r>
          </a:p>
          <a:p>
            <a:pPr algn="ctr"/>
            <a:r>
              <a:rPr lang="pt-BR" sz="2000" dirty="0" smtClean="0">
                <a:latin typeface="Georgia" pitchFamily="18" charset="0"/>
              </a:rPr>
              <a:t>durabilidade e qualidade</a:t>
            </a:r>
            <a:endParaRPr lang="pt-B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1" grpId="0"/>
      <p:bldP spid="16" grpId="0"/>
      <p:bldP spid="19" grpId="0"/>
      <p:bldP spid="20" grpId="0" animBg="1"/>
      <p:bldP spid="21" grpId="0"/>
      <p:bldP spid="22" grpId="0"/>
      <p:bldP spid="23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54280" y="2606642"/>
            <a:ext cx="2952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Georgia" pitchFamily="18" charset="0"/>
              </a:rPr>
              <a:t>UM</a:t>
            </a:r>
            <a:r>
              <a:rPr lang="pt-BR" sz="2000" dirty="0" smtClean="0">
                <a:latin typeface="Georgia" pitchFamily="18" charset="0"/>
              </a:rPr>
              <a:t> sentido para o texto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7" name="Diferente de 6"/>
          <p:cNvSpPr/>
          <p:nvPr/>
        </p:nvSpPr>
        <p:spPr>
          <a:xfrm>
            <a:off x="2516398" y="3031160"/>
            <a:ext cx="828092" cy="360040"/>
          </a:xfrm>
          <a:prstGeom prst="mathNotEqual">
            <a:avLst>
              <a:gd name="adj1" fmla="val 23520"/>
              <a:gd name="adj2" fmla="val 6141084"/>
              <a:gd name="adj3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91680" y="3381551"/>
            <a:ext cx="2477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sentidos </a:t>
            </a:r>
            <a:r>
              <a:rPr lang="pt-BR" sz="2000" b="1" dirty="0" smtClean="0">
                <a:latin typeface="Georgia" pitchFamily="18" charset="0"/>
              </a:rPr>
              <a:t>DO</a:t>
            </a:r>
            <a:r>
              <a:rPr lang="pt-BR" sz="2000" dirty="0" smtClean="0">
                <a:latin typeface="Georgia" pitchFamily="18" charset="0"/>
              </a:rPr>
              <a:t> texto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4544333" y="2582083"/>
            <a:ext cx="315699" cy="1999045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29944" y="2674783"/>
            <a:ext cx="2477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lugar social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60032" y="305344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vivências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3394863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Georgia" pitchFamily="18" charset="0"/>
              </a:rPr>
              <a:t>r</a:t>
            </a:r>
            <a:r>
              <a:rPr lang="pt-BR" sz="2000" dirty="0" smtClean="0">
                <a:latin typeface="Georgia" pitchFamily="18" charset="0"/>
              </a:rPr>
              <a:t>elações com o outro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90120" y="3773529"/>
            <a:ext cx="299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valores da comunidade</a:t>
            </a:r>
            <a:endParaRPr lang="pt-BR" sz="2000" dirty="0">
              <a:latin typeface="Georgia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90120" y="4133569"/>
            <a:ext cx="299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conhecimentos textuais</a:t>
            </a:r>
            <a:endParaRPr lang="pt-B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MELODOCONGRESSO (1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052736"/>
            <a:ext cx="7272808" cy="49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03648" y="1340768"/>
            <a:ext cx="3998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Pluralidade de leituras e sentidos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2123728" y="1740878"/>
            <a:ext cx="0" cy="1318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04361" y="3165039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Sinalizações do texto</a:t>
            </a:r>
            <a:endParaRPr lang="pt-BR" dirty="0"/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3811347" y="3059613"/>
            <a:ext cx="655148" cy="306012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572000" y="2867715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constituição textual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146035" y="3213560"/>
            <a:ext cx="0" cy="4163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4572000" y="3631629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revelação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160233" y="36357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sugestão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588224" y="3212976"/>
            <a:ext cx="0" cy="4163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123728" y="3633728"/>
            <a:ext cx="0" cy="6593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403648" y="4283804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Atitude cooperativa do leitor</a:t>
            </a:r>
            <a:endParaRPr lang="pt-BR" dirty="0"/>
          </a:p>
        </p:txBody>
      </p:sp>
      <p:cxnSp>
        <p:nvCxnSpPr>
          <p:cNvPr id="22" name="Conector angulado 21"/>
          <p:cNvCxnSpPr/>
          <p:nvPr/>
        </p:nvCxnSpPr>
        <p:spPr>
          <a:xfrm>
            <a:off x="4466495" y="4468470"/>
            <a:ext cx="655148" cy="328682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5076056" y="460209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entrega</a:t>
            </a:r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5436096" y="4941168"/>
            <a:ext cx="0" cy="4163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4359729" y="5445224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competência leitora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5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11" grpId="0"/>
      <p:bldP spid="16" grpId="0"/>
      <p:bldP spid="17" grpId="0"/>
      <p:bldP spid="21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4" y="199574"/>
            <a:ext cx="4953692" cy="64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27784" y="2505090"/>
            <a:ext cx="3998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Georgia" pitchFamily="18" charset="0"/>
              </a:rPr>
              <a:t>Legibilidade textual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059832" y="2905199"/>
            <a:ext cx="0" cy="6593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411760" y="3575299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Aspectos materiais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211960" y="2925842"/>
            <a:ext cx="0" cy="6593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635896" y="3585210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Aspectos linguísticos</a:t>
            </a:r>
            <a:endParaRPr lang="pt-BR" sz="2000" dirty="0">
              <a:latin typeface="Georgia" pitchFamily="18" charset="0"/>
            </a:endParaRPr>
          </a:p>
        </p:txBody>
      </p:sp>
      <p:cxnSp>
        <p:nvCxnSpPr>
          <p:cNvPr id="13" name="Conector angulado 12"/>
          <p:cNvCxnSpPr/>
          <p:nvPr/>
        </p:nvCxnSpPr>
        <p:spPr>
          <a:xfrm>
            <a:off x="4788024" y="2980335"/>
            <a:ext cx="720080" cy="550381"/>
          </a:xfrm>
          <a:prstGeom prst="bentConnector3">
            <a:avLst>
              <a:gd name="adj1" fmla="val -194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652120" y="3176773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Georgia" pitchFamily="18" charset="0"/>
              </a:rPr>
              <a:t>Aspectos de conteúdo</a:t>
            </a:r>
            <a:endParaRPr lang="pt-BR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9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71143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2400" b="1" u="sng" dirty="0">
                <a:latin typeface="Georgia" pitchFamily="18" charset="0"/>
                <a:hlinkClick r:id="rId2"/>
              </a:rPr>
              <a:t>O passeio do pastor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79429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 smtClean="0">
                <a:latin typeface="Georgia" pitchFamily="18" charset="0"/>
              </a:rPr>
              <a:t>	Para um pastor, francamente, acabara de ter um comportamento indigno: pulara o muro sorrateiramente e abandonara sua vigília, para farrear. Mal se viu na rua, o pastor olhou para os lados e reparou que não havia ninguém na rua que, de resto, àquela hora da madrugada costumava estar sempre deserta.</a:t>
            </a:r>
          </a:p>
          <a:p>
            <a:pPr algn="just" fontAlgn="base"/>
            <a:r>
              <a:rPr lang="pt-BR" sz="2400" dirty="0" smtClean="0">
                <a:latin typeface="Georgia" pitchFamily="18" charset="0"/>
              </a:rPr>
              <a:t>	O pastor ficou satisfeito de não ter sido pressentido e seguiu caminhando junto ao muro, até atingir a esquina, onde parou indeciso. Não parecia ter um caminho premeditado e, se alguém estivesse a observá-lo, acharia que fugira por fugir, apenas para entregar-se à aventura.</a:t>
            </a:r>
            <a:endParaRPr lang="pt-BR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133</Words>
  <Application>Microsoft Office PowerPoint</Application>
  <PresentationFormat>Apresentação na tela (4:3)</PresentationFormat>
  <Paragraphs>45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</dc:creator>
  <cp:lastModifiedBy>Marcos Paulo</cp:lastModifiedBy>
  <cp:revision>9</cp:revision>
  <dcterms:created xsi:type="dcterms:W3CDTF">2013-06-11T01:37:00Z</dcterms:created>
  <dcterms:modified xsi:type="dcterms:W3CDTF">2013-06-11T13:37:30Z</dcterms:modified>
</cp:coreProperties>
</file>