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74" r:id="rId12"/>
    <p:sldId id="268" r:id="rId13"/>
    <p:sldId id="269" r:id="rId14"/>
    <p:sldId id="270" r:id="rId15"/>
    <p:sldId id="275" r:id="rId16"/>
    <p:sldId id="271" r:id="rId17"/>
    <p:sldId id="272" r:id="rId18"/>
    <p:sldId id="273" r:id="rId19"/>
    <p:sldId id="276" r:id="rId20"/>
    <p:sldId id="277" r:id="rId21"/>
    <p:sldId id="278" r:id="rId22"/>
    <p:sldId id="279" r:id="rId23"/>
    <p:sldId id="281" r:id="rId24"/>
    <p:sldId id="282" r:id="rId25"/>
    <p:sldId id="280" r:id="rId26"/>
  </p:sldIdLst>
  <p:sldSz cx="9906000" cy="6858000" type="A4"/>
  <p:notesSz cx="9144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254"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950" y="2130426"/>
            <a:ext cx="84201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373254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882118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780337" y="274639"/>
            <a:ext cx="2414588"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536575" y="274639"/>
            <a:ext cx="7078663"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924610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595029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82506" y="4406901"/>
            <a:ext cx="84201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102957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D0102FAD-8910-44FC-8FF6-0E3490DD03A7}" type="datetimeFigureOut">
              <a:rPr lang="pt-BR" smtClean="0"/>
              <a:t>14/08/2013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73881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D0102FAD-8910-44FC-8FF6-0E3490DD03A7}" type="datetimeFigureOut">
              <a:rPr lang="pt-BR" smtClean="0"/>
              <a:t>14/08/2013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91779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D0102FAD-8910-44FC-8FF6-0E3490DD03A7}" type="datetimeFigureOut">
              <a:rPr lang="pt-BR" smtClean="0"/>
              <a:t>14/08/2013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395582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0102FAD-8910-44FC-8FF6-0E3490DD03A7}" type="datetimeFigureOut">
              <a:rPr lang="pt-BR" smtClean="0"/>
              <a:t>14/08/2013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162214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006"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0102FAD-8910-44FC-8FF6-0E3490DD03A7}" type="datetimeFigureOut">
              <a:rPr lang="pt-BR" smtClean="0"/>
              <a:t>14/08/2013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70597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941645" y="4800600"/>
            <a:ext cx="59436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0102FAD-8910-44FC-8FF6-0E3490DD03A7}" type="datetimeFigureOut">
              <a:rPr lang="pt-BR" smtClean="0"/>
              <a:t>14/08/2013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8D30FE1-FBE8-4913-9648-FDB9C3791F56}" type="slidenum">
              <a:rPr lang="pt-BR" smtClean="0"/>
              <a:t>‹nº›</a:t>
            </a:fld>
            <a:endParaRPr lang="pt-BR"/>
          </a:p>
        </p:txBody>
      </p:sp>
    </p:spTree>
    <p:extLst>
      <p:ext uri="{BB962C8B-B14F-4D97-AF65-F5344CB8AC3E}">
        <p14:creationId xmlns:p14="http://schemas.microsoft.com/office/powerpoint/2010/main" val="268464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02FAD-8910-44FC-8FF6-0E3490DD03A7}" type="datetimeFigureOut">
              <a:rPr lang="pt-BR" smtClean="0"/>
              <a:t>14/08/2013</a:t>
            </a:fld>
            <a:endParaRPr lang="pt-BR"/>
          </a:p>
        </p:txBody>
      </p:sp>
      <p:sp>
        <p:nvSpPr>
          <p:cNvPr id="5" name="Espaço Reservado para Rodapé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30FE1-FBE8-4913-9648-FDB9C3791F56}" type="slidenum">
              <a:rPr lang="pt-BR" smtClean="0"/>
              <a:t>‹nº›</a:t>
            </a:fld>
            <a:endParaRPr lang="pt-BR"/>
          </a:p>
        </p:txBody>
      </p:sp>
    </p:spTree>
    <p:extLst>
      <p:ext uri="{BB962C8B-B14F-4D97-AF65-F5344CB8AC3E}">
        <p14:creationId xmlns:p14="http://schemas.microsoft.com/office/powerpoint/2010/main" val="2722959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48944" y="1105581"/>
            <a:ext cx="1152127" cy="1356474"/>
          </a:xfrm>
          <a:prstGeom prst="rect">
            <a:avLst/>
          </a:prstGeom>
          <a:solidFill>
            <a:srgbClr val="FFFFFF"/>
          </a:solidFill>
          <a:ln>
            <a:noFill/>
          </a:ln>
        </p:spPr>
      </p:pic>
      <p:sp>
        <p:nvSpPr>
          <p:cNvPr id="3" name="Retângulo 2"/>
          <p:cNvSpPr/>
          <p:nvPr/>
        </p:nvSpPr>
        <p:spPr>
          <a:xfrm>
            <a:off x="1676635" y="2617748"/>
            <a:ext cx="6696743" cy="954107"/>
          </a:xfrm>
          <a:prstGeom prst="rect">
            <a:avLst/>
          </a:prstGeom>
        </p:spPr>
        <p:txBody>
          <a:bodyPr wrap="square">
            <a:spAutoFit/>
          </a:bodyPr>
          <a:lstStyle/>
          <a:p>
            <a:pPr algn="ctr"/>
            <a:r>
              <a:rPr lang="pt-BR" sz="2800" b="1" dirty="0" smtClean="0">
                <a:latin typeface="Georgia" pitchFamily="18" charset="0"/>
              </a:rPr>
              <a:t>Universidade Federal do Amapá</a:t>
            </a:r>
          </a:p>
          <a:p>
            <a:pPr algn="ctr"/>
            <a:r>
              <a:rPr lang="pt-BR" sz="2800" dirty="0" err="1" smtClean="0">
                <a:latin typeface="Georgia" pitchFamily="18" charset="0"/>
              </a:rPr>
              <a:t>Pró-Reitoria</a:t>
            </a:r>
            <a:r>
              <a:rPr lang="pt-BR" sz="2800" dirty="0" smtClean="0">
                <a:latin typeface="Georgia" pitchFamily="18" charset="0"/>
              </a:rPr>
              <a:t> de Ensino de Graduação</a:t>
            </a:r>
            <a:endParaRPr lang="pt-BR" sz="2800" dirty="0">
              <a:latin typeface="Georgia" pitchFamily="18" charset="0"/>
            </a:endParaRPr>
          </a:p>
        </p:txBody>
      </p:sp>
      <p:sp>
        <p:nvSpPr>
          <p:cNvPr id="4" name="Retângulo 3"/>
          <p:cNvSpPr/>
          <p:nvPr/>
        </p:nvSpPr>
        <p:spPr>
          <a:xfrm>
            <a:off x="920552" y="4509120"/>
            <a:ext cx="7776864" cy="1569660"/>
          </a:xfrm>
          <a:prstGeom prst="rect">
            <a:avLst/>
          </a:prstGeom>
        </p:spPr>
        <p:txBody>
          <a:bodyPr wrap="square">
            <a:spAutoFit/>
          </a:bodyPr>
          <a:lstStyle/>
          <a:p>
            <a:pPr algn="just"/>
            <a:r>
              <a:rPr lang="pt-BR" sz="2400" dirty="0" smtClean="0">
                <a:latin typeface="Georgia" pitchFamily="18" charset="0"/>
              </a:rPr>
              <a:t>Licenciatura em Língua Portuguesa e Língua Francesa e suas Respectivas Literaturas</a:t>
            </a:r>
          </a:p>
          <a:p>
            <a:pPr algn="just"/>
            <a:r>
              <a:rPr lang="pt-BR" sz="2400" dirty="0">
                <a:latin typeface="Georgia" pitchFamily="18" charset="0"/>
              </a:rPr>
              <a:t>Didática da Língua Materna </a:t>
            </a:r>
            <a:r>
              <a:rPr lang="pt-BR" sz="2400" dirty="0" smtClean="0">
                <a:latin typeface="Georgia" pitchFamily="18" charset="0"/>
              </a:rPr>
              <a:t>III</a:t>
            </a:r>
          </a:p>
          <a:p>
            <a:pPr algn="just"/>
            <a:r>
              <a:rPr lang="pt-BR" sz="2400" dirty="0" smtClean="0">
                <a:latin typeface="Georgia" pitchFamily="18" charset="0"/>
              </a:rPr>
              <a:t>Prof. </a:t>
            </a:r>
            <a:r>
              <a:rPr lang="pt-BR" sz="2400" dirty="0" err="1" smtClean="0">
                <a:latin typeface="Georgia" pitchFamily="18" charset="0"/>
              </a:rPr>
              <a:t>Ms</a:t>
            </a:r>
            <a:r>
              <a:rPr lang="pt-BR" sz="2400" dirty="0" smtClean="0">
                <a:latin typeface="Georgia" pitchFamily="18" charset="0"/>
              </a:rPr>
              <a:t>. Marcos </a:t>
            </a:r>
            <a:r>
              <a:rPr lang="pt-BR" sz="2400" dirty="0">
                <a:latin typeface="Georgia" pitchFamily="18" charset="0"/>
              </a:rPr>
              <a:t>Paulo Torres Pereira</a:t>
            </a:r>
          </a:p>
        </p:txBody>
      </p:sp>
    </p:spTree>
    <p:extLst>
      <p:ext uri="{BB962C8B-B14F-4D97-AF65-F5344CB8AC3E}">
        <p14:creationId xmlns:p14="http://schemas.microsoft.com/office/powerpoint/2010/main" val="1412125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92560" y="2136339"/>
            <a:ext cx="7632848" cy="2677656"/>
          </a:xfrm>
          <a:prstGeom prst="rect">
            <a:avLst/>
          </a:prstGeom>
        </p:spPr>
        <p:txBody>
          <a:bodyPr wrap="square">
            <a:spAutoFit/>
          </a:bodyPr>
          <a:lstStyle/>
          <a:p>
            <a:pPr algn="just"/>
            <a:r>
              <a:rPr lang="pt-BR" sz="2400" dirty="0" smtClean="0">
                <a:latin typeface="Georgia" pitchFamily="18" charset="0"/>
              </a:rPr>
              <a:t>Dessa forma, as Orientações abrem à organização do ensino de literatura a possibilidade de que seu objeto e seu objetivo sejam concebidos não como um eixo próprio, mas como um conjunto de elementos bem delimitados dos eixos já estabelecidos, em especial o da leitura e o da construção de conhecimentos linguísticos (BRASIL, 2011, p.13).</a:t>
            </a:r>
            <a:endParaRPr lang="pt-BR" sz="2400" dirty="0">
              <a:latin typeface="Georgia" pitchFamily="18" charset="0"/>
            </a:endParaRPr>
          </a:p>
        </p:txBody>
      </p:sp>
    </p:spTree>
    <p:extLst>
      <p:ext uri="{BB962C8B-B14F-4D97-AF65-F5344CB8AC3E}">
        <p14:creationId xmlns:p14="http://schemas.microsoft.com/office/powerpoint/2010/main" val="162409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48544" y="1628800"/>
            <a:ext cx="8424936" cy="3416320"/>
          </a:xfrm>
          <a:prstGeom prst="rect">
            <a:avLst/>
          </a:prstGeom>
        </p:spPr>
        <p:txBody>
          <a:bodyPr wrap="square">
            <a:spAutoFit/>
          </a:bodyPr>
          <a:lstStyle/>
          <a:p>
            <a:pPr algn="just"/>
            <a:r>
              <a:rPr lang="pt-BR" sz="2400" dirty="0">
                <a:latin typeface="Georgia" pitchFamily="18" charset="0"/>
              </a:rPr>
              <a:t>Frise-se que o trabalho com o texto literário em sala de aula não é visto pelo PNLD 2012, tampouco pelas Orientações Curriculares para o Ensino Médio, como a apreensão de uma historiografia literária, ou como a apreensão simplistas dos cânones das literaturas de língua portuguesa e suas respectivas obras, e sim como elementos a situações didáticas que objetivem a formação do leitor e a construção de conhecimentos linguísticos contextualizados a realidades que lhe são ulteriores.</a:t>
            </a:r>
          </a:p>
        </p:txBody>
      </p:sp>
    </p:spTree>
    <p:extLst>
      <p:ext uri="{BB962C8B-B14F-4D97-AF65-F5344CB8AC3E}">
        <p14:creationId xmlns:p14="http://schemas.microsoft.com/office/powerpoint/2010/main" val="353137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484784"/>
            <a:ext cx="8424936" cy="3785652"/>
          </a:xfrm>
          <a:prstGeom prst="rect">
            <a:avLst/>
          </a:prstGeom>
        </p:spPr>
        <p:txBody>
          <a:bodyPr wrap="square">
            <a:spAutoFit/>
          </a:bodyPr>
          <a:lstStyle/>
          <a:p>
            <a:pPr algn="just"/>
            <a:r>
              <a:rPr lang="pt-BR" sz="2400" dirty="0">
                <a:latin typeface="Georgia" pitchFamily="18" charset="0"/>
              </a:rPr>
              <a:t>O PNLD 2012 afirmava que as obras apresentadas para a avaliação dos professores daquele ano se adequavam ao momento de transição pelo qual passava (e ainda passa) o Ensino Médio que, antes, tinha o vestibular como guia de avaliação para muitas instituições escolares e que hoje tem o ENEM nessa função. A principal diferença entre estes se dá pela mudança de compreensão do processo de ensino/aprendizagem: antes, o “</a:t>
            </a:r>
            <a:r>
              <a:rPr lang="pt-BR" sz="2400" dirty="0" err="1">
                <a:latin typeface="Georgia" pitchFamily="18" charset="0"/>
              </a:rPr>
              <a:t>conteudismo</a:t>
            </a:r>
            <a:r>
              <a:rPr lang="pt-BR" sz="2400" dirty="0">
                <a:latin typeface="Georgia" pitchFamily="18" charset="0"/>
              </a:rPr>
              <a:t>” do vestibular; hoje, atrelada às concepções de competência e habilidade apresentadas na matriz de referência do ENEM.</a:t>
            </a:r>
          </a:p>
        </p:txBody>
      </p:sp>
    </p:spTree>
    <p:extLst>
      <p:ext uri="{BB962C8B-B14F-4D97-AF65-F5344CB8AC3E}">
        <p14:creationId xmlns:p14="http://schemas.microsoft.com/office/powerpoint/2010/main" val="104149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60512" y="1052736"/>
            <a:ext cx="8928992" cy="4893647"/>
          </a:xfrm>
          <a:prstGeom prst="rect">
            <a:avLst/>
          </a:prstGeom>
        </p:spPr>
        <p:txBody>
          <a:bodyPr wrap="square">
            <a:spAutoFit/>
          </a:bodyPr>
          <a:lstStyle/>
          <a:p>
            <a:pPr algn="just"/>
            <a:r>
              <a:rPr lang="pt-BR" sz="2400" dirty="0">
                <a:latin typeface="Georgia" pitchFamily="18" charset="0"/>
              </a:rPr>
              <a:t>Os resultados do PNLD 2012 dão um claro testemunho do momento de transição em que se encontra o ensino de LP no EM. E evidenciam com nitidez o esforço de todas as coleções aprovadas em assumir esses princípios, traduzindo-os, de diferentes maneiras, como na</a:t>
            </a:r>
          </a:p>
          <a:p>
            <a:pPr algn="just"/>
            <a:r>
              <a:rPr lang="pt-BR" sz="2400" dirty="0">
                <a:latin typeface="Georgia" pitchFamily="18" charset="0"/>
              </a:rPr>
              <a:t>• organização das coletâneas de textos com base nas quais as propostas de ensino se articulam;</a:t>
            </a:r>
          </a:p>
          <a:p>
            <a:pPr algn="just"/>
            <a:r>
              <a:rPr lang="pt-BR" sz="2400" dirty="0">
                <a:latin typeface="Georgia" pitchFamily="18" charset="0"/>
              </a:rPr>
              <a:t>• seleção dos tópicos que serão objeto de ensino-aprendizagem, em diferentes momentos;</a:t>
            </a:r>
          </a:p>
          <a:p>
            <a:pPr algn="just"/>
            <a:r>
              <a:rPr lang="pt-BR" sz="2400" dirty="0">
                <a:latin typeface="Georgia" pitchFamily="18" charset="0"/>
              </a:rPr>
              <a:t>• definição da natureza das atividades e na lógica didático-pedagógica que determina sua sequência;</a:t>
            </a:r>
          </a:p>
          <a:p>
            <a:pPr algn="just"/>
            <a:r>
              <a:rPr lang="pt-BR" sz="2400" dirty="0">
                <a:latin typeface="Georgia" pitchFamily="18" charset="0"/>
              </a:rPr>
              <a:t>• forma como se programa a progressão do ensino-aprendizagem.</a:t>
            </a:r>
          </a:p>
        </p:txBody>
      </p:sp>
    </p:spTree>
    <p:extLst>
      <p:ext uri="{BB962C8B-B14F-4D97-AF65-F5344CB8AC3E}">
        <p14:creationId xmlns:p14="http://schemas.microsoft.com/office/powerpoint/2010/main" val="2978094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452840"/>
            <a:ext cx="8640960" cy="3416320"/>
          </a:xfrm>
          <a:prstGeom prst="rect">
            <a:avLst/>
          </a:prstGeom>
        </p:spPr>
        <p:txBody>
          <a:bodyPr wrap="square">
            <a:spAutoFit/>
          </a:bodyPr>
          <a:lstStyle/>
          <a:p>
            <a:pPr algn="just"/>
            <a:r>
              <a:rPr lang="pt-BR" sz="2400" dirty="0" smtClean="0">
                <a:latin typeface="Georgia" pitchFamily="18" charset="0"/>
              </a:rPr>
              <a:t>Pela organização do </a:t>
            </a:r>
            <a:r>
              <a:rPr lang="pt-BR" sz="2400" dirty="0">
                <a:latin typeface="Georgia" pitchFamily="18" charset="0"/>
              </a:rPr>
              <a:t>livro </a:t>
            </a:r>
            <a:r>
              <a:rPr lang="pt-BR" sz="2400" dirty="0" smtClean="0">
                <a:latin typeface="Georgia" pitchFamily="18" charset="0"/>
              </a:rPr>
              <a:t>didático, o PNLD define que as obras se apresentam como compêndio e como manual. O texto de referência do MEC afirma que o </a:t>
            </a:r>
            <a:r>
              <a:rPr lang="pt-BR" sz="2400" b="1" dirty="0" smtClean="0">
                <a:latin typeface="Georgia" pitchFamily="18" charset="0"/>
              </a:rPr>
              <a:t>compêndio</a:t>
            </a:r>
            <a:r>
              <a:rPr lang="pt-BR" sz="2400" dirty="0" smtClean="0">
                <a:latin typeface="Georgia" pitchFamily="18" charset="0"/>
              </a:rPr>
              <a:t> </a:t>
            </a:r>
            <a:r>
              <a:rPr lang="pt-BR" sz="2400" dirty="0">
                <a:latin typeface="Georgia" pitchFamily="18" charset="0"/>
              </a:rPr>
              <a:t>visa, primordialmente, </a:t>
            </a:r>
            <a:r>
              <a:rPr lang="pt-BR" sz="2400" dirty="0" smtClean="0">
                <a:latin typeface="Georgia" pitchFamily="18" charset="0"/>
              </a:rPr>
              <a:t>a</a:t>
            </a:r>
          </a:p>
          <a:p>
            <a:pPr algn="just"/>
            <a:endParaRPr lang="pt-BR" sz="2400" dirty="0">
              <a:latin typeface="Georgia" pitchFamily="18" charset="0"/>
            </a:endParaRPr>
          </a:p>
          <a:p>
            <a:pPr algn="just"/>
            <a:r>
              <a:rPr lang="pt-BR" sz="2400" dirty="0">
                <a:latin typeface="Georgia" pitchFamily="18" charset="0"/>
              </a:rPr>
              <a:t>• expor e discutir, de forma sistemática, todos os </a:t>
            </a:r>
            <a:r>
              <a:rPr lang="pt-BR" sz="2400" i="1" dirty="0">
                <a:latin typeface="Georgia" pitchFamily="18" charset="0"/>
              </a:rPr>
              <a:t>objetos de ensino </a:t>
            </a:r>
            <a:r>
              <a:rPr lang="pt-BR" sz="2400" dirty="0" smtClean="0">
                <a:latin typeface="Georgia" pitchFamily="18" charset="0"/>
              </a:rPr>
              <a:t>mais relevantes </a:t>
            </a:r>
            <a:r>
              <a:rPr lang="pt-BR" sz="2400" dirty="0">
                <a:latin typeface="Georgia" pitchFamily="18" charset="0"/>
              </a:rPr>
              <a:t>da disciplina</a:t>
            </a:r>
            <a:r>
              <a:rPr lang="pt-BR" sz="2400" dirty="0" smtClean="0">
                <a:latin typeface="Georgia" pitchFamily="18" charset="0"/>
              </a:rPr>
              <a:t>, num </a:t>
            </a:r>
            <a:r>
              <a:rPr lang="pt-BR" sz="2400" dirty="0">
                <a:latin typeface="Georgia" pitchFamily="18" charset="0"/>
              </a:rPr>
              <a:t>determinado segmento de ensino</a:t>
            </a:r>
            <a:r>
              <a:rPr lang="pt-BR" sz="2400" dirty="0" smtClean="0">
                <a:latin typeface="Georgia" pitchFamily="18" charset="0"/>
              </a:rPr>
              <a:t>;</a:t>
            </a:r>
          </a:p>
          <a:p>
            <a:pPr algn="just"/>
            <a:endParaRPr lang="pt-BR" sz="2400" dirty="0">
              <a:latin typeface="Georgia" pitchFamily="18" charset="0"/>
            </a:endParaRPr>
          </a:p>
        </p:txBody>
      </p:sp>
    </p:spTree>
    <p:extLst>
      <p:ext uri="{BB962C8B-B14F-4D97-AF65-F5344CB8AC3E}">
        <p14:creationId xmlns:p14="http://schemas.microsoft.com/office/powerpoint/2010/main" val="221892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76536" y="2060848"/>
            <a:ext cx="8424936" cy="2677656"/>
          </a:xfrm>
          <a:prstGeom prst="rect">
            <a:avLst/>
          </a:prstGeom>
        </p:spPr>
        <p:txBody>
          <a:bodyPr wrap="square">
            <a:spAutoFit/>
          </a:bodyPr>
          <a:lstStyle/>
          <a:p>
            <a:pPr algn="just"/>
            <a:r>
              <a:rPr lang="pt-BR" sz="2400" dirty="0" smtClean="0">
                <a:latin typeface="Georgia" pitchFamily="18" charset="0"/>
              </a:rPr>
              <a:t>• recomendar e orientar — de forma mais ou menos detalhada — as práticas didáticas mais compatíveis com os pressupostos teóricos e metodológicos assumidos pela obra;</a:t>
            </a:r>
          </a:p>
          <a:p>
            <a:pPr algn="just"/>
            <a:r>
              <a:rPr lang="pt-BR" sz="2400" dirty="0" smtClean="0">
                <a:latin typeface="Georgia" pitchFamily="18" charset="0"/>
              </a:rPr>
              <a:t>• oferecer, em maior ou menor quantidade, subsídios para o trabalho de sala de aula, como atividades e exercícios de referência, modelos, sugestões de trabalho, textos complementares etc. (BRASIL, 2011, p. 14).</a:t>
            </a:r>
          </a:p>
        </p:txBody>
      </p:sp>
    </p:spTree>
    <p:extLst>
      <p:ext uri="{BB962C8B-B14F-4D97-AF65-F5344CB8AC3E}">
        <p14:creationId xmlns:p14="http://schemas.microsoft.com/office/powerpoint/2010/main" val="452022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60512" y="1162481"/>
            <a:ext cx="8712968" cy="3785652"/>
          </a:xfrm>
          <a:prstGeom prst="rect">
            <a:avLst/>
          </a:prstGeom>
        </p:spPr>
        <p:txBody>
          <a:bodyPr wrap="square">
            <a:spAutoFit/>
          </a:bodyPr>
          <a:lstStyle/>
          <a:p>
            <a:pPr algn="just"/>
            <a:r>
              <a:rPr lang="pt-BR" sz="2400" dirty="0">
                <a:latin typeface="Georgia" pitchFamily="18" charset="0"/>
              </a:rPr>
              <a:t>O Manual</a:t>
            </a:r>
          </a:p>
          <a:p>
            <a:pPr algn="just"/>
            <a:r>
              <a:rPr lang="pt-BR" sz="2400" dirty="0">
                <a:latin typeface="Georgia" pitchFamily="18" charset="0"/>
              </a:rPr>
              <a:t> </a:t>
            </a:r>
          </a:p>
          <a:p>
            <a:pPr algn="just"/>
            <a:r>
              <a:rPr lang="pt-BR" sz="2400" dirty="0">
                <a:latin typeface="Georgia" pitchFamily="18" charset="0"/>
              </a:rPr>
              <a:t>se organiza, basicamente, como uma </a:t>
            </a:r>
            <a:r>
              <a:rPr lang="pt-BR" sz="2400" i="1" dirty="0">
                <a:latin typeface="Georgia" pitchFamily="18" charset="0"/>
              </a:rPr>
              <a:t>sequência de “passos” e de atividades</a:t>
            </a:r>
            <a:r>
              <a:rPr lang="pt-BR" sz="2400" dirty="0">
                <a:latin typeface="Georgia" pitchFamily="18" charset="0"/>
              </a:rPr>
              <a:t>. Essas últimas, concebidas, elaboradas e ordenadas de acordo com uma certa prática docente, o que envolve o tratamento didático — transmissivo ou reflexivo-construtivo — dado aos objetos de ensino propostos. Cada seção ou unidade de um manual corresponde, em geral, a uma </a:t>
            </a:r>
            <a:r>
              <a:rPr lang="pt-BR" sz="2400" i="1" dirty="0">
                <a:latin typeface="Georgia" pitchFamily="18" charset="0"/>
              </a:rPr>
              <a:t>aula</a:t>
            </a:r>
            <a:r>
              <a:rPr lang="pt-BR" sz="2400" dirty="0">
                <a:latin typeface="Georgia" pitchFamily="18" charset="0"/>
              </a:rPr>
              <a:t>; ou, com mais frequência, a uma </a:t>
            </a:r>
            <a:r>
              <a:rPr lang="pt-BR" sz="2400" i="1" dirty="0">
                <a:latin typeface="Georgia" pitchFamily="18" charset="0"/>
              </a:rPr>
              <a:t>sequência de aulas</a:t>
            </a:r>
            <a:r>
              <a:rPr lang="pt-BR" sz="2400" dirty="0">
                <a:latin typeface="Georgia" pitchFamily="18" charset="0"/>
              </a:rPr>
              <a:t>, articuladas em torno de um determinado tópico. </a:t>
            </a:r>
          </a:p>
        </p:txBody>
      </p:sp>
    </p:spTree>
    <p:extLst>
      <p:ext uri="{BB962C8B-B14F-4D97-AF65-F5344CB8AC3E}">
        <p14:creationId xmlns:p14="http://schemas.microsoft.com/office/powerpoint/2010/main" val="3498676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32520" y="2136339"/>
            <a:ext cx="8568952" cy="2677656"/>
          </a:xfrm>
          <a:prstGeom prst="rect">
            <a:avLst/>
          </a:prstGeom>
        </p:spPr>
        <p:txBody>
          <a:bodyPr wrap="square">
            <a:spAutoFit/>
          </a:bodyPr>
          <a:lstStyle/>
          <a:p>
            <a:pPr algn="just"/>
            <a:r>
              <a:rPr lang="pt-BR" sz="2400" dirty="0" smtClean="0">
                <a:latin typeface="Georgia" pitchFamily="18" charset="0"/>
              </a:rPr>
              <a:t>A série completa dessas unidades e seções contém, em princípio, a programação de todo um ano ou série de um determinado segmento do ensino. Por essas características, um manual contém um planejamento de ensino próprio, implicado na sequência de unidades, ainda que essa sequência permita alguma escolha ou adaptação por parte do professor (BRASIL, 2011, p. 14)</a:t>
            </a:r>
            <a:endParaRPr lang="pt-BR" sz="2400" dirty="0">
              <a:latin typeface="Georgia" pitchFamily="18" charset="0"/>
            </a:endParaRPr>
          </a:p>
        </p:txBody>
      </p:sp>
    </p:spTree>
    <p:extLst>
      <p:ext uri="{BB962C8B-B14F-4D97-AF65-F5344CB8AC3E}">
        <p14:creationId xmlns:p14="http://schemas.microsoft.com/office/powerpoint/2010/main" val="348097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412776"/>
            <a:ext cx="8352928" cy="3785652"/>
          </a:xfrm>
          <a:prstGeom prst="rect">
            <a:avLst/>
          </a:prstGeom>
        </p:spPr>
        <p:txBody>
          <a:bodyPr wrap="square">
            <a:spAutoFit/>
          </a:bodyPr>
          <a:lstStyle/>
          <a:p>
            <a:pPr algn="just"/>
            <a:r>
              <a:rPr lang="pt-BR" sz="2400" dirty="0" smtClean="0">
                <a:latin typeface="Georgia" pitchFamily="18" charset="0"/>
              </a:rPr>
              <a:t>Quanto à metodologia apresentada pelas obras listadas pelo PLND 2012, percebe-se que estas se realizam sob os seguintes caminhos:</a:t>
            </a:r>
          </a:p>
          <a:p>
            <a:pPr algn="just"/>
            <a:r>
              <a:rPr lang="pt-BR" sz="2400" dirty="0" smtClean="0">
                <a:latin typeface="Georgia" pitchFamily="18" charset="0"/>
              </a:rPr>
              <a:t> </a:t>
            </a:r>
          </a:p>
          <a:p>
            <a:pPr algn="just"/>
            <a:r>
              <a:rPr lang="pt-BR" sz="2400" dirty="0" smtClean="0">
                <a:latin typeface="Georgia" pitchFamily="18" charset="0"/>
              </a:rPr>
              <a:t>Transmissiva</a:t>
            </a:r>
            <a:r>
              <a:rPr lang="pt-BR" sz="2400" dirty="0">
                <a:latin typeface="Georgia" pitchFamily="18" charset="0"/>
              </a:rPr>
              <a:t>: A metodologia se mostra </a:t>
            </a:r>
            <a:r>
              <a:rPr lang="pt-BR" sz="2400" i="1" dirty="0">
                <a:latin typeface="Georgia" pitchFamily="18" charset="0"/>
              </a:rPr>
              <a:t>transmissiva </a:t>
            </a:r>
            <a:r>
              <a:rPr lang="pt-BR" sz="2400" dirty="0">
                <a:latin typeface="Georgia" pitchFamily="18" charset="0"/>
              </a:rPr>
              <a:t>quando a </a:t>
            </a:r>
            <a:r>
              <a:rPr lang="pt-BR" sz="2400" dirty="0" smtClean="0">
                <a:latin typeface="Georgia" pitchFamily="18" charset="0"/>
              </a:rPr>
              <a:t>proposta de </a:t>
            </a:r>
            <a:r>
              <a:rPr lang="pt-BR" sz="2400" dirty="0">
                <a:latin typeface="Georgia" pitchFamily="18" charset="0"/>
              </a:rPr>
              <a:t>ensino assume que a aprendizagem de um determinado </a:t>
            </a:r>
            <a:r>
              <a:rPr lang="pt-BR" sz="2400" dirty="0" smtClean="0">
                <a:latin typeface="Georgia" pitchFamily="18" charset="0"/>
              </a:rPr>
              <a:t>conteúdo deve </a:t>
            </a:r>
            <a:r>
              <a:rPr lang="pt-BR" sz="2400" dirty="0">
                <a:latin typeface="Georgia" pitchFamily="18" charset="0"/>
              </a:rPr>
              <a:t>se dar como assimilação, pelo aluno, de informações, noções </a:t>
            </a:r>
            <a:r>
              <a:rPr lang="pt-BR" sz="2400" dirty="0" smtClean="0">
                <a:latin typeface="Georgia" pitchFamily="18" charset="0"/>
              </a:rPr>
              <a:t>e conceitos</a:t>
            </a:r>
            <a:r>
              <a:rPr lang="pt-BR" sz="2400" dirty="0">
                <a:latin typeface="Georgia" pitchFamily="18" charset="0"/>
              </a:rPr>
              <a:t>, organizados logicamente pelo professor e/ou pelo </a:t>
            </a:r>
            <a:r>
              <a:rPr lang="pt-BR" sz="2400" dirty="0" smtClean="0">
                <a:latin typeface="Georgia" pitchFamily="18" charset="0"/>
              </a:rPr>
              <a:t>próprio material </a:t>
            </a:r>
            <a:r>
              <a:rPr lang="pt-BR" sz="2400" dirty="0">
                <a:latin typeface="Georgia" pitchFamily="18" charset="0"/>
              </a:rPr>
              <a:t>didático. </a:t>
            </a:r>
          </a:p>
        </p:txBody>
      </p:sp>
    </p:spTree>
    <p:extLst>
      <p:ext uri="{BB962C8B-B14F-4D97-AF65-F5344CB8AC3E}">
        <p14:creationId xmlns:p14="http://schemas.microsoft.com/office/powerpoint/2010/main" val="606003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720840"/>
            <a:ext cx="8640960" cy="3416320"/>
          </a:xfrm>
          <a:prstGeom prst="rect">
            <a:avLst/>
          </a:prstGeom>
        </p:spPr>
        <p:txBody>
          <a:bodyPr wrap="square">
            <a:spAutoFit/>
          </a:bodyPr>
          <a:lstStyle/>
          <a:p>
            <a:pPr algn="just"/>
            <a:r>
              <a:rPr lang="pt-BR" sz="2400" dirty="0" smtClean="0">
                <a:latin typeface="Georgia" pitchFamily="18" charset="0"/>
              </a:rPr>
              <a:t>Bons resultados, nesse tipo de abordagem, exigem, antes de mais nada, uma </a:t>
            </a:r>
            <a:r>
              <a:rPr lang="pt-BR" sz="2400" i="1" dirty="0" smtClean="0">
                <a:latin typeface="Georgia" pitchFamily="18" charset="0"/>
              </a:rPr>
              <a:t>organização rigorosamente lógica </a:t>
            </a:r>
            <a:r>
              <a:rPr lang="pt-BR" sz="2400" dirty="0" smtClean="0">
                <a:latin typeface="Georgia" pitchFamily="18" charset="0"/>
              </a:rPr>
              <a:t>da matéria, respeitando-se, entre outras coisas, a cronologia dos fatos examinados (na história da literatura, por exemplo) e as relações hierárquicas entre noções e conceitos (no estudo da gramática, entre outros). É imprescindível, ainda, uma adequada </a:t>
            </a:r>
            <a:r>
              <a:rPr lang="pt-BR" sz="2400" i="1" dirty="0" smtClean="0">
                <a:latin typeface="Georgia" pitchFamily="18" charset="0"/>
              </a:rPr>
              <a:t>transposição didática </a:t>
            </a:r>
            <a:r>
              <a:rPr lang="pt-BR" sz="2400" dirty="0" smtClean="0">
                <a:latin typeface="Georgia" pitchFamily="18" charset="0"/>
              </a:rPr>
              <a:t>de informações, noções e conceitos, que leve em conta o patamar de conhecimentos em que o aluno se encontra e as suas possibilidades.</a:t>
            </a:r>
            <a:endParaRPr lang="pt-BR" sz="2400" dirty="0">
              <a:latin typeface="Georgia" pitchFamily="18" charset="0"/>
            </a:endParaRPr>
          </a:p>
        </p:txBody>
      </p:sp>
    </p:spTree>
    <p:extLst>
      <p:ext uri="{BB962C8B-B14F-4D97-AF65-F5344CB8AC3E}">
        <p14:creationId xmlns:p14="http://schemas.microsoft.com/office/powerpoint/2010/main" val="330619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784648" y="2780928"/>
            <a:ext cx="6408712" cy="954107"/>
          </a:xfrm>
          <a:prstGeom prst="rect">
            <a:avLst/>
          </a:prstGeom>
        </p:spPr>
        <p:txBody>
          <a:bodyPr wrap="square">
            <a:spAutoFit/>
          </a:bodyPr>
          <a:lstStyle/>
          <a:p>
            <a:pPr algn="ctr"/>
            <a:r>
              <a:rPr lang="pt-BR" sz="2800" b="1" dirty="0">
                <a:latin typeface="Georgia" pitchFamily="18" charset="0"/>
              </a:rPr>
              <a:t>O LIVRO DIDÁTICO DE LITERATURA </a:t>
            </a:r>
            <a:endParaRPr lang="pt-BR" sz="2800" dirty="0">
              <a:latin typeface="Georgia" pitchFamily="18" charset="0"/>
            </a:endParaRPr>
          </a:p>
        </p:txBody>
      </p:sp>
    </p:spTree>
    <p:extLst>
      <p:ext uri="{BB962C8B-B14F-4D97-AF65-F5344CB8AC3E}">
        <p14:creationId xmlns:p14="http://schemas.microsoft.com/office/powerpoint/2010/main" val="4156548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60512" y="1556792"/>
            <a:ext cx="8784976" cy="3785652"/>
          </a:xfrm>
          <a:prstGeom prst="rect">
            <a:avLst/>
          </a:prstGeom>
        </p:spPr>
        <p:txBody>
          <a:bodyPr wrap="square">
            <a:spAutoFit/>
          </a:bodyPr>
          <a:lstStyle/>
          <a:p>
            <a:pPr algn="just"/>
            <a:r>
              <a:rPr lang="pt-BR" sz="2400" dirty="0">
                <a:latin typeface="Georgia" pitchFamily="18" charset="0"/>
              </a:rPr>
              <a:t>Construtivo-reflexiva: A metodologia pode ser considerada </a:t>
            </a:r>
            <a:r>
              <a:rPr lang="pt-BR" sz="2400" i="1" dirty="0" err="1" smtClean="0">
                <a:latin typeface="Georgia" pitchFamily="18" charset="0"/>
              </a:rPr>
              <a:t>construtivoreflexiva</a:t>
            </a:r>
            <a:r>
              <a:rPr lang="pt-BR" sz="2400" i="1" dirty="0" smtClean="0">
                <a:latin typeface="Georgia" pitchFamily="18" charset="0"/>
              </a:rPr>
              <a:t> </a:t>
            </a:r>
            <a:r>
              <a:rPr lang="pt-BR" sz="2400" dirty="0" smtClean="0">
                <a:latin typeface="Georgia" pitchFamily="18" charset="0"/>
              </a:rPr>
              <a:t>se </a:t>
            </a:r>
            <a:r>
              <a:rPr lang="pt-BR" sz="2400" dirty="0">
                <a:latin typeface="Georgia" pitchFamily="18" charset="0"/>
              </a:rPr>
              <a:t>o tratamento didático dos conteúdos leva o aprendiz a</a:t>
            </a:r>
            <a:r>
              <a:rPr lang="pt-BR" sz="2400" dirty="0" smtClean="0">
                <a:latin typeface="Georgia" pitchFamily="18" charset="0"/>
              </a:rPr>
              <a:t>, num </a:t>
            </a:r>
            <a:r>
              <a:rPr lang="pt-BR" sz="2400" dirty="0">
                <a:latin typeface="Georgia" pitchFamily="18" charset="0"/>
              </a:rPr>
              <a:t>primeiro momento, </a:t>
            </a:r>
            <a:r>
              <a:rPr lang="pt-BR" sz="2400" i="1" dirty="0">
                <a:latin typeface="Georgia" pitchFamily="18" charset="0"/>
              </a:rPr>
              <a:t>refletir </a:t>
            </a:r>
            <a:r>
              <a:rPr lang="pt-BR" sz="2400" dirty="0">
                <a:latin typeface="Georgia" pitchFamily="18" charset="0"/>
              </a:rPr>
              <a:t>sobre certos dados ou fatos, </a:t>
            </a:r>
            <a:r>
              <a:rPr lang="pt-BR" sz="2400" dirty="0" smtClean="0">
                <a:latin typeface="Georgia" pitchFamily="18" charset="0"/>
              </a:rPr>
              <a:t>para posteriormente </a:t>
            </a:r>
            <a:r>
              <a:rPr lang="pt-BR" sz="2400" i="1" dirty="0">
                <a:latin typeface="Georgia" pitchFamily="18" charset="0"/>
              </a:rPr>
              <a:t>inferir</a:t>
            </a:r>
            <a:r>
              <a:rPr lang="pt-BR" sz="2400" dirty="0">
                <a:latin typeface="Georgia" pitchFamily="18" charset="0"/>
              </a:rPr>
              <a:t>, com base em análises devidamente </a:t>
            </a:r>
            <a:r>
              <a:rPr lang="pt-BR" sz="2400" dirty="0" smtClean="0">
                <a:latin typeface="Georgia" pitchFamily="18" charset="0"/>
              </a:rPr>
              <a:t>orientadas pelo </a:t>
            </a:r>
            <a:r>
              <a:rPr lang="pt-BR" sz="2400" dirty="0">
                <a:latin typeface="Georgia" pitchFamily="18" charset="0"/>
              </a:rPr>
              <a:t>professor e/ou pelo material didático, o conhecimento </a:t>
            </a:r>
            <a:r>
              <a:rPr lang="pt-BR" sz="2400" dirty="0" smtClean="0">
                <a:latin typeface="Georgia" pitchFamily="18" charset="0"/>
              </a:rPr>
              <a:t>em questão</a:t>
            </a:r>
            <a:r>
              <a:rPr lang="pt-BR" sz="2400" dirty="0">
                <a:latin typeface="Georgia" pitchFamily="18" charset="0"/>
              </a:rPr>
              <a:t>. A eficácia desta alternativa demanda uma organização, </a:t>
            </a:r>
            <a:r>
              <a:rPr lang="pt-BR" sz="2400" dirty="0" smtClean="0">
                <a:latin typeface="Georgia" pitchFamily="18" charset="0"/>
              </a:rPr>
              <a:t>tanto de </a:t>
            </a:r>
            <a:r>
              <a:rPr lang="pt-BR" sz="2400" dirty="0">
                <a:latin typeface="Georgia" pitchFamily="18" charset="0"/>
              </a:rPr>
              <a:t>cada atividade considerada isoladamente, quanto da </a:t>
            </a:r>
            <a:r>
              <a:rPr lang="pt-BR" sz="2400" dirty="0" smtClean="0">
                <a:latin typeface="Georgia" pitchFamily="18" charset="0"/>
              </a:rPr>
              <a:t>sequência proposta</a:t>
            </a:r>
            <a:r>
              <a:rPr lang="pt-BR" sz="2400" dirty="0">
                <a:latin typeface="Georgia" pitchFamily="18" charset="0"/>
              </a:rPr>
              <a:t>, que reproduza o movimento “natural” da aprendizagem, </a:t>
            </a:r>
            <a:r>
              <a:rPr lang="pt-BR" sz="2400" dirty="0" smtClean="0">
                <a:latin typeface="Georgia" pitchFamily="18" charset="0"/>
              </a:rPr>
              <a:t>e não </a:t>
            </a:r>
            <a:r>
              <a:rPr lang="pt-BR" sz="2400" dirty="0">
                <a:latin typeface="Georgia" pitchFamily="18" charset="0"/>
              </a:rPr>
              <a:t>a “lógica da matéria”. </a:t>
            </a:r>
          </a:p>
        </p:txBody>
      </p:sp>
    </p:spTree>
    <p:extLst>
      <p:ext uri="{BB962C8B-B14F-4D97-AF65-F5344CB8AC3E}">
        <p14:creationId xmlns:p14="http://schemas.microsoft.com/office/powerpoint/2010/main" val="2220183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76536" y="1916832"/>
            <a:ext cx="8496944" cy="2677656"/>
          </a:xfrm>
          <a:prstGeom prst="rect">
            <a:avLst/>
          </a:prstGeom>
        </p:spPr>
        <p:txBody>
          <a:bodyPr wrap="square">
            <a:spAutoFit/>
          </a:bodyPr>
          <a:lstStyle/>
          <a:p>
            <a:pPr algn="just"/>
            <a:r>
              <a:rPr lang="pt-BR" sz="2400" dirty="0" smtClean="0">
                <a:latin typeface="Georgia" pitchFamily="18" charset="0"/>
              </a:rPr>
              <a:t>O processo deve possibilitar que o próprio aluno sistematize os conhecimentos, demonstrando que domina o que aprendeu. Assim, se consideramos que a aprendizagem da escrita procede da apreensão das funções sociais e do plano sequencial de um gênero para o domínio de alguns mecanismos típicos de coesão e coerência, este deverá ser, também, o percurso de ensino proposto. </a:t>
            </a:r>
            <a:endParaRPr lang="pt-BR" sz="2400" dirty="0">
              <a:latin typeface="Georgia" pitchFamily="18" charset="0"/>
            </a:endParaRPr>
          </a:p>
        </p:txBody>
      </p:sp>
    </p:spTree>
    <p:extLst>
      <p:ext uri="{BB962C8B-B14F-4D97-AF65-F5344CB8AC3E}">
        <p14:creationId xmlns:p14="http://schemas.microsoft.com/office/powerpoint/2010/main" val="2945008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76536" y="2274838"/>
            <a:ext cx="8568952" cy="2308324"/>
          </a:xfrm>
          <a:prstGeom prst="rect">
            <a:avLst/>
          </a:prstGeom>
        </p:spPr>
        <p:txBody>
          <a:bodyPr wrap="square">
            <a:spAutoFit/>
          </a:bodyPr>
          <a:lstStyle/>
          <a:p>
            <a:pPr algn="just"/>
            <a:r>
              <a:rPr lang="pt-BR" sz="2400" dirty="0">
                <a:latin typeface="Georgia" pitchFamily="18" charset="0"/>
              </a:rPr>
              <a:t>O livro didático adquire especial importância quando se ostenta para o fato de que ele pode ser, muitas vezes, o único livro com o qual a criança tem contato. Considerando-se o fato de que, ao deixar a escola, pode ocorrer que jamais tornem a pegar os livros, percebendo-se que, para muitos cidadãos, o livro didático termina por ser “o livro” (Molina, 1988, p. 18).</a:t>
            </a:r>
          </a:p>
        </p:txBody>
      </p:sp>
    </p:spTree>
    <p:extLst>
      <p:ext uri="{BB962C8B-B14F-4D97-AF65-F5344CB8AC3E}">
        <p14:creationId xmlns:p14="http://schemas.microsoft.com/office/powerpoint/2010/main" val="3298312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88504" y="980728"/>
            <a:ext cx="8784976" cy="5262979"/>
          </a:xfrm>
          <a:prstGeom prst="rect">
            <a:avLst/>
          </a:prstGeom>
        </p:spPr>
        <p:txBody>
          <a:bodyPr wrap="square">
            <a:spAutoFit/>
          </a:bodyPr>
          <a:lstStyle/>
          <a:p>
            <a:pPr algn="just"/>
            <a:r>
              <a:rPr lang="pt-BR" sz="2400" dirty="0" smtClean="0">
                <a:latin typeface="Georgia" pitchFamily="18" charset="0"/>
              </a:rPr>
              <a:t>Apontamentos para a escolha do livro didático de literatura:</a:t>
            </a:r>
          </a:p>
          <a:p>
            <a:pPr algn="just"/>
            <a:endParaRPr lang="pt-BR" sz="2400" dirty="0" smtClean="0">
              <a:latin typeface="Georgia" pitchFamily="18" charset="0"/>
            </a:endParaRPr>
          </a:p>
          <a:p>
            <a:pPr algn="just"/>
            <a:r>
              <a:rPr lang="pt-BR" sz="2400" dirty="0" smtClean="0">
                <a:latin typeface="Georgia" pitchFamily="18" charset="0"/>
              </a:rPr>
              <a:t>Que </a:t>
            </a:r>
            <a:r>
              <a:rPr lang="pt-BR" sz="2400" dirty="0">
                <a:latin typeface="Georgia" pitchFamily="18" charset="0"/>
              </a:rPr>
              <a:t>concepções de sujeito, linguagem-língua e texto que norteiam a obra?</a:t>
            </a:r>
          </a:p>
          <a:p>
            <a:pPr algn="just"/>
            <a:r>
              <a:rPr lang="pt-BR" sz="2400" dirty="0">
                <a:latin typeface="Georgia" pitchFamily="18" charset="0"/>
              </a:rPr>
              <a:t>Essas Concepções da obra são condizentes com as escolhas do professor e da instituição?</a:t>
            </a:r>
          </a:p>
          <a:p>
            <a:pPr algn="just"/>
            <a:r>
              <a:rPr lang="pt-BR" sz="2400" dirty="0">
                <a:latin typeface="Georgia" pitchFamily="18" charset="0"/>
              </a:rPr>
              <a:t>O material é acessível ao público-alvo?</a:t>
            </a:r>
          </a:p>
          <a:p>
            <a:pPr algn="just"/>
            <a:r>
              <a:rPr lang="pt-BR" sz="2400" dirty="0">
                <a:latin typeface="Georgia" pitchFamily="18" charset="0"/>
              </a:rPr>
              <a:t>O material é coeso e, ainda assim, heterogêneo?</a:t>
            </a:r>
          </a:p>
          <a:p>
            <a:pPr algn="just"/>
            <a:r>
              <a:rPr lang="pt-BR" sz="2400" dirty="0">
                <a:latin typeface="Georgia" pitchFamily="18" charset="0"/>
              </a:rPr>
              <a:t>O material e sua apresentação privilegiam a formação de um leitor (professor e estudante) ativo e sócio-histórico-culturalmente responsivo/responsável?</a:t>
            </a:r>
          </a:p>
          <a:p>
            <a:pPr algn="just"/>
            <a:r>
              <a:rPr lang="pt-BR" sz="2400" dirty="0">
                <a:latin typeface="Georgia" pitchFamily="18" charset="0"/>
              </a:rPr>
              <a:t>O material tem qualidade editorial (papel, impressão, ilustrações, suporte à pesquisa autônoma e à produção de conhecimento</a:t>
            </a:r>
            <a:r>
              <a:rPr lang="pt-BR" sz="2400" dirty="0" smtClean="0">
                <a:latin typeface="Georgia" pitchFamily="18" charset="0"/>
              </a:rPr>
              <a:t>)?</a:t>
            </a:r>
            <a:endParaRPr lang="pt-BR" sz="2400" dirty="0">
              <a:latin typeface="Georgia" pitchFamily="18" charset="0"/>
            </a:endParaRPr>
          </a:p>
        </p:txBody>
      </p:sp>
    </p:spTree>
    <p:extLst>
      <p:ext uri="{BB962C8B-B14F-4D97-AF65-F5344CB8AC3E}">
        <p14:creationId xmlns:p14="http://schemas.microsoft.com/office/powerpoint/2010/main" val="2780585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196752"/>
            <a:ext cx="8568952" cy="3785652"/>
          </a:xfrm>
          <a:prstGeom prst="rect">
            <a:avLst/>
          </a:prstGeom>
        </p:spPr>
        <p:txBody>
          <a:bodyPr wrap="square">
            <a:spAutoFit/>
          </a:bodyPr>
          <a:lstStyle/>
          <a:p>
            <a:pPr algn="just"/>
            <a:r>
              <a:rPr lang="pt-BR" sz="2400" dirty="0">
                <a:latin typeface="Georgia" pitchFamily="18" charset="0"/>
              </a:rPr>
              <a:t>O material contempla o conteúdo proposto para a série/ciclo e para os objetivos de ensino e de aprendizagem?</a:t>
            </a:r>
          </a:p>
          <a:p>
            <a:pPr algn="just"/>
            <a:r>
              <a:rPr lang="pt-BR" sz="2400" dirty="0">
                <a:latin typeface="Georgia" pitchFamily="18" charset="0"/>
              </a:rPr>
              <a:t>O material poderá ser utilizado por alguns anos seguidos sem cair na desatualização? </a:t>
            </a:r>
          </a:p>
          <a:p>
            <a:pPr algn="just"/>
            <a:r>
              <a:rPr lang="pt-BR" sz="2400" dirty="0">
                <a:latin typeface="Georgia" pitchFamily="18" charset="0"/>
              </a:rPr>
              <a:t>Os textos propostos são integrais e/ou fragmentos coerentes?</a:t>
            </a:r>
          </a:p>
          <a:p>
            <a:pPr algn="just"/>
            <a:r>
              <a:rPr lang="pt-BR" sz="2400" dirty="0">
                <a:latin typeface="Georgia" pitchFamily="18" charset="0"/>
              </a:rPr>
              <a:t>Os exercícios, questões, roteiros ou atividades propostas são diversificados, contextualizados, transdisciplinares e apresentam graus distintos de dificuldade?</a:t>
            </a:r>
          </a:p>
          <a:p>
            <a:pPr algn="just"/>
            <a:r>
              <a:rPr lang="pt-BR" sz="2400" dirty="0">
                <a:latin typeface="Georgia" pitchFamily="18" charset="0"/>
              </a:rPr>
              <a:t>O material integra as distintas dimensões dos textos e dos circuitos e sistemas em que estão inseridos?</a:t>
            </a:r>
            <a:endParaRPr lang="pt-BR" sz="2400" dirty="0">
              <a:latin typeface="Georgia" pitchFamily="18" charset="0"/>
            </a:endParaRPr>
          </a:p>
        </p:txBody>
      </p:sp>
    </p:spTree>
    <p:extLst>
      <p:ext uri="{BB962C8B-B14F-4D97-AF65-F5344CB8AC3E}">
        <p14:creationId xmlns:p14="http://schemas.microsoft.com/office/powerpoint/2010/main" val="726518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92560" y="836712"/>
            <a:ext cx="8208912" cy="5262979"/>
          </a:xfrm>
          <a:prstGeom prst="rect">
            <a:avLst/>
          </a:prstGeom>
        </p:spPr>
        <p:txBody>
          <a:bodyPr wrap="square">
            <a:spAutoFit/>
          </a:bodyPr>
          <a:lstStyle/>
          <a:p>
            <a:pPr algn="just"/>
            <a:r>
              <a:rPr lang="pt-BR" sz="2400" b="1" dirty="0">
                <a:latin typeface="Georgia" pitchFamily="18" charset="0"/>
              </a:rPr>
              <a:t>REFERÊNCIAS BIBLIOGRÁFICAS</a:t>
            </a:r>
            <a:endParaRPr lang="pt-BR" sz="2400" dirty="0">
              <a:latin typeface="Georgia" pitchFamily="18" charset="0"/>
            </a:endParaRPr>
          </a:p>
          <a:p>
            <a:pPr algn="just"/>
            <a:r>
              <a:rPr lang="pt-BR" sz="2400" dirty="0">
                <a:latin typeface="Georgia" pitchFamily="18" charset="0"/>
              </a:rPr>
              <a:t> </a:t>
            </a:r>
          </a:p>
          <a:p>
            <a:pPr algn="just"/>
            <a:r>
              <a:rPr lang="pt-BR" sz="2400" dirty="0">
                <a:latin typeface="Georgia" pitchFamily="18" charset="0"/>
              </a:rPr>
              <a:t>BARTHES, Roland. Aula. Tradução de Leyla Perrone-Moisés. São Paulo: Editora </a:t>
            </a:r>
            <a:r>
              <a:rPr lang="pt-BR" sz="2400" dirty="0" err="1">
                <a:latin typeface="Georgia" pitchFamily="18" charset="0"/>
              </a:rPr>
              <a:t>Cultrix</a:t>
            </a:r>
            <a:r>
              <a:rPr lang="pt-BR" sz="2400" dirty="0">
                <a:latin typeface="Georgia" pitchFamily="18" charset="0"/>
              </a:rPr>
              <a:t>, 1998.</a:t>
            </a:r>
          </a:p>
          <a:p>
            <a:pPr algn="just"/>
            <a:r>
              <a:rPr lang="pt-BR" sz="2400" dirty="0">
                <a:latin typeface="Georgia" pitchFamily="18" charset="0"/>
              </a:rPr>
              <a:t>BRASIL. Guia de livros didáticos: PNLD 2012: Língua Portuguesa. Brasília: Ministério da Educação, Secretaria de Educação Básica, 2011.</a:t>
            </a:r>
          </a:p>
          <a:p>
            <a:pPr algn="just"/>
            <a:r>
              <a:rPr lang="pt-BR" sz="2400" dirty="0">
                <a:latin typeface="Georgia" pitchFamily="18" charset="0"/>
              </a:rPr>
              <a:t>_______. </a:t>
            </a:r>
            <a:r>
              <a:rPr lang="pt-BR" sz="2400" i="1" dirty="0">
                <a:latin typeface="Georgia" pitchFamily="18" charset="0"/>
              </a:rPr>
              <a:t>Linguagens, códigos e suas tecnologias</a:t>
            </a:r>
            <a:r>
              <a:rPr lang="pt-BR" sz="2400" dirty="0">
                <a:latin typeface="Georgia" pitchFamily="18" charset="0"/>
              </a:rPr>
              <a:t>. Brasília: Ministério da Educação, Secretaria de Educação Básica, 2006.</a:t>
            </a:r>
          </a:p>
          <a:p>
            <a:pPr algn="just"/>
            <a:r>
              <a:rPr lang="pt-BR" sz="2400" dirty="0">
                <a:latin typeface="Georgia" pitchFamily="18" charset="0"/>
              </a:rPr>
              <a:t>ECO, Umberto. Seis passeios pelos bosques da ficção. São Paulo: Companhia das Letras, 1994.</a:t>
            </a:r>
          </a:p>
          <a:p>
            <a:pPr algn="just"/>
            <a:r>
              <a:rPr lang="pt-BR" sz="2400" dirty="0">
                <a:latin typeface="Georgia" pitchFamily="18" charset="0"/>
              </a:rPr>
              <a:t>MOLINA, Olga. </a:t>
            </a:r>
            <a:r>
              <a:rPr lang="pt-BR" sz="2400" i="1" dirty="0">
                <a:latin typeface="Georgia" pitchFamily="18" charset="0"/>
              </a:rPr>
              <a:t>Quem engana quem – Professor X livro didático</a:t>
            </a:r>
            <a:r>
              <a:rPr lang="pt-BR" sz="2400" dirty="0">
                <a:latin typeface="Georgia" pitchFamily="18" charset="0"/>
              </a:rPr>
              <a:t>. 2ª ed. Campinas: Papirus, 1988. </a:t>
            </a:r>
          </a:p>
        </p:txBody>
      </p:sp>
    </p:spTree>
    <p:extLst>
      <p:ext uri="{BB962C8B-B14F-4D97-AF65-F5344CB8AC3E}">
        <p14:creationId xmlns:p14="http://schemas.microsoft.com/office/powerpoint/2010/main" val="1018511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76536" y="1975480"/>
            <a:ext cx="8352928" cy="3046988"/>
          </a:xfrm>
          <a:prstGeom prst="rect">
            <a:avLst/>
          </a:prstGeom>
        </p:spPr>
        <p:txBody>
          <a:bodyPr wrap="square">
            <a:spAutoFit/>
          </a:bodyPr>
          <a:lstStyle/>
          <a:p>
            <a:pPr algn="just"/>
            <a:r>
              <a:rPr lang="pt-BR" sz="2400" dirty="0">
                <a:latin typeface="Georgia" pitchFamily="18" charset="0"/>
              </a:rPr>
              <a:t>O livro didático é uma ferramenta didático-pedagógica fundamental ao processo de ensino/aprendizagem de literatura, por concatenar conteúdos a uma reflexão sistemática quanto à construção progressiva de conhecimentos, à proporção que se articulem competências e habilidades que propiciem ao </a:t>
            </a:r>
            <a:r>
              <a:rPr lang="pt-BR" sz="2400" dirty="0" err="1">
                <a:latin typeface="Georgia" pitchFamily="18" charset="0"/>
              </a:rPr>
              <a:t>aprendente</a:t>
            </a:r>
            <a:r>
              <a:rPr lang="pt-BR" sz="2400" dirty="0">
                <a:latin typeface="Georgia" pitchFamily="18" charset="0"/>
              </a:rPr>
              <a:t> uma autonomia nos estudos pela materialidade de recursos imanentes a essa ferramenta.</a:t>
            </a:r>
          </a:p>
        </p:txBody>
      </p:sp>
    </p:spTree>
    <p:extLst>
      <p:ext uri="{BB962C8B-B14F-4D97-AF65-F5344CB8AC3E}">
        <p14:creationId xmlns:p14="http://schemas.microsoft.com/office/powerpoint/2010/main" val="765267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48544" y="1844824"/>
            <a:ext cx="8208912" cy="3046988"/>
          </a:xfrm>
          <a:prstGeom prst="rect">
            <a:avLst/>
          </a:prstGeom>
        </p:spPr>
        <p:txBody>
          <a:bodyPr wrap="square">
            <a:spAutoFit/>
          </a:bodyPr>
          <a:lstStyle/>
          <a:p>
            <a:pPr algn="just"/>
            <a:r>
              <a:rPr lang="pt-BR" sz="2400" dirty="0">
                <a:latin typeface="Georgia" pitchFamily="18" charset="0"/>
              </a:rPr>
              <a:t>A adoção do livro didático, em primeira instância, responde a uma necessidade de ordem operacional nas aulas de literatura: suporte para a apresentação do texto. Sem o LDL, o estudante teria que passar muito tempo da aula copiando o que o professor escrevesse ou transcrevendo o que ele lhe ditasse, perdendo tempo precioso ao desenvolvimento do diálogo epistemológico de aprendizagem.</a:t>
            </a:r>
          </a:p>
        </p:txBody>
      </p:sp>
    </p:spTree>
    <p:extLst>
      <p:ext uri="{BB962C8B-B14F-4D97-AF65-F5344CB8AC3E}">
        <p14:creationId xmlns:p14="http://schemas.microsoft.com/office/powerpoint/2010/main" val="294309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32520" y="1556792"/>
            <a:ext cx="8640960" cy="3785652"/>
          </a:xfrm>
          <a:prstGeom prst="rect">
            <a:avLst/>
          </a:prstGeom>
        </p:spPr>
        <p:txBody>
          <a:bodyPr wrap="square">
            <a:spAutoFit/>
          </a:bodyPr>
          <a:lstStyle/>
          <a:p>
            <a:pPr algn="just"/>
            <a:r>
              <a:rPr lang="pt-BR" sz="2400" dirty="0">
                <a:latin typeface="Georgia" pitchFamily="18" charset="0"/>
              </a:rPr>
              <a:t>Partindo-se da compreensão de que todos os fenômenos relacionados ao universo literário exigem um público leitor e seguindo a sentença cunhada por Umberto Eco (ECO, 1994, p. 9) de que o texto é uma máquina preguiçosa à espera de um leitor que a movimente, que, cooperativamente, impulsione-lhe o sentido, deve o livro didático ser pensado de forma a estabelecer com o estudante um </a:t>
            </a:r>
            <a:r>
              <a:rPr lang="pt-BR" sz="2400" i="1" dirty="0">
                <a:latin typeface="Georgia" pitchFamily="18" charset="0"/>
              </a:rPr>
              <a:t>diálogo possível</a:t>
            </a:r>
            <a:r>
              <a:rPr lang="pt-BR" sz="2400" dirty="0">
                <a:latin typeface="Georgia" pitchFamily="18" charset="0"/>
              </a:rPr>
              <a:t> capaz de responder-lhe às necessidades de aprendizagem, reconhecendo os contextos sócio históricos que abrigam a organização de sentidos de enunciados e discursos.</a:t>
            </a:r>
          </a:p>
        </p:txBody>
      </p:sp>
    </p:spTree>
    <p:extLst>
      <p:ext uri="{BB962C8B-B14F-4D97-AF65-F5344CB8AC3E}">
        <p14:creationId xmlns:p14="http://schemas.microsoft.com/office/powerpoint/2010/main" val="1350646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04528" y="1812880"/>
            <a:ext cx="8640960" cy="3416320"/>
          </a:xfrm>
          <a:prstGeom prst="rect">
            <a:avLst/>
          </a:prstGeom>
        </p:spPr>
        <p:txBody>
          <a:bodyPr wrap="square">
            <a:spAutoFit/>
          </a:bodyPr>
          <a:lstStyle/>
          <a:p>
            <a:pPr algn="just"/>
            <a:r>
              <a:rPr lang="pt-BR" sz="2400" dirty="0">
                <a:latin typeface="Georgia" pitchFamily="18" charset="0"/>
              </a:rPr>
              <a:t>O livro didático, partindo do próprio nome, é um recurso destinado </a:t>
            </a:r>
            <a:r>
              <a:rPr lang="pt-BR" sz="2400" dirty="0" smtClean="0">
                <a:latin typeface="Georgia" pitchFamily="18" charset="0"/>
              </a:rPr>
              <a:t>exclusivamente ao </a:t>
            </a:r>
            <a:r>
              <a:rPr lang="pt-BR" sz="2400" dirty="0">
                <a:latin typeface="Georgia" pitchFamily="18" charset="0"/>
              </a:rPr>
              <a:t>uso escolar, representando, para muitos professores, o grande aliado das aulas, </a:t>
            </a:r>
            <a:r>
              <a:rPr lang="pt-BR" sz="2400" dirty="0" smtClean="0">
                <a:latin typeface="Georgia" pitchFamily="18" charset="0"/>
              </a:rPr>
              <a:t>o ponto de partida </a:t>
            </a:r>
            <a:r>
              <a:rPr lang="pt-BR" sz="2400" dirty="0">
                <a:latin typeface="Georgia" pitchFamily="18" charset="0"/>
              </a:rPr>
              <a:t>e de chegada da aprendizagem. Os conteúdos partem desse recurso </a:t>
            </a:r>
            <a:r>
              <a:rPr lang="pt-BR" sz="2400" dirty="0" smtClean="0">
                <a:latin typeface="Georgia" pitchFamily="18" charset="0"/>
              </a:rPr>
              <a:t>e os </a:t>
            </a:r>
            <a:r>
              <a:rPr lang="pt-BR" sz="2400" dirty="0">
                <a:latin typeface="Georgia" pitchFamily="18" charset="0"/>
              </a:rPr>
              <a:t>exercícios propostos fazem o fechamento, quando não são seguidas outras </a:t>
            </a:r>
            <a:r>
              <a:rPr lang="pt-BR" sz="2400" dirty="0" smtClean="0">
                <a:latin typeface="Georgia" pitchFamily="18" charset="0"/>
              </a:rPr>
              <a:t>atividades sugeridas </a:t>
            </a:r>
            <a:r>
              <a:rPr lang="pt-BR" sz="2400" dirty="0">
                <a:latin typeface="Georgia" pitchFamily="18" charset="0"/>
              </a:rPr>
              <a:t>pelo livro. As discussões em torno de sua utilização trouxeram aprimoramentos</a:t>
            </a:r>
            <a:r>
              <a:rPr lang="pt-BR" sz="2400" dirty="0" smtClean="0">
                <a:latin typeface="Georgia" pitchFamily="18" charset="0"/>
              </a:rPr>
              <a:t>, mas </a:t>
            </a:r>
            <a:r>
              <a:rPr lang="pt-BR" sz="2400" dirty="0">
                <a:latin typeface="Georgia" pitchFamily="18" charset="0"/>
              </a:rPr>
              <a:t>não sua substituição por outros recursos pedagógicos.</a:t>
            </a:r>
          </a:p>
        </p:txBody>
      </p:sp>
    </p:spTree>
    <p:extLst>
      <p:ext uri="{BB962C8B-B14F-4D97-AF65-F5344CB8AC3E}">
        <p14:creationId xmlns:p14="http://schemas.microsoft.com/office/powerpoint/2010/main" val="2395953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64568" y="2136339"/>
            <a:ext cx="7920880" cy="2677656"/>
          </a:xfrm>
          <a:prstGeom prst="rect">
            <a:avLst/>
          </a:prstGeom>
        </p:spPr>
        <p:txBody>
          <a:bodyPr wrap="square">
            <a:spAutoFit/>
          </a:bodyPr>
          <a:lstStyle/>
          <a:p>
            <a:pPr algn="just"/>
            <a:r>
              <a:rPr lang="pt-BR" sz="2400" dirty="0" smtClean="0">
                <a:latin typeface="Georgia" pitchFamily="18" charset="0"/>
              </a:rPr>
              <a:t>Cabe </a:t>
            </a:r>
            <a:r>
              <a:rPr lang="pt-BR" sz="2400" dirty="0">
                <a:latin typeface="Georgia" pitchFamily="18" charset="0"/>
              </a:rPr>
              <a:t>ao livro didático de literatura </a:t>
            </a:r>
            <a:r>
              <a:rPr lang="pt-BR" sz="2400" dirty="0" smtClean="0">
                <a:latin typeface="Georgia" pitchFamily="18" charset="0"/>
              </a:rPr>
              <a:t>abrir-se </a:t>
            </a:r>
            <a:r>
              <a:rPr lang="pt-BR" sz="2400" dirty="0">
                <a:latin typeface="Georgia" pitchFamily="18" charset="0"/>
              </a:rPr>
              <a:t>a cadeias discursivas que compreendam e que abarquem as diversas noções de língua e emprego dessa linguagem pelo patrocínio de estruturas sociais, de marcas estilísticas, figuras e tropos e de todo o corolário responsável pela caracterização de um texto como literário. </a:t>
            </a:r>
          </a:p>
        </p:txBody>
      </p:sp>
    </p:spTree>
    <p:extLst>
      <p:ext uri="{BB962C8B-B14F-4D97-AF65-F5344CB8AC3E}">
        <p14:creationId xmlns:p14="http://schemas.microsoft.com/office/powerpoint/2010/main" val="1011478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76536" y="1772816"/>
            <a:ext cx="8712968" cy="3416320"/>
          </a:xfrm>
          <a:prstGeom prst="rect">
            <a:avLst/>
          </a:prstGeom>
        </p:spPr>
        <p:txBody>
          <a:bodyPr wrap="square">
            <a:spAutoFit/>
          </a:bodyPr>
          <a:lstStyle/>
          <a:p>
            <a:pPr algn="just"/>
            <a:r>
              <a:rPr lang="pt-BR" sz="2400" dirty="0">
                <a:latin typeface="Georgia" pitchFamily="18" charset="0"/>
              </a:rPr>
              <a:t>O LDL, objetivando a inter-relação ensino/aprendizagem, deve ajustar-se a um modo de funcionamento cognitivo epistemologicamente compatível ao funcionamento da </a:t>
            </a:r>
            <a:r>
              <a:rPr lang="pt-BR" sz="2400" dirty="0" smtClean="0">
                <a:latin typeface="Georgia" pitchFamily="18" charset="0"/>
              </a:rPr>
              <a:t>linguagem literária</a:t>
            </a:r>
            <a:r>
              <a:rPr lang="pt-BR" sz="2400" dirty="0">
                <a:latin typeface="Georgia" pitchFamily="18" charset="0"/>
              </a:rPr>
              <a:t>, observando-se sua natureza integrativa, sistêmica e dinâmica de ensino, que compreenda essa linguagem não como algo findado, como um resultado, e sim como uma tessitura variável de experiências, referências do vivido, matizado por sistemas simbólicos de um todo significativo. </a:t>
            </a:r>
          </a:p>
        </p:txBody>
      </p:sp>
    </p:spTree>
    <p:extLst>
      <p:ext uri="{BB962C8B-B14F-4D97-AF65-F5344CB8AC3E}">
        <p14:creationId xmlns:p14="http://schemas.microsoft.com/office/powerpoint/2010/main" val="189902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32520" y="2407528"/>
            <a:ext cx="8712968" cy="2677656"/>
          </a:xfrm>
          <a:prstGeom prst="rect">
            <a:avLst/>
          </a:prstGeom>
        </p:spPr>
        <p:txBody>
          <a:bodyPr wrap="square">
            <a:spAutoFit/>
          </a:bodyPr>
          <a:lstStyle/>
          <a:p>
            <a:pPr algn="just"/>
            <a:r>
              <a:rPr lang="pt-BR" sz="2400" dirty="0">
                <a:latin typeface="Georgia" pitchFamily="18" charset="0"/>
              </a:rPr>
              <a:t>as orientações curriculares para esse componente estabelecem a leitura literária, e não os conhecimentos sobre a literatura, como o objeto específico desse componente curricular. Em consequência, a formação de um leitor particular e diferenciado é apontada como o objetivo principal desse ensino, apoiada na construção paralela de um corpo próprio de conhecimentos históricos e linguísticos/literários. </a:t>
            </a:r>
          </a:p>
        </p:txBody>
      </p:sp>
      <p:sp>
        <p:nvSpPr>
          <p:cNvPr id="3" name="Retângulo 2"/>
          <p:cNvSpPr/>
          <p:nvPr/>
        </p:nvSpPr>
        <p:spPr>
          <a:xfrm>
            <a:off x="653836" y="836712"/>
            <a:ext cx="8403620" cy="1200329"/>
          </a:xfrm>
          <a:prstGeom prst="rect">
            <a:avLst/>
          </a:prstGeom>
        </p:spPr>
        <p:txBody>
          <a:bodyPr wrap="square">
            <a:spAutoFit/>
          </a:bodyPr>
          <a:lstStyle/>
          <a:p>
            <a:pPr algn="just"/>
            <a:r>
              <a:rPr lang="pt-BR" sz="2400" dirty="0">
                <a:latin typeface="Georgia" pitchFamily="18" charset="0"/>
              </a:rPr>
              <a:t>O PNLD 2012 de Língua </a:t>
            </a:r>
            <a:r>
              <a:rPr lang="pt-BR" sz="2400" dirty="0" smtClean="0">
                <a:latin typeface="Georgia" pitchFamily="18" charset="0"/>
              </a:rPr>
              <a:t>Portuguesa, </a:t>
            </a:r>
            <a:r>
              <a:rPr lang="pt-BR" sz="2400" dirty="0">
                <a:latin typeface="Georgia" pitchFamily="18" charset="0"/>
              </a:rPr>
              <a:t>no que tange à definição de orientações curriculares para o ensino de literatura no nível médio, vaticina: </a:t>
            </a:r>
          </a:p>
        </p:txBody>
      </p:sp>
    </p:spTree>
    <p:extLst>
      <p:ext uri="{BB962C8B-B14F-4D97-AF65-F5344CB8AC3E}">
        <p14:creationId xmlns:p14="http://schemas.microsoft.com/office/powerpoint/2010/main" val="250984758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1670</Words>
  <Application>Microsoft Office PowerPoint</Application>
  <PresentationFormat>Papel A4 (210 x 297 mm)</PresentationFormat>
  <Paragraphs>58</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Marcos Paulo</dc:creator>
  <cp:lastModifiedBy>Marcos Paulo</cp:lastModifiedBy>
  <cp:revision>8</cp:revision>
  <dcterms:created xsi:type="dcterms:W3CDTF">2013-08-14T11:17:52Z</dcterms:created>
  <dcterms:modified xsi:type="dcterms:W3CDTF">2013-08-14T12:17:45Z</dcterms:modified>
</cp:coreProperties>
</file>