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0" r:id="rId5"/>
    <p:sldId id="260" r:id="rId6"/>
    <p:sldId id="262" r:id="rId7"/>
    <p:sldId id="264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244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F12B-E815-48AD-B342-FB00A6E186AB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12664-8BAF-4A3D-BDC8-5856F00EA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3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F12B-E815-48AD-B342-FB00A6E186AB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12664-8BAF-4A3D-BDC8-5856F00EA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42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F12B-E815-48AD-B342-FB00A6E186AB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12664-8BAF-4A3D-BDC8-5856F00EA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54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F12B-E815-48AD-B342-FB00A6E186AB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12664-8BAF-4A3D-BDC8-5856F00EA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141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F12B-E815-48AD-B342-FB00A6E186AB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12664-8BAF-4A3D-BDC8-5856F00EA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32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F12B-E815-48AD-B342-FB00A6E186AB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12664-8BAF-4A3D-BDC8-5856F00EA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32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F12B-E815-48AD-B342-FB00A6E186AB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12664-8BAF-4A3D-BDC8-5856F00EA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982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F12B-E815-48AD-B342-FB00A6E186AB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12664-8BAF-4A3D-BDC8-5856F00EA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79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F12B-E815-48AD-B342-FB00A6E186AB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12664-8BAF-4A3D-BDC8-5856F00EA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396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F12B-E815-48AD-B342-FB00A6E186AB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12664-8BAF-4A3D-BDC8-5856F00EA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247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F12B-E815-48AD-B342-FB00A6E186AB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12664-8BAF-4A3D-BDC8-5856F00EA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30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8F12B-E815-48AD-B342-FB00A6E186AB}" type="datetimeFigureOut">
              <a:rPr lang="pt-BR" smtClean="0"/>
              <a:t>17/06/2013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12664-8BAF-4A3D-BDC8-5856F00EA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42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05581"/>
            <a:ext cx="1152127" cy="135647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" name="Retângulo 6"/>
          <p:cNvSpPr/>
          <p:nvPr/>
        </p:nvSpPr>
        <p:spPr>
          <a:xfrm>
            <a:off x="1223627" y="2617748"/>
            <a:ext cx="66967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latin typeface="Georgia" pitchFamily="18" charset="0"/>
              </a:rPr>
              <a:t>Universidade Federal do Amapá</a:t>
            </a:r>
          </a:p>
          <a:p>
            <a:pPr algn="ctr"/>
            <a:r>
              <a:rPr lang="pt-BR" sz="2800" dirty="0" err="1" smtClean="0">
                <a:latin typeface="Georgia" pitchFamily="18" charset="0"/>
              </a:rPr>
              <a:t>Pró-Reitoria</a:t>
            </a:r>
            <a:r>
              <a:rPr lang="pt-BR" sz="2800" dirty="0" smtClean="0">
                <a:latin typeface="Georgia" pitchFamily="18" charset="0"/>
              </a:rPr>
              <a:t> de Ensino de Graduação</a:t>
            </a:r>
            <a:endParaRPr lang="pt-BR" sz="2800" dirty="0">
              <a:latin typeface="Georgia" pitchFamily="18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67544" y="4509120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Georgia" pitchFamily="18" charset="0"/>
              </a:rPr>
              <a:t>Licenciatura em Língua Portuguesa e Língua Inglesa e suas Respectivas Literaturas</a:t>
            </a:r>
          </a:p>
          <a:p>
            <a:pPr algn="just"/>
            <a:r>
              <a:rPr lang="pt-BR" sz="2400" dirty="0">
                <a:latin typeface="Georgia" pitchFamily="18" charset="0"/>
              </a:rPr>
              <a:t>Literatura </a:t>
            </a:r>
            <a:r>
              <a:rPr lang="pt-BR" sz="2400" dirty="0" smtClean="0">
                <a:latin typeface="Georgia" pitchFamily="18" charset="0"/>
              </a:rPr>
              <a:t>Brasileira Colonial</a:t>
            </a:r>
          </a:p>
          <a:p>
            <a:pPr algn="just"/>
            <a:r>
              <a:rPr lang="pt-BR" sz="2400" dirty="0" smtClean="0">
                <a:latin typeface="Georgia" pitchFamily="18" charset="0"/>
              </a:rPr>
              <a:t>Prof. </a:t>
            </a:r>
            <a:r>
              <a:rPr lang="pt-BR" sz="2400" dirty="0" err="1" smtClean="0">
                <a:latin typeface="Georgia" pitchFamily="18" charset="0"/>
              </a:rPr>
              <a:t>Ms</a:t>
            </a:r>
            <a:r>
              <a:rPr lang="pt-BR" sz="2400" dirty="0" smtClean="0">
                <a:latin typeface="Georgia" pitchFamily="18" charset="0"/>
              </a:rPr>
              <a:t>. Marcos </a:t>
            </a:r>
            <a:r>
              <a:rPr lang="pt-BR" sz="2400" dirty="0">
                <a:latin typeface="Georgia" pitchFamily="18" charset="0"/>
              </a:rPr>
              <a:t>Paulo Torres Pereira</a:t>
            </a:r>
          </a:p>
        </p:txBody>
      </p:sp>
    </p:spTree>
    <p:extLst>
      <p:ext uri="{BB962C8B-B14F-4D97-AF65-F5344CB8AC3E}">
        <p14:creationId xmlns:p14="http://schemas.microsoft.com/office/powerpoint/2010/main" val="41278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763688" y="1124744"/>
            <a:ext cx="6840760" cy="978729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pt-BR" dirty="0"/>
              <a:t>Santa Padeirinha,</a:t>
            </a:r>
          </a:p>
          <a:p>
            <a:r>
              <a:rPr lang="pt-BR" dirty="0"/>
              <a:t>Morta com cutelo,</a:t>
            </a:r>
          </a:p>
          <a:p>
            <a:r>
              <a:rPr lang="pt-BR" dirty="0"/>
              <a:t>Sem nenhum farejo</a:t>
            </a:r>
          </a:p>
          <a:p>
            <a:r>
              <a:rPr lang="pt-BR" dirty="0"/>
              <a:t>É vossa farinha</a:t>
            </a:r>
          </a:p>
          <a:p>
            <a:r>
              <a:rPr lang="pt-BR" dirty="0"/>
              <a:t>Ela é mezinha</a:t>
            </a:r>
          </a:p>
          <a:p>
            <a:r>
              <a:rPr lang="pt-BR" dirty="0"/>
              <a:t>Com que sara o povo </a:t>
            </a:r>
          </a:p>
          <a:p>
            <a:r>
              <a:rPr lang="pt-BR" dirty="0"/>
              <a:t>Que com vossa vinda</a:t>
            </a:r>
          </a:p>
          <a:p>
            <a:r>
              <a:rPr lang="pt-BR" dirty="0"/>
              <a:t>Terá trigo novo.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O pão, que amassasses </a:t>
            </a:r>
          </a:p>
          <a:p>
            <a:r>
              <a:rPr lang="pt-BR" dirty="0"/>
              <a:t>Destro em vosso peito, </a:t>
            </a:r>
          </a:p>
          <a:p>
            <a:r>
              <a:rPr lang="pt-BR" dirty="0"/>
              <a:t>É o amor perfeito </a:t>
            </a:r>
          </a:p>
          <a:p>
            <a:r>
              <a:rPr lang="pt-BR" dirty="0"/>
              <a:t>Com que Deus amastes.  </a:t>
            </a:r>
          </a:p>
          <a:p>
            <a:r>
              <a:rPr lang="pt-BR" dirty="0"/>
              <a:t>Deste vos fartasses, </a:t>
            </a:r>
          </a:p>
          <a:p>
            <a:r>
              <a:rPr lang="pt-BR" dirty="0"/>
              <a:t>Deste dais ao povo, </a:t>
            </a:r>
          </a:p>
          <a:p>
            <a:r>
              <a:rPr lang="pt-BR" dirty="0"/>
              <a:t>Por que deixe o velho </a:t>
            </a:r>
          </a:p>
          <a:p>
            <a:r>
              <a:rPr lang="pt-BR" dirty="0"/>
              <a:t>Pelo trigo novo.</a:t>
            </a:r>
          </a:p>
          <a:p>
            <a:r>
              <a:rPr lang="pt-BR" dirty="0"/>
              <a:t> </a:t>
            </a:r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Não </a:t>
            </a:r>
            <a:r>
              <a:rPr lang="pt-BR" dirty="0"/>
              <a:t>se vende em praça, </a:t>
            </a:r>
          </a:p>
          <a:p>
            <a:r>
              <a:rPr lang="pt-BR" dirty="0"/>
              <a:t>Este pão da vida, </a:t>
            </a:r>
          </a:p>
          <a:p>
            <a:r>
              <a:rPr lang="pt-BR" dirty="0"/>
              <a:t>Porque é comida</a:t>
            </a:r>
          </a:p>
          <a:p>
            <a:r>
              <a:rPr lang="pt-BR" dirty="0"/>
              <a:t>Que se dá de graça.</a:t>
            </a:r>
          </a:p>
          <a:p>
            <a:r>
              <a:rPr lang="pt-BR" dirty="0"/>
              <a:t>Oh preciosa massa!</a:t>
            </a:r>
          </a:p>
          <a:p>
            <a:r>
              <a:rPr lang="pt-BR" dirty="0"/>
              <a:t>Oh que pão tão novo</a:t>
            </a:r>
          </a:p>
          <a:p>
            <a:r>
              <a:rPr lang="pt-BR" dirty="0"/>
              <a:t>Que com vossa vinda</a:t>
            </a:r>
          </a:p>
          <a:p>
            <a:r>
              <a:rPr lang="pt-BR" dirty="0"/>
              <a:t>Quer Deus dar ao povo!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Oh que doce bolo</a:t>
            </a:r>
          </a:p>
          <a:p>
            <a:r>
              <a:rPr lang="pt-BR" dirty="0"/>
              <a:t>Que se chama graça!</a:t>
            </a:r>
          </a:p>
          <a:p>
            <a:r>
              <a:rPr lang="pt-BR" dirty="0"/>
              <a:t>Quem sem ela passa</a:t>
            </a:r>
          </a:p>
          <a:p>
            <a:r>
              <a:rPr lang="pt-BR" dirty="0"/>
              <a:t>É mui grande tolo, </a:t>
            </a:r>
          </a:p>
          <a:p>
            <a:r>
              <a:rPr lang="pt-BR" dirty="0"/>
              <a:t>Homem sem miolo</a:t>
            </a:r>
          </a:p>
          <a:p>
            <a:r>
              <a:rPr lang="pt-BR" dirty="0"/>
              <a:t>Qualquer deste povo</a:t>
            </a:r>
          </a:p>
          <a:p>
            <a:r>
              <a:rPr lang="pt-BR" dirty="0"/>
              <a:t>Que não é faminto</a:t>
            </a:r>
          </a:p>
          <a:p>
            <a:r>
              <a:rPr lang="pt-BR" dirty="0"/>
              <a:t>Deste pão tão novo.</a:t>
            </a:r>
          </a:p>
        </p:txBody>
      </p:sp>
    </p:spTree>
    <p:extLst>
      <p:ext uri="{BB962C8B-B14F-4D97-AF65-F5344CB8AC3E}">
        <p14:creationId xmlns:p14="http://schemas.microsoft.com/office/powerpoint/2010/main" val="12181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2636911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atin typeface="Georgia" pitchFamily="18" charset="0"/>
              </a:rPr>
              <a:t>A Condição Colonial</a:t>
            </a:r>
            <a:endParaRPr lang="pt-BR" sz="2400" b="1" dirty="0">
              <a:latin typeface="Georgia" pitchFamily="18" charset="0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099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331640" y="836712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atin typeface="Georgia" pitchFamily="18" charset="0"/>
              </a:rPr>
              <a:t>Colônia</a:t>
            </a:r>
            <a:endParaRPr lang="pt-BR" sz="2400" b="1" dirty="0">
              <a:latin typeface="Georgia" pitchFamily="18" charset="0"/>
            </a:endParaRPr>
          </a:p>
        </p:txBody>
      </p:sp>
      <p:cxnSp>
        <p:nvCxnSpPr>
          <p:cNvPr id="8" name="Conector angulado 7"/>
          <p:cNvCxnSpPr/>
          <p:nvPr/>
        </p:nvCxnSpPr>
        <p:spPr>
          <a:xfrm>
            <a:off x="2843808" y="1067545"/>
            <a:ext cx="576064" cy="351328"/>
          </a:xfrm>
          <a:prstGeom prst="bentConnector3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3225552" y="1064930"/>
            <a:ext cx="15624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Terra a ser ocupada</a:t>
            </a:r>
            <a:endParaRPr lang="pt-BR" sz="2400" dirty="0">
              <a:latin typeface="Georgia" pitchFamily="18" charset="0"/>
            </a:endParaRPr>
          </a:p>
        </p:txBody>
      </p:sp>
      <p:sp>
        <p:nvSpPr>
          <p:cNvPr id="12" name="Chave esquerda 11"/>
          <p:cNvSpPr/>
          <p:nvPr/>
        </p:nvSpPr>
        <p:spPr>
          <a:xfrm>
            <a:off x="4644008" y="836712"/>
            <a:ext cx="216024" cy="1203624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4824028" y="836712"/>
            <a:ext cx="3168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Exploração do pau-brasil</a:t>
            </a:r>
            <a:endParaRPr lang="pt-BR" sz="2400" dirty="0">
              <a:latin typeface="Georgia" pitchFamily="18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860032" y="1226735"/>
            <a:ext cx="3168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Cultivo da cana de açúcar</a:t>
            </a:r>
            <a:endParaRPr lang="pt-BR" sz="2400" dirty="0">
              <a:latin typeface="Georgia" pitchFamily="18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932040" y="1588730"/>
            <a:ext cx="21962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Georgia" pitchFamily="18" charset="0"/>
              </a:rPr>
              <a:t>Extração de ouro</a:t>
            </a:r>
            <a:endParaRPr lang="pt-BR" sz="2400" dirty="0">
              <a:latin typeface="Georgia" pitchFamily="18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331640" y="3573016"/>
            <a:ext cx="55263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latin typeface="Georgia" pitchFamily="18" charset="0"/>
              </a:rPr>
              <a:t>A colonização é um projeto totalizante cujas forças motrizes podem sempre buscar-se no nível do </a:t>
            </a:r>
            <a:r>
              <a:rPr lang="pt-BR" sz="2000" i="1" dirty="0">
                <a:latin typeface="Georgia" pitchFamily="18" charset="0"/>
              </a:rPr>
              <a:t>colo</a:t>
            </a:r>
            <a:r>
              <a:rPr lang="pt-BR" sz="2000" dirty="0">
                <a:latin typeface="Georgia" pitchFamily="18" charset="0"/>
              </a:rPr>
              <a:t>: ocupar um novo chão, explorar os seus bens, submeter os seus naturais. Mas os agentes desse processo não são apenas suportes físicos de operação econômica; são também crentes que trouxeram nas arcas da memória e da linguagem aqueles mortos que não devem </a:t>
            </a:r>
            <a:r>
              <a:rPr lang="pt-BR" sz="2000" dirty="0" smtClean="0">
                <a:latin typeface="Georgia" pitchFamily="18" charset="0"/>
              </a:rPr>
              <a:t>morrer </a:t>
            </a:r>
            <a:r>
              <a:rPr lang="pt-BR" sz="2000" dirty="0">
                <a:latin typeface="Georgia" pitchFamily="18" charset="0"/>
              </a:rPr>
              <a:t>(BOSI, 1999, p. 15</a:t>
            </a:r>
            <a:r>
              <a:rPr lang="pt-BR" sz="2000" dirty="0" smtClean="0">
                <a:latin typeface="Georgia" pitchFamily="18" charset="0"/>
              </a:rPr>
              <a:t>).</a:t>
            </a:r>
            <a:endParaRPr lang="pt-BR" sz="2000" dirty="0">
              <a:latin typeface="Georgia" pitchFamily="18" charset="0"/>
            </a:endParaRPr>
          </a:p>
        </p:txBody>
      </p:sp>
      <p:cxnSp>
        <p:nvCxnSpPr>
          <p:cNvPr id="21" name="Conector de seta reta 20"/>
          <p:cNvCxnSpPr/>
          <p:nvPr/>
        </p:nvCxnSpPr>
        <p:spPr>
          <a:xfrm>
            <a:off x="2348136" y="1389402"/>
            <a:ext cx="1215752" cy="13123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ângulo 23"/>
          <p:cNvSpPr/>
          <p:nvPr/>
        </p:nvSpPr>
        <p:spPr>
          <a:xfrm>
            <a:off x="3056442" y="2701768"/>
            <a:ext cx="1562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Ocupação</a:t>
            </a:r>
            <a:endParaRPr lang="pt-BR" sz="2400" dirty="0">
              <a:latin typeface="Georgia" pitchFamily="18" charset="0"/>
            </a:endParaRPr>
          </a:p>
        </p:txBody>
      </p:sp>
      <p:sp>
        <p:nvSpPr>
          <p:cNvPr id="29" name="Chave esquerda 28"/>
          <p:cNvSpPr/>
          <p:nvPr/>
        </p:nvSpPr>
        <p:spPr>
          <a:xfrm rot="16200000">
            <a:off x="6179306" y="917695"/>
            <a:ext cx="288033" cy="307059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5580112" y="2708920"/>
            <a:ext cx="1562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Exploração</a:t>
            </a:r>
            <a:endParaRPr lang="pt-BR" sz="2400" dirty="0">
              <a:latin typeface="Georgia" pitchFamily="18" charset="0"/>
            </a:endParaRPr>
          </a:p>
        </p:txBody>
      </p:sp>
      <p:sp>
        <p:nvSpPr>
          <p:cNvPr id="31" name="Chave esquerda 30"/>
          <p:cNvSpPr/>
          <p:nvPr/>
        </p:nvSpPr>
        <p:spPr>
          <a:xfrm rot="16200000">
            <a:off x="4940513" y="2057447"/>
            <a:ext cx="288033" cy="2431325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94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  <p:bldP spid="10" grpId="0"/>
      <p:bldP spid="12" grpId="0" animBg="1"/>
      <p:bldP spid="13" grpId="0"/>
      <p:bldP spid="14" grpId="0"/>
      <p:bldP spid="16" grpId="0"/>
      <p:bldP spid="19" grpId="0"/>
      <p:bldP spid="24" grpId="0"/>
      <p:bldP spid="29" grpId="0" animBg="1"/>
      <p:bldP spid="30" grpId="0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259632" y="836712"/>
            <a:ext cx="28055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 smtClean="0">
                <a:latin typeface="Georgia" pitchFamily="18" charset="0"/>
              </a:rPr>
              <a:t>A Carta de Caminha</a:t>
            </a:r>
            <a:endParaRPr lang="pt-BR" sz="2000" dirty="0">
              <a:latin typeface="Georgia" pitchFamily="18" charset="0"/>
            </a:endParaRPr>
          </a:p>
        </p:txBody>
      </p:sp>
      <p:cxnSp>
        <p:nvCxnSpPr>
          <p:cNvPr id="8" name="Conector angulado 7"/>
          <p:cNvCxnSpPr/>
          <p:nvPr/>
        </p:nvCxnSpPr>
        <p:spPr>
          <a:xfrm rot="5400000">
            <a:off x="140896" y="2747536"/>
            <a:ext cx="3173576" cy="360040"/>
          </a:xfrm>
          <a:prstGeom prst="bentConnector3">
            <a:avLst>
              <a:gd name="adj1" fmla="val 12456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1187625" y="4514344"/>
            <a:ext cx="20162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>
                <a:latin typeface="Georgia" pitchFamily="18" charset="0"/>
              </a:rPr>
              <a:t>De acordo com o viés crítico a se seguir, a certidão de nascimento de nossa literatura</a:t>
            </a:r>
            <a:endParaRPr lang="pt-BR" sz="2000" dirty="0"/>
          </a:p>
        </p:txBody>
      </p:sp>
      <p:cxnSp>
        <p:nvCxnSpPr>
          <p:cNvPr id="17" name="Conector de seta reta 16"/>
          <p:cNvCxnSpPr/>
          <p:nvPr/>
        </p:nvCxnSpPr>
        <p:spPr>
          <a:xfrm>
            <a:off x="2411760" y="1340768"/>
            <a:ext cx="3340" cy="5213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17"/>
          <p:cNvSpPr/>
          <p:nvPr/>
        </p:nvSpPr>
        <p:spPr>
          <a:xfrm>
            <a:off x="1547664" y="1772816"/>
            <a:ext cx="17641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Literatura de viagens </a:t>
            </a:r>
            <a:endParaRPr lang="pt-BR" sz="2000" dirty="0"/>
          </a:p>
        </p:txBody>
      </p:sp>
      <p:sp>
        <p:nvSpPr>
          <p:cNvPr id="19" name="Chave esquerda 18"/>
          <p:cNvSpPr/>
          <p:nvPr/>
        </p:nvSpPr>
        <p:spPr>
          <a:xfrm>
            <a:off x="3131840" y="1484784"/>
            <a:ext cx="270819" cy="1442772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3258644" y="1484784"/>
            <a:ext cx="16201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observação</a:t>
            </a:r>
            <a:endParaRPr lang="pt-BR" sz="2400" dirty="0">
              <a:latin typeface="Georgia" pitchFamily="18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3402660" y="1844824"/>
            <a:ext cx="1656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Georgia" pitchFamily="18" charset="0"/>
              </a:rPr>
              <a:t>ingenuidade</a:t>
            </a:r>
            <a:endParaRPr lang="pt-BR" sz="2400" dirty="0">
              <a:latin typeface="Georgia" pitchFamily="18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3419872" y="2204864"/>
            <a:ext cx="16389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>
                <a:latin typeface="Georgia" pitchFamily="18" charset="0"/>
              </a:rPr>
              <a:t>missionária</a:t>
            </a:r>
            <a:endParaRPr lang="pt-BR" sz="2400" dirty="0">
              <a:latin typeface="Georgia" pitchFamily="18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3402660" y="2564904"/>
            <a:ext cx="18894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Georgia" pitchFamily="18" charset="0"/>
              </a:rPr>
              <a:t>mercantilista</a:t>
            </a:r>
            <a:endParaRPr lang="pt-BR" sz="2400" dirty="0">
              <a:latin typeface="Georgia" pitchFamily="18" charset="0"/>
            </a:endParaRPr>
          </a:p>
        </p:txBody>
      </p:sp>
      <p:cxnSp>
        <p:nvCxnSpPr>
          <p:cNvPr id="31" name="Conector de seta reta 30"/>
          <p:cNvCxnSpPr/>
          <p:nvPr/>
        </p:nvCxnSpPr>
        <p:spPr>
          <a:xfrm>
            <a:off x="4352636" y="2979675"/>
            <a:ext cx="3340" cy="5213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31"/>
          <p:cNvSpPr/>
          <p:nvPr/>
        </p:nvSpPr>
        <p:spPr>
          <a:xfrm>
            <a:off x="2501982" y="3421449"/>
            <a:ext cx="53103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Georgia" pitchFamily="18" charset="0"/>
              </a:rPr>
              <a:t>Também de teor mercantil, </a:t>
            </a:r>
            <a:r>
              <a:rPr lang="pt-BR" sz="2000" i="1" dirty="0" smtClean="0">
                <a:latin typeface="Georgia" pitchFamily="18" charset="0"/>
              </a:rPr>
              <a:t>Tratado da</a:t>
            </a:r>
            <a:r>
              <a:rPr lang="pt-BR" sz="2000" dirty="0" smtClean="0">
                <a:latin typeface="Georgia" pitchFamily="18" charset="0"/>
              </a:rPr>
              <a:t> </a:t>
            </a:r>
            <a:r>
              <a:rPr lang="pt-BR" sz="2000" i="1" dirty="0" smtClean="0">
                <a:latin typeface="Georgia" pitchFamily="18" charset="0"/>
              </a:rPr>
              <a:t>Terra do Brasil </a:t>
            </a:r>
            <a:r>
              <a:rPr lang="pt-BR" sz="2000" dirty="0" smtClean="0">
                <a:latin typeface="Georgia" pitchFamily="18" charset="0"/>
              </a:rPr>
              <a:t>e </a:t>
            </a:r>
            <a:r>
              <a:rPr lang="pt-BR" sz="2000" i="1" dirty="0" smtClean="0">
                <a:latin typeface="Georgia" pitchFamily="18" charset="0"/>
              </a:rPr>
              <a:t>História da Província de Santa Cruz que vulgarmente chamamos de Brasil</a:t>
            </a:r>
            <a:r>
              <a:rPr lang="pt-BR" sz="2000" dirty="0" smtClean="0">
                <a:latin typeface="Georgia" pitchFamily="18" charset="0"/>
              </a:rPr>
              <a:t>.</a:t>
            </a:r>
            <a:endParaRPr lang="pt-BR" sz="2400" dirty="0">
              <a:latin typeface="Georgia" pitchFamily="18" charset="0"/>
            </a:endParaRPr>
          </a:p>
        </p:txBody>
      </p:sp>
      <p:cxnSp>
        <p:nvCxnSpPr>
          <p:cNvPr id="33" name="Conector de seta reta 32"/>
          <p:cNvCxnSpPr/>
          <p:nvPr/>
        </p:nvCxnSpPr>
        <p:spPr>
          <a:xfrm>
            <a:off x="3923928" y="4437112"/>
            <a:ext cx="3340" cy="5213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ângulo 33"/>
          <p:cNvSpPr/>
          <p:nvPr/>
        </p:nvSpPr>
        <p:spPr>
          <a:xfrm>
            <a:off x="3225909" y="4974647"/>
            <a:ext cx="14901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err="1" smtClean="0">
                <a:latin typeface="Georgia" pitchFamily="18" charset="0"/>
              </a:rPr>
              <a:t>Gândavo</a:t>
            </a:r>
            <a:endParaRPr lang="pt-BR" sz="2400" dirty="0">
              <a:latin typeface="Georgia" pitchFamily="18" charset="0"/>
            </a:endParaRPr>
          </a:p>
        </p:txBody>
      </p:sp>
      <p:cxnSp>
        <p:nvCxnSpPr>
          <p:cNvPr id="35" name="Conector de seta reta 34"/>
          <p:cNvCxnSpPr/>
          <p:nvPr/>
        </p:nvCxnSpPr>
        <p:spPr>
          <a:xfrm flipV="1">
            <a:off x="4719737" y="1601434"/>
            <a:ext cx="248329" cy="724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ângulo 37"/>
          <p:cNvSpPr/>
          <p:nvPr/>
        </p:nvSpPr>
        <p:spPr>
          <a:xfrm>
            <a:off x="4917288" y="1138443"/>
            <a:ext cx="3183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>
                <a:latin typeface="Georgia" pitchFamily="18" charset="0"/>
              </a:rPr>
              <a:t>Tratado Descritivo do Brasil</a:t>
            </a:r>
            <a:r>
              <a:rPr lang="pt-BR" dirty="0" smtClean="0">
                <a:latin typeface="Georgia" pitchFamily="18" charset="0"/>
              </a:rPr>
              <a:t>, de Gabriel Soares</a:t>
            </a:r>
            <a:endParaRPr lang="pt-BR" dirty="0"/>
          </a:p>
        </p:txBody>
      </p:sp>
      <p:sp>
        <p:nvSpPr>
          <p:cNvPr id="43" name="Retângulo de cantos arredondados 42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 de cantos arredondados 43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Retângulo de cantos arredondados 44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Retângulo de cantos arredondados 45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7" name="Conector de seta reta 46"/>
          <p:cNvCxnSpPr/>
          <p:nvPr/>
        </p:nvCxnSpPr>
        <p:spPr>
          <a:xfrm>
            <a:off x="6508840" y="1772816"/>
            <a:ext cx="3340" cy="5213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tângulo 47"/>
          <p:cNvSpPr/>
          <p:nvPr/>
        </p:nvSpPr>
        <p:spPr>
          <a:xfrm>
            <a:off x="5436096" y="2352808"/>
            <a:ext cx="21602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Antecipadamente naturalista</a:t>
            </a:r>
            <a:endParaRPr lang="pt-BR" sz="2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51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8" grpId="0"/>
      <p:bldP spid="19" grpId="0" animBg="1"/>
      <p:bldP spid="20" grpId="0"/>
      <p:bldP spid="21" grpId="0"/>
      <p:bldP spid="22" grpId="0"/>
      <p:bldP spid="23" grpId="0"/>
      <p:bldP spid="32" grpId="0"/>
      <p:bldP spid="34" grpId="0"/>
      <p:bldP spid="38" grpId="0"/>
      <p:bldP spid="43" grpId="0" animBg="1"/>
      <p:bldP spid="44" grpId="0" animBg="1"/>
      <p:bldP spid="45" grpId="0" animBg="1"/>
      <p:bldP spid="46" grpId="0" animBg="1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259632" y="1052736"/>
            <a:ext cx="33345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 smtClean="0">
                <a:latin typeface="Georgia" pitchFamily="18" charset="0"/>
              </a:rPr>
              <a:t>Capitanias Hereditárias</a:t>
            </a:r>
            <a:endParaRPr lang="pt-BR" sz="2000" dirty="0">
              <a:latin typeface="Georgia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995936" y="1556792"/>
            <a:ext cx="39443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Georgia" pitchFamily="18" charset="0"/>
              </a:rPr>
              <a:t>Tinham por objetivo defender </a:t>
            </a:r>
            <a:r>
              <a:rPr lang="pt-BR" sz="2000" dirty="0">
                <a:latin typeface="Georgia" pitchFamily="18" charset="0"/>
              </a:rPr>
              <a:t>a região costeira de ataques alheios</a:t>
            </a:r>
          </a:p>
        </p:txBody>
      </p:sp>
      <p:cxnSp>
        <p:nvCxnSpPr>
          <p:cNvPr id="11" name="Conector de seta reta 10"/>
          <p:cNvCxnSpPr>
            <a:stCxn id="6" idx="2"/>
            <a:endCxn id="7" idx="1"/>
          </p:cNvCxnSpPr>
          <p:nvPr/>
        </p:nvCxnSpPr>
        <p:spPr>
          <a:xfrm>
            <a:off x="2926916" y="1452846"/>
            <a:ext cx="1069020" cy="45788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1580351" y="2990807"/>
            <a:ext cx="16672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>
                <a:latin typeface="Georgia" pitchFamily="18" charset="0"/>
              </a:rPr>
              <a:t>Governar</a:t>
            </a:r>
            <a:r>
              <a:rPr lang="pt-BR" sz="2000" dirty="0">
                <a:latin typeface="Georgia" pitchFamily="18" charset="0"/>
              </a:rPr>
              <a:t>, </a:t>
            </a:r>
            <a:endParaRPr lang="pt-BR" sz="2000" dirty="0" smtClean="0">
              <a:latin typeface="Georgia" pitchFamily="18" charset="0"/>
            </a:endParaRPr>
          </a:p>
          <a:p>
            <a:r>
              <a:rPr lang="pt-BR" sz="2000" dirty="0" smtClean="0">
                <a:latin typeface="Georgia" pitchFamily="18" charset="0"/>
              </a:rPr>
              <a:t>colonizar</a:t>
            </a:r>
            <a:r>
              <a:rPr lang="pt-BR" sz="2000" dirty="0">
                <a:latin typeface="Georgia" pitchFamily="18" charset="0"/>
              </a:rPr>
              <a:t>, </a:t>
            </a:r>
            <a:endParaRPr lang="pt-BR" sz="2000" dirty="0" smtClean="0">
              <a:latin typeface="Georgia" pitchFamily="18" charset="0"/>
            </a:endParaRPr>
          </a:p>
          <a:p>
            <a:r>
              <a:rPr lang="pt-BR" sz="2000" dirty="0" smtClean="0">
                <a:latin typeface="Georgia" pitchFamily="18" charset="0"/>
              </a:rPr>
              <a:t>resguardar e</a:t>
            </a:r>
          </a:p>
          <a:p>
            <a:r>
              <a:rPr lang="pt-BR" sz="2000" dirty="0" smtClean="0">
                <a:latin typeface="Georgia" pitchFamily="18" charset="0"/>
              </a:rPr>
              <a:t>desenvolver a nova terra</a:t>
            </a:r>
            <a:endParaRPr lang="pt-BR" sz="2000" dirty="0">
              <a:latin typeface="Georgia" pitchFamily="18" charset="0"/>
            </a:endParaRPr>
          </a:p>
        </p:txBody>
      </p:sp>
      <p:cxnSp>
        <p:nvCxnSpPr>
          <p:cNvPr id="13" name="Conector de seta reta 12"/>
          <p:cNvCxnSpPr/>
          <p:nvPr/>
        </p:nvCxnSpPr>
        <p:spPr>
          <a:xfrm flipH="1">
            <a:off x="3040330" y="2063135"/>
            <a:ext cx="968974" cy="2289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15"/>
          <p:cNvSpPr/>
          <p:nvPr/>
        </p:nvSpPr>
        <p:spPr>
          <a:xfrm>
            <a:off x="1691680" y="2123564"/>
            <a:ext cx="14446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>
                <a:latin typeface="Georgia" pitchFamily="18" charset="0"/>
              </a:rPr>
              <a:t>Donatários</a:t>
            </a:r>
            <a:endParaRPr lang="pt-BR" sz="2000" dirty="0"/>
          </a:p>
        </p:txBody>
      </p:sp>
      <p:cxnSp>
        <p:nvCxnSpPr>
          <p:cNvPr id="17" name="Conector de seta reta 16"/>
          <p:cNvCxnSpPr/>
          <p:nvPr/>
        </p:nvCxnSpPr>
        <p:spPr>
          <a:xfrm>
            <a:off x="2267744" y="2523674"/>
            <a:ext cx="3340" cy="5213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3136306" y="3284984"/>
            <a:ext cx="434771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ângulo 20"/>
          <p:cNvSpPr/>
          <p:nvPr/>
        </p:nvSpPr>
        <p:spPr>
          <a:xfrm>
            <a:off x="3571077" y="3084929"/>
            <a:ext cx="17267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>
                <a:latin typeface="Georgia" pitchFamily="18" charset="0"/>
              </a:rPr>
              <a:t>Mão de obra?</a:t>
            </a:r>
            <a:endParaRPr lang="pt-BR" sz="2000" dirty="0"/>
          </a:p>
        </p:txBody>
      </p:sp>
      <p:sp>
        <p:nvSpPr>
          <p:cNvPr id="22" name="Chave esquerda 21"/>
          <p:cNvSpPr/>
          <p:nvPr/>
        </p:nvSpPr>
        <p:spPr>
          <a:xfrm>
            <a:off x="5148064" y="2729432"/>
            <a:ext cx="216024" cy="1203624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5292080" y="2924944"/>
            <a:ext cx="16201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portuguesa</a:t>
            </a:r>
            <a:endParaRPr lang="pt-BR" sz="2400" dirty="0">
              <a:latin typeface="Georgia" pitchFamily="18" charset="0"/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5436096" y="3314967"/>
            <a:ext cx="14041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Georgia" pitchFamily="18" charset="0"/>
              </a:rPr>
              <a:t>indígena</a:t>
            </a:r>
            <a:endParaRPr lang="pt-BR" sz="2400" dirty="0">
              <a:latin typeface="Georgia" pitchFamily="18" charset="0"/>
            </a:endParaRPr>
          </a:p>
        </p:txBody>
      </p:sp>
      <p:cxnSp>
        <p:nvCxnSpPr>
          <p:cNvPr id="25" name="Conector de seta reta 24"/>
          <p:cNvCxnSpPr/>
          <p:nvPr/>
        </p:nvCxnSpPr>
        <p:spPr>
          <a:xfrm>
            <a:off x="6086890" y="3713468"/>
            <a:ext cx="3340" cy="5213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ângulo 25"/>
          <p:cNvSpPr/>
          <p:nvPr/>
        </p:nvSpPr>
        <p:spPr>
          <a:xfrm>
            <a:off x="4594199" y="4181018"/>
            <a:ext cx="34341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i="1" dirty="0" smtClean="0">
                <a:latin typeface="Georgia" pitchFamily="18" charset="0"/>
              </a:rPr>
              <a:t>Diálogo sobre a conversão do gentio, </a:t>
            </a:r>
            <a:r>
              <a:rPr lang="pt-BR" sz="2000" dirty="0" smtClean="0">
                <a:latin typeface="Georgia" pitchFamily="18" charset="0"/>
              </a:rPr>
              <a:t>de Manuel da Nóbrega</a:t>
            </a:r>
            <a:endParaRPr lang="pt-BR" sz="2400" i="1" dirty="0">
              <a:latin typeface="Georgia" pitchFamily="18" charset="0"/>
            </a:endParaRP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de cantos arredondados 27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de cantos arredondados 28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de cantos arredondados 29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1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6" grpId="0"/>
      <p:bldP spid="21" grpId="0"/>
      <p:bldP spid="22" grpId="0" animBg="1"/>
      <p:bldP spid="23" grpId="0"/>
      <p:bldP spid="24" grpId="0"/>
      <p:bldP spid="26" grpId="0"/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259632" y="1052736"/>
            <a:ext cx="27895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 smtClean="0">
                <a:latin typeface="Georgia" pitchFamily="18" charset="0"/>
              </a:rPr>
              <a:t>Literatura Jesuítica</a:t>
            </a:r>
            <a:endParaRPr lang="pt-BR" sz="2000" dirty="0">
              <a:latin typeface="Georgia" pitchFamily="18" charset="0"/>
            </a:endParaRPr>
          </a:p>
        </p:txBody>
      </p:sp>
      <p:cxnSp>
        <p:nvCxnSpPr>
          <p:cNvPr id="7" name="Conector de seta reta 6"/>
          <p:cNvCxnSpPr/>
          <p:nvPr/>
        </p:nvCxnSpPr>
        <p:spPr>
          <a:xfrm>
            <a:off x="2267744" y="1412776"/>
            <a:ext cx="3340" cy="5213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1115616" y="1916832"/>
            <a:ext cx="2304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Temática ibérica e medieval</a:t>
            </a:r>
            <a:endParaRPr lang="pt-BR" sz="2000" dirty="0"/>
          </a:p>
        </p:txBody>
      </p:sp>
      <p:cxnSp>
        <p:nvCxnSpPr>
          <p:cNvPr id="9" name="Conector de seta reta 8"/>
          <p:cNvCxnSpPr/>
          <p:nvPr/>
        </p:nvCxnSpPr>
        <p:spPr>
          <a:xfrm>
            <a:off x="3419872" y="2270775"/>
            <a:ext cx="50298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3851920" y="1916832"/>
            <a:ext cx="14250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Conversão do gentio</a:t>
            </a:r>
            <a:endParaRPr lang="pt-BR" sz="2000" dirty="0"/>
          </a:p>
        </p:txBody>
      </p:sp>
      <p:cxnSp>
        <p:nvCxnSpPr>
          <p:cNvPr id="12" name="Conector de seta reta 11"/>
          <p:cNvCxnSpPr/>
          <p:nvPr/>
        </p:nvCxnSpPr>
        <p:spPr>
          <a:xfrm>
            <a:off x="5365157" y="2276872"/>
            <a:ext cx="50298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5796136" y="1916832"/>
            <a:ext cx="14250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José de Anchieta</a:t>
            </a:r>
            <a:endParaRPr lang="pt-BR" sz="2000" dirty="0"/>
          </a:p>
        </p:txBody>
      </p:sp>
      <p:cxnSp>
        <p:nvCxnSpPr>
          <p:cNvPr id="14" name="Conector de seta reta 13"/>
          <p:cNvCxnSpPr/>
          <p:nvPr/>
        </p:nvCxnSpPr>
        <p:spPr>
          <a:xfrm>
            <a:off x="6944924" y="2552487"/>
            <a:ext cx="3340" cy="5213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5868144" y="3073820"/>
            <a:ext cx="21602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Fé como justificativa à conversão</a:t>
            </a:r>
            <a:endParaRPr lang="pt-BR" sz="2000" dirty="0"/>
          </a:p>
        </p:txBody>
      </p:sp>
      <p:cxnSp>
        <p:nvCxnSpPr>
          <p:cNvPr id="16" name="Conector de seta reta 15"/>
          <p:cNvCxnSpPr/>
          <p:nvPr/>
        </p:nvCxnSpPr>
        <p:spPr>
          <a:xfrm flipH="1">
            <a:off x="5616650" y="3581651"/>
            <a:ext cx="46184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ângulo 18"/>
          <p:cNvSpPr/>
          <p:nvPr/>
        </p:nvSpPr>
        <p:spPr>
          <a:xfrm>
            <a:off x="3765903" y="3388930"/>
            <a:ext cx="18862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Apostolicismo</a:t>
            </a:r>
            <a:endParaRPr lang="pt-BR" sz="2000" dirty="0"/>
          </a:p>
        </p:txBody>
      </p:sp>
      <p:sp>
        <p:nvSpPr>
          <p:cNvPr id="21" name="Chave esquerda 20"/>
          <p:cNvSpPr/>
          <p:nvPr/>
        </p:nvSpPr>
        <p:spPr>
          <a:xfrm flipH="1" flipV="1">
            <a:off x="3621887" y="3212976"/>
            <a:ext cx="230033" cy="818925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2798420" y="3212976"/>
            <a:ext cx="9674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poesia</a:t>
            </a:r>
            <a:endParaRPr lang="pt-BR" sz="2400" dirty="0">
              <a:latin typeface="Georgia" pitchFamily="18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2843808" y="3573016"/>
            <a:ext cx="10801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Georgia" pitchFamily="18" charset="0"/>
              </a:rPr>
              <a:t>autos</a:t>
            </a:r>
            <a:endParaRPr lang="pt-BR" sz="2400" dirty="0">
              <a:latin typeface="Georgia" pitchFamily="18" charset="0"/>
            </a:endParaRPr>
          </a:p>
        </p:txBody>
      </p:sp>
      <p:cxnSp>
        <p:nvCxnSpPr>
          <p:cNvPr id="24" name="Conector de seta reta 23"/>
          <p:cNvCxnSpPr/>
          <p:nvPr/>
        </p:nvCxnSpPr>
        <p:spPr>
          <a:xfrm flipH="1">
            <a:off x="2411760" y="3789040"/>
            <a:ext cx="46184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ângulo 24"/>
          <p:cNvSpPr/>
          <p:nvPr/>
        </p:nvSpPr>
        <p:spPr>
          <a:xfrm>
            <a:off x="1228253" y="3573016"/>
            <a:ext cx="13275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pastorais</a:t>
            </a:r>
            <a:endParaRPr lang="pt-BR" sz="2400" dirty="0">
              <a:latin typeface="Georgia" pitchFamily="18" charset="0"/>
            </a:endParaRPr>
          </a:p>
        </p:txBody>
      </p:sp>
      <p:sp>
        <p:nvSpPr>
          <p:cNvPr id="26" name="Chave esquerda 25"/>
          <p:cNvSpPr/>
          <p:nvPr/>
        </p:nvSpPr>
        <p:spPr>
          <a:xfrm rot="5400000" flipV="1">
            <a:off x="2955994" y="2389059"/>
            <a:ext cx="195991" cy="3468072"/>
          </a:xfrm>
          <a:prstGeom prst="leftBrace">
            <a:avLst>
              <a:gd name="adj1" fmla="val 8333"/>
              <a:gd name="adj2" fmla="val 1962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/>
          <p:cNvSpPr/>
          <p:nvPr/>
        </p:nvSpPr>
        <p:spPr>
          <a:xfrm>
            <a:off x="1228252" y="4109010"/>
            <a:ext cx="35597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i="1" dirty="0" smtClean="0">
                <a:latin typeface="Georgia" pitchFamily="18" charset="0"/>
              </a:rPr>
              <a:t>Auto Representado na Festa de São Lourenço</a:t>
            </a:r>
            <a:endParaRPr lang="pt-BR" sz="2400" i="1" dirty="0">
              <a:latin typeface="Georgia" pitchFamily="18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1228251" y="4737338"/>
            <a:ext cx="35597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i="1" dirty="0" smtClean="0">
                <a:latin typeface="Georgia" pitchFamily="18" charset="0"/>
              </a:rPr>
              <a:t>Auto Representado na Vila de Vitória</a:t>
            </a:r>
            <a:endParaRPr lang="pt-BR" sz="2400" i="1" dirty="0">
              <a:latin typeface="Georgia" pitchFamily="18" charset="0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1228251" y="5385410"/>
            <a:ext cx="35597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i="1" dirty="0" smtClean="0">
                <a:latin typeface="Georgia" pitchFamily="18" charset="0"/>
              </a:rPr>
              <a:t>Auto Na Visita de Sta. Isabel</a:t>
            </a:r>
            <a:endParaRPr lang="pt-BR" sz="2400" i="1" dirty="0">
              <a:latin typeface="Georgia" pitchFamily="18" charset="0"/>
            </a:endParaRPr>
          </a:p>
        </p:txBody>
      </p:sp>
      <p:cxnSp>
        <p:nvCxnSpPr>
          <p:cNvPr id="32" name="Conector de seta reta 31"/>
          <p:cNvCxnSpPr/>
          <p:nvPr/>
        </p:nvCxnSpPr>
        <p:spPr>
          <a:xfrm>
            <a:off x="4788024" y="3789040"/>
            <a:ext cx="1069020" cy="45788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5796136" y="4149080"/>
            <a:ext cx="21602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Obra pedagógica</a:t>
            </a:r>
            <a:endParaRPr lang="pt-BR" sz="2000" dirty="0"/>
          </a:p>
        </p:txBody>
      </p:sp>
      <p:cxnSp>
        <p:nvCxnSpPr>
          <p:cNvPr id="34" name="Conector de seta reta 33"/>
          <p:cNvCxnSpPr/>
          <p:nvPr/>
        </p:nvCxnSpPr>
        <p:spPr>
          <a:xfrm>
            <a:off x="6948264" y="4563851"/>
            <a:ext cx="3340" cy="5213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tângulo 34"/>
          <p:cNvSpPr/>
          <p:nvPr/>
        </p:nvSpPr>
        <p:spPr>
          <a:xfrm>
            <a:off x="5276955" y="5013176"/>
            <a:ext cx="28234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Emprego do português ou do tupi, conforme interesse ou grau de compreensão da assembleia</a:t>
            </a:r>
            <a:endParaRPr lang="pt-BR" sz="2000" dirty="0"/>
          </a:p>
        </p:txBody>
      </p:sp>
      <p:sp>
        <p:nvSpPr>
          <p:cNvPr id="36" name="Retângulo de cantos arredondados 35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etângulo de cantos arredondados 36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de cantos arredondados 37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 de cantos arredondados 38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1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3" grpId="0"/>
      <p:bldP spid="15" grpId="0"/>
      <p:bldP spid="19" grpId="0"/>
      <p:bldP spid="21" grpId="0" animBg="1"/>
      <p:bldP spid="22" grpId="0"/>
      <p:bldP spid="23" grpId="0"/>
      <p:bldP spid="25" grpId="0"/>
      <p:bldP spid="26" grpId="0" animBg="1"/>
      <p:bldP spid="28" grpId="0"/>
      <p:bldP spid="29" grpId="0"/>
      <p:bldP spid="30" grpId="0"/>
      <p:bldP spid="33" grpId="0"/>
      <p:bldP spid="35" grpId="0"/>
      <p:bldP spid="36" grpId="0" animBg="1"/>
      <p:bldP spid="37" grpId="0" animBg="1"/>
      <p:bldP spid="38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331640" y="908720"/>
            <a:ext cx="18862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Apostolicismo</a:t>
            </a:r>
            <a:endParaRPr lang="pt-BR" sz="2000" dirty="0"/>
          </a:p>
        </p:txBody>
      </p:sp>
      <p:cxnSp>
        <p:nvCxnSpPr>
          <p:cNvPr id="7" name="Conector de seta reta 6"/>
          <p:cNvCxnSpPr/>
          <p:nvPr/>
        </p:nvCxnSpPr>
        <p:spPr>
          <a:xfrm>
            <a:off x="2353761" y="1308830"/>
            <a:ext cx="534510" cy="2289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2891363" y="1337719"/>
            <a:ext cx="21602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Teatro jesuítico</a:t>
            </a:r>
            <a:endParaRPr lang="pt-BR" sz="2000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4932040" y="1537774"/>
            <a:ext cx="53451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5004048" y="1308830"/>
            <a:ext cx="21602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i="1" dirty="0" err="1" smtClean="0">
                <a:latin typeface="Georgia" pitchFamily="18" charset="0"/>
              </a:rPr>
              <a:t>Vilancios</a:t>
            </a:r>
            <a:endParaRPr lang="pt-BR" sz="2000" i="1" dirty="0"/>
          </a:p>
        </p:txBody>
      </p:sp>
      <p:cxnSp>
        <p:nvCxnSpPr>
          <p:cNvPr id="13" name="Conector de seta reta 12"/>
          <p:cNvCxnSpPr/>
          <p:nvPr/>
        </p:nvCxnSpPr>
        <p:spPr>
          <a:xfrm>
            <a:off x="6084168" y="1737829"/>
            <a:ext cx="534510" cy="2289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13"/>
          <p:cNvSpPr/>
          <p:nvPr/>
        </p:nvSpPr>
        <p:spPr>
          <a:xfrm>
            <a:off x="5926297" y="2060848"/>
            <a:ext cx="21602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Tradição oral</a:t>
            </a:r>
            <a:endParaRPr lang="pt-BR" sz="2000" dirty="0"/>
          </a:p>
        </p:txBody>
      </p:sp>
      <p:cxnSp>
        <p:nvCxnSpPr>
          <p:cNvPr id="15" name="Conector de seta reta 14"/>
          <p:cNvCxnSpPr/>
          <p:nvPr/>
        </p:nvCxnSpPr>
        <p:spPr>
          <a:xfrm flipH="1">
            <a:off x="3347864" y="1719415"/>
            <a:ext cx="454441" cy="39107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ângulo 16"/>
          <p:cNvSpPr/>
          <p:nvPr/>
        </p:nvSpPr>
        <p:spPr>
          <a:xfrm>
            <a:off x="2123728" y="1772816"/>
            <a:ext cx="14250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José de Anchieta</a:t>
            </a:r>
            <a:endParaRPr lang="pt-BR" sz="2000" dirty="0"/>
          </a:p>
        </p:txBody>
      </p:sp>
      <p:cxnSp>
        <p:nvCxnSpPr>
          <p:cNvPr id="18" name="Conector de seta reta 17"/>
          <p:cNvCxnSpPr>
            <a:endCxn id="19" idx="1"/>
          </p:cNvCxnSpPr>
          <p:nvPr/>
        </p:nvCxnSpPr>
        <p:spPr>
          <a:xfrm>
            <a:off x="3272516" y="2408471"/>
            <a:ext cx="698967" cy="2415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ângulo 18"/>
          <p:cNvSpPr/>
          <p:nvPr/>
        </p:nvSpPr>
        <p:spPr>
          <a:xfrm>
            <a:off x="3971483" y="2296036"/>
            <a:ext cx="14250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Celebração religiosa</a:t>
            </a:r>
            <a:endParaRPr lang="pt-BR" sz="2000" dirty="0"/>
          </a:p>
        </p:txBody>
      </p:sp>
      <p:cxnSp>
        <p:nvCxnSpPr>
          <p:cNvPr id="21" name="Conector de seta reta 20"/>
          <p:cNvCxnSpPr/>
          <p:nvPr/>
        </p:nvCxnSpPr>
        <p:spPr>
          <a:xfrm>
            <a:off x="5362446" y="2837668"/>
            <a:ext cx="502987" cy="16625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5667246" y="2661880"/>
            <a:ext cx="22171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Embate entre o Bem e o Mal, Fé e Virtude</a:t>
            </a:r>
            <a:endParaRPr lang="pt-BR" sz="2000" dirty="0"/>
          </a:p>
        </p:txBody>
      </p:sp>
      <p:cxnSp>
        <p:nvCxnSpPr>
          <p:cNvPr id="24" name="Conector de seta reta 23"/>
          <p:cNvCxnSpPr/>
          <p:nvPr/>
        </p:nvCxnSpPr>
        <p:spPr>
          <a:xfrm flipH="1">
            <a:off x="4795418" y="3162606"/>
            <a:ext cx="914822" cy="61278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ângulo 24"/>
          <p:cNvSpPr/>
          <p:nvPr/>
        </p:nvSpPr>
        <p:spPr>
          <a:xfrm>
            <a:off x="3290982" y="3421449"/>
            <a:ext cx="14250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Conversão do gentio</a:t>
            </a:r>
            <a:endParaRPr lang="pt-BR" sz="2000" dirty="0"/>
          </a:p>
        </p:txBody>
      </p:sp>
      <p:cxnSp>
        <p:nvCxnSpPr>
          <p:cNvPr id="28" name="Conector de seta reta 27"/>
          <p:cNvCxnSpPr>
            <a:stCxn id="22" idx="2"/>
          </p:cNvCxnSpPr>
          <p:nvPr/>
        </p:nvCxnSpPr>
        <p:spPr>
          <a:xfrm flipH="1">
            <a:off x="5865434" y="3677543"/>
            <a:ext cx="910373" cy="76289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>
            <a:off x="4646243" y="4042219"/>
            <a:ext cx="571593" cy="3384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3995936" y="4379817"/>
            <a:ext cx="22354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Teor pedagógico e alegórico</a:t>
            </a:r>
            <a:endParaRPr lang="pt-BR" sz="2000" dirty="0"/>
          </a:p>
        </p:txBody>
      </p:sp>
      <p:cxnSp>
        <p:nvCxnSpPr>
          <p:cNvPr id="35" name="Conector de seta reta 34"/>
          <p:cNvCxnSpPr/>
          <p:nvPr/>
        </p:nvCxnSpPr>
        <p:spPr>
          <a:xfrm flipH="1">
            <a:off x="3575084" y="4815645"/>
            <a:ext cx="683648" cy="3974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tângulo 35"/>
          <p:cNvSpPr/>
          <p:nvPr/>
        </p:nvSpPr>
        <p:spPr>
          <a:xfrm>
            <a:off x="1544417" y="4933617"/>
            <a:ext cx="223549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>
                <a:latin typeface="Georgia" pitchFamily="18" charset="0"/>
              </a:rPr>
              <a:t>Rapsódia que converte através do lúdico</a:t>
            </a:r>
            <a:endParaRPr lang="pt-BR" sz="2000" dirty="0"/>
          </a:p>
        </p:txBody>
      </p:sp>
      <p:sp>
        <p:nvSpPr>
          <p:cNvPr id="38" name="Retângulo de cantos arredondados 37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 de cantos arredondados 38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Retângulo de cantos arredondados 39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Retângulo de cantos arredondados 40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1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4" grpId="0"/>
      <p:bldP spid="17" grpId="0"/>
      <p:bldP spid="19" grpId="0"/>
      <p:bldP spid="22" grpId="0"/>
      <p:bldP spid="25" grpId="0"/>
      <p:bldP spid="33" grpId="0"/>
      <p:bldP spid="36" grpId="0"/>
      <p:bldP spid="38" grpId="0" animBg="1"/>
      <p:bldP spid="39" grpId="0" animBg="1"/>
      <p:bldP spid="40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115616" y="1823913"/>
            <a:ext cx="70567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A Santa Inês</a:t>
            </a:r>
            <a:endParaRPr lang="pt-BR" dirty="0"/>
          </a:p>
          <a:p>
            <a:r>
              <a:rPr lang="pt-BR" dirty="0"/>
              <a:t>Cordeirinha linda,</a:t>
            </a:r>
          </a:p>
          <a:p>
            <a:r>
              <a:rPr lang="pt-BR" dirty="0"/>
              <a:t>Como folga o povo,</a:t>
            </a:r>
          </a:p>
          <a:p>
            <a:r>
              <a:rPr lang="pt-BR" dirty="0"/>
              <a:t>Porque vossa vinda</a:t>
            </a:r>
          </a:p>
          <a:p>
            <a:r>
              <a:rPr lang="pt-BR" dirty="0"/>
              <a:t>Lhe dá lume novo.</a:t>
            </a:r>
          </a:p>
          <a:p>
            <a:pPr lvl="5"/>
            <a:r>
              <a:rPr lang="pt-BR" dirty="0" smtClean="0"/>
              <a:t>Cordeirinha </a:t>
            </a:r>
            <a:r>
              <a:rPr lang="pt-BR" dirty="0"/>
              <a:t>santa,</a:t>
            </a:r>
          </a:p>
          <a:p>
            <a:pPr lvl="5"/>
            <a:r>
              <a:rPr lang="pt-BR" dirty="0"/>
              <a:t>De Jesus querida,</a:t>
            </a:r>
          </a:p>
          <a:p>
            <a:pPr lvl="5"/>
            <a:r>
              <a:rPr lang="pt-BR" dirty="0"/>
              <a:t>Vossa santa vida</a:t>
            </a:r>
          </a:p>
          <a:p>
            <a:pPr lvl="5"/>
            <a:r>
              <a:rPr lang="pt-BR" dirty="0"/>
              <a:t>O Diabo espanta.</a:t>
            </a:r>
          </a:p>
          <a:p>
            <a:pPr lvl="8"/>
            <a:r>
              <a:rPr lang="pt-BR" dirty="0" smtClean="0"/>
              <a:t>	Por </a:t>
            </a:r>
            <a:r>
              <a:rPr lang="pt-BR" dirty="0"/>
              <a:t>isso vos canta</a:t>
            </a:r>
          </a:p>
          <a:p>
            <a:pPr lvl="8"/>
            <a:r>
              <a:rPr lang="pt-BR" dirty="0" smtClean="0"/>
              <a:t>	Com </a:t>
            </a:r>
            <a:r>
              <a:rPr lang="pt-BR" dirty="0"/>
              <a:t>prazer o povo,</a:t>
            </a:r>
          </a:p>
          <a:p>
            <a:pPr lvl="8"/>
            <a:r>
              <a:rPr lang="pt-BR" dirty="0" smtClean="0"/>
              <a:t>	Porque </a:t>
            </a:r>
            <a:r>
              <a:rPr lang="pt-BR" dirty="0"/>
              <a:t>vossa vinda</a:t>
            </a:r>
          </a:p>
          <a:p>
            <a:pPr lvl="8"/>
            <a:r>
              <a:rPr lang="pt-BR" dirty="0" smtClean="0"/>
              <a:t>	Lhe </a:t>
            </a:r>
            <a:r>
              <a:rPr lang="pt-BR" dirty="0"/>
              <a:t>dá lume novo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81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81003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46043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3955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99592" y="620688"/>
            <a:ext cx="216024" cy="58326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907704" y="1124744"/>
            <a:ext cx="5976664" cy="784830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pt-BR" dirty="0"/>
              <a:t>Nossa culpa escura</a:t>
            </a:r>
          </a:p>
          <a:p>
            <a:r>
              <a:rPr lang="pt-BR" dirty="0"/>
              <a:t>Fugirá depressa,</a:t>
            </a:r>
          </a:p>
          <a:p>
            <a:r>
              <a:rPr lang="pt-BR" dirty="0"/>
              <a:t>Pois vossa cabeça</a:t>
            </a:r>
          </a:p>
          <a:p>
            <a:r>
              <a:rPr lang="pt-BR" dirty="0"/>
              <a:t>Vem com luz tão pura.  </a:t>
            </a:r>
          </a:p>
          <a:p>
            <a:r>
              <a:rPr lang="pt-BR" dirty="0"/>
              <a:t>Vossa formosura</a:t>
            </a:r>
          </a:p>
          <a:p>
            <a:r>
              <a:rPr lang="pt-BR" dirty="0"/>
              <a:t>Honra é do povo,</a:t>
            </a:r>
          </a:p>
          <a:p>
            <a:r>
              <a:rPr lang="pt-BR" dirty="0"/>
              <a:t>Porque vossa vinda</a:t>
            </a:r>
          </a:p>
          <a:p>
            <a:r>
              <a:rPr lang="pt-BR" dirty="0"/>
              <a:t>Lhe dá lume novo.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Virginal cabeça,</a:t>
            </a:r>
          </a:p>
          <a:p>
            <a:r>
              <a:rPr lang="pt-BR" dirty="0"/>
              <a:t>Pela fé cortada,</a:t>
            </a:r>
          </a:p>
          <a:p>
            <a:r>
              <a:rPr lang="pt-BR" dirty="0"/>
              <a:t>Com vossa chegada </a:t>
            </a:r>
          </a:p>
          <a:p>
            <a:r>
              <a:rPr lang="pt-BR" dirty="0"/>
              <a:t>Já ninguém pereça; </a:t>
            </a:r>
          </a:p>
          <a:p>
            <a:r>
              <a:rPr lang="pt-BR" dirty="0"/>
              <a:t>Vinde mui depressa </a:t>
            </a:r>
          </a:p>
          <a:p>
            <a:r>
              <a:rPr lang="pt-BR" dirty="0"/>
              <a:t>Ajudar o povo,</a:t>
            </a:r>
          </a:p>
          <a:p>
            <a:r>
              <a:rPr lang="pt-BR" dirty="0"/>
              <a:t>Pois com vossa vinda </a:t>
            </a:r>
          </a:p>
          <a:p>
            <a:r>
              <a:rPr lang="pt-BR" dirty="0"/>
              <a:t>Lhe dais lume novo.</a:t>
            </a:r>
          </a:p>
          <a:p>
            <a:r>
              <a:rPr lang="pt-BR" dirty="0"/>
              <a:t> 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Vós </a:t>
            </a:r>
            <a:r>
              <a:rPr lang="pt-BR" dirty="0"/>
              <a:t>sois cordeirinha</a:t>
            </a:r>
          </a:p>
          <a:p>
            <a:r>
              <a:rPr lang="pt-BR" dirty="0"/>
              <a:t>De Jesus </a:t>
            </a:r>
            <a:r>
              <a:rPr lang="pt-BR" dirty="0" err="1"/>
              <a:t>Fermoso</a:t>
            </a:r>
            <a:r>
              <a:rPr lang="pt-BR" dirty="0"/>
              <a:t>;</a:t>
            </a:r>
          </a:p>
          <a:p>
            <a:r>
              <a:rPr lang="pt-BR" dirty="0"/>
              <a:t>Mas o vosso Esposo</a:t>
            </a:r>
          </a:p>
          <a:p>
            <a:r>
              <a:rPr lang="pt-BR" dirty="0"/>
              <a:t>já vos fez Rainha.</a:t>
            </a:r>
          </a:p>
          <a:p>
            <a:r>
              <a:rPr lang="pt-BR" dirty="0"/>
              <a:t>Também padeirinha</a:t>
            </a:r>
          </a:p>
          <a:p>
            <a:r>
              <a:rPr lang="pt-BR" dirty="0"/>
              <a:t>Sois do vosso Povo,</a:t>
            </a:r>
          </a:p>
          <a:p>
            <a:r>
              <a:rPr lang="pt-BR" dirty="0"/>
              <a:t>pois com vossa vinda,</a:t>
            </a:r>
          </a:p>
          <a:p>
            <a:r>
              <a:rPr lang="pt-BR" dirty="0"/>
              <a:t>Lhe dais trigo novo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Não é de Alentejo </a:t>
            </a:r>
          </a:p>
          <a:p>
            <a:r>
              <a:rPr lang="pt-BR" dirty="0"/>
              <a:t>Este vosso trigo, </a:t>
            </a:r>
          </a:p>
          <a:p>
            <a:r>
              <a:rPr lang="pt-BR" dirty="0"/>
              <a:t>Mas Jesus amigo </a:t>
            </a:r>
          </a:p>
          <a:p>
            <a:r>
              <a:rPr lang="pt-BR" dirty="0"/>
              <a:t>É vosso desejo.</a:t>
            </a:r>
          </a:p>
          <a:p>
            <a:r>
              <a:rPr lang="pt-BR" dirty="0"/>
              <a:t>Morro, porque vejo</a:t>
            </a:r>
          </a:p>
          <a:p>
            <a:r>
              <a:rPr lang="pt-BR" dirty="0"/>
              <a:t>Que este nosso povo</a:t>
            </a:r>
          </a:p>
          <a:p>
            <a:r>
              <a:rPr lang="pt-BR" dirty="0"/>
              <a:t>Não anda faminto</a:t>
            </a:r>
          </a:p>
          <a:p>
            <a:r>
              <a:rPr lang="pt-BR" dirty="0"/>
              <a:t>Deste trigo novo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81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412</Words>
  <Application>Microsoft Office PowerPoint</Application>
  <PresentationFormat>Apresentação na tela (4:3)</PresentationFormat>
  <Paragraphs>170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Marcos Paulo</dc:creator>
  <cp:lastModifiedBy>Marcos Paulo</cp:lastModifiedBy>
  <cp:revision>16</cp:revision>
  <dcterms:created xsi:type="dcterms:W3CDTF">2013-06-13T17:09:50Z</dcterms:created>
  <dcterms:modified xsi:type="dcterms:W3CDTF">2013-06-18T00:50:05Z</dcterms:modified>
</cp:coreProperties>
</file>