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8" r:id="rId5"/>
    <p:sldId id="262" r:id="rId6"/>
    <p:sldId id="264" r:id="rId7"/>
    <p:sldId id="265" r:id="rId8"/>
    <p:sldId id="266" r:id="rId9"/>
    <p:sldId id="267" r:id="rId10"/>
    <p:sldId id="269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81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C3629-C534-4DB7-A9B4-124D91BED17D}" type="datetimeFigureOut">
              <a:rPr lang="pt-BR" smtClean="0"/>
              <a:t>17/06/2013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6B2F8-BF75-4AD0-8317-3E37239242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4294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C3629-C534-4DB7-A9B4-124D91BED17D}" type="datetimeFigureOut">
              <a:rPr lang="pt-BR" smtClean="0"/>
              <a:t>17/06/2013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6B2F8-BF75-4AD0-8317-3E37239242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4414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C3629-C534-4DB7-A9B4-124D91BED17D}" type="datetimeFigureOut">
              <a:rPr lang="pt-BR" smtClean="0"/>
              <a:t>17/06/2013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6B2F8-BF75-4AD0-8317-3E37239242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509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C3629-C534-4DB7-A9B4-124D91BED17D}" type="datetimeFigureOut">
              <a:rPr lang="pt-BR" smtClean="0"/>
              <a:t>17/06/2013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6B2F8-BF75-4AD0-8317-3E37239242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8121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C3629-C534-4DB7-A9B4-124D91BED17D}" type="datetimeFigureOut">
              <a:rPr lang="pt-BR" smtClean="0"/>
              <a:t>17/06/2013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6B2F8-BF75-4AD0-8317-3E37239242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5597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C3629-C534-4DB7-A9B4-124D91BED17D}" type="datetimeFigureOut">
              <a:rPr lang="pt-BR" smtClean="0"/>
              <a:t>17/06/2013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6B2F8-BF75-4AD0-8317-3E37239242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2484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C3629-C534-4DB7-A9B4-124D91BED17D}" type="datetimeFigureOut">
              <a:rPr lang="pt-BR" smtClean="0"/>
              <a:t>17/06/2013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6B2F8-BF75-4AD0-8317-3E37239242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1878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C3629-C534-4DB7-A9B4-124D91BED17D}" type="datetimeFigureOut">
              <a:rPr lang="pt-BR" smtClean="0"/>
              <a:t>17/06/2013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6B2F8-BF75-4AD0-8317-3E37239242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8441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C3629-C534-4DB7-A9B4-124D91BED17D}" type="datetimeFigureOut">
              <a:rPr lang="pt-BR" smtClean="0"/>
              <a:t>17/06/2013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6B2F8-BF75-4AD0-8317-3E37239242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8323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C3629-C534-4DB7-A9B4-124D91BED17D}" type="datetimeFigureOut">
              <a:rPr lang="pt-BR" smtClean="0"/>
              <a:t>17/06/2013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6B2F8-BF75-4AD0-8317-3E37239242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0057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C3629-C534-4DB7-A9B4-124D91BED17D}" type="datetimeFigureOut">
              <a:rPr lang="pt-BR" smtClean="0"/>
              <a:t>17/06/2013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6B2F8-BF75-4AD0-8317-3E37239242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921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C3629-C534-4DB7-A9B4-124D91BED17D}" type="datetimeFigureOut">
              <a:rPr lang="pt-BR" smtClean="0"/>
              <a:t>17/06/2013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6B2F8-BF75-4AD0-8317-3E37239242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9632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105581"/>
            <a:ext cx="1152127" cy="1356474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7" name="Retângulo 6"/>
          <p:cNvSpPr/>
          <p:nvPr/>
        </p:nvSpPr>
        <p:spPr>
          <a:xfrm>
            <a:off x="1223627" y="2617748"/>
            <a:ext cx="669674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 smtClean="0">
                <a:latin typeface="Georgia" pitchFamily="18" charset="0"/>
              </a:rPr>
              <a:t>Universidade Federal do Amapá</a:t>
            </a:r>
          </a:p>
          <a:p>
            <a:pPr algn="ctr"/>
            <a:r>
              <a:rPr lang="pt-BR" sz="2800" dirty="0" err="1" smtClean="0">
                <a:latin typeface="Georgia" pitchFamily="18" charset="0"/>
              </a:rPr>
              <a:t>Pró-Reitoria</a:t>
            </a:r>
            <a:r>
              <a:rPr lang="pt-BR" sz="2800" dirty="0" smtClean="0">
                <a:latin typeface="Georgia" pitchFamily="18" charset="0"/>
              </a:rPr>
              <a:t> de Ensino de Graduação</a:t>
            </a:r>
            <a:endParaRPr lang="pt-BR" sz="2800" dirty="0">
              <a:latin typeface="Georgia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467544" y="4509120"/>
            <a:ext cx="77768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Georgia" pitchFamily="18" charset="0"/>
              </a:rPr>
              <a:t>Licenciatura em Língua Portuguesa e Língua Inglesa e suas Respectivas Literaturas</a:t>
            </a:r>
          </a:p>
          <a:p>
            <a:pPr algn="just"/>
            <a:r>
              <a:rPr lang="pt-BR" sz="2400" dirty="0">
                <a:latin typeface="Georgia" pitchFamily="18" charset="0"/>
              </a:rPr>
              <a:t>Literatura </a:t>
            </a:r>
            <a:r>
              <a:rPr lang="pt-BR" sz="2400" dirty="0" smtClean="0">
                <a:latin typeface="Georgia" pitchFamily="18" charset="0"/>
              </a:rPr>
              <a:t>Brasileira Colonial</a:t>
            </a:r>
          </a:p>
          <a:p>
            <a:pPr algn="just"/>
            <a:r>
              <a:rPr lang="pt-BR" sz="2400" dirty="0" smtClean="0">
                <a:latin typeface="Georgia" pitchFamily="18" charset="0"/>
              </a:rPr>
              <a:t>Prof. </a:t>
            </a:r>
            <a:r>
              <a:rPr lang="pt-BR" sz="2400" dirty="0" err="1" smtClean="0">
                <a:latin typeface="Georgia" pitchFamily="18" charset="0"/>
              </a:rPr>
              <a:t>Ms</a:t>
            </a:r>
            <a:r>
              <a:rPr lang="pt-BR" sz="2400" dirty="0" smtClean="0">
                <a:latin typeface="Georgia" pitchFamily="18" charset="0"/>
              </a:rPr>
              <a:t>. Marcos </a:t>
            </a:r>
            <a:r>
              <a:rPr lang="pt-BR" sz="2400" dirty="0">
                <a:latin typeface="Georgia" pitchFamily="18" charset="0"/>
              </a:rPr>
              <a:t>Paulo Torres Pereira</a:t>
            </a:r>
          </a:p>
        </p:txBody>
      </p:sp>
    </p:spTree>
    <p:extLst>
      <p:ext uri="{BB962C8B-B14F-4D97-AF65-F5344CB8AC3E}">
        <p14:creationId xmlns:p14="http://schemas.microsoft.com/office/powerpoint/2010/main" val="71389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403648" y="2348880"/>
            <a:ext cx="6372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latin typeface="Georgia" pitchFamily="18" charset="0"/>
              </a:rPr>
              <a:t>Prosopopeia:</a:t>
            </a:r>
            <a:r>
              <a:rPr lang="pt-BR" sz="2000" dirty="0">
                <a:latin typeface="Georgia" pitchFamily="18" charset="0"/>
              </a:rPr>
              <a:t> personificação de seres inanimados para dinamizar a realidade. </a:t>
            </a:r>
            <a:endParaRPr lang="pt-BR" sz="2000" dirty="0" smtClean="0">
              <a:latin typeface="Georgia" pitchFamily="18" charset="0"/>
            </a:endParaRPr>
          </a:p>
          <a:p>
            <a:pPr algn="just"/>
            <a:r>
              <a:rPr lang="pt-BR" sz="2000" dirty="0" smtClean="0">
                <a:latin typeface="Georgia" pitchFamily="18" charset="0"/>
              </a:rPr>
              <a:t>Ex.: </a:t>
            </a:r>
            <a:r>
              <a:rPr lang="pt-BR" sz="2000" i="1" dirty="0" smtClean="0">
                <a:latin typeface="Georgia" pitchFamily="18" charset="0"/>
              </a:rPr>
              <a:t>No </a:t>
            </a:r>
            <a:r>
              <a:rPr lang="pt-BR" sz="2000" i="1" dirty="0">
                <a:latin typeface="Georgia" pitchFamily="18" charset="0"/>
              </a:rPr>
              <a:t>diamante agradou-me o forte, no cedro o incorruptível, na águia o sublime, no Leão o generoso, no Sol o excesso de Luz</a:t>
            </a:r>
            <a:r>
              <a:rPr lang="pt-BR" sz="2000" dirty="0" smtClean="0">
                <a:latin typeface="Georgia" pitchFamily="18" charset="0"/>
              </a:rPr>
              <a:t>.</a:t>
            </a:r>
          </a:p>
          <a:p>
            <a:pPr algn="r"/>
            <a:r>
              <a:rPr lang="pt-BR" sz="2000" dirty="0" smtClean="0">
                <a:latin typeface="Georgia" pitchFamily="18" charset="0"/>
              </a:rPr>
              <a:t>(Padre Antônio Vieira)</a:t>
            </a:r>
            <a:endParaRPr lang="pt-BR" sz="2000" dirty="0">
              <a:latin typeface="Georgia" pitchFamily="18" charset="0"/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de cantos arredondados 7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de cantos arredondados 8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8088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de cantos arredondados 2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1331640" y="2492896"/>
            <a:ext cx="6624736" cy="13681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pt-BR" sz="2000" u="sng" dirty="0" smtClean="0">
                <a:latin typeface="Georgia" pitchFamily="18" charset="0"/>
              </a:rPr>
              <a:t>Cultismo ou gongorismo</a:t>
            </a:r>
            <a:r>
              <a:rPr lang="pt-BR" sz="2000" dirty="0" smtClean="0">
                <a:latin typeface="Georgia" pitchFamily="18" charset="0"/>
              </a:rPr>
              <a:t> - valorização de forma e imagem, jogo de palavras, uso de metáforas, hipérboles, analogias e comparações. Manifesta-se uma expressão da angústia de não ter fé.</a:t>
            </a:r>
            <a:endParaRPr lang="pt-BR" sz="2000" dirty="0">
              <a:latin typeface="Georgia" pitchFamily="18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331640" y="1516722"/>
            <a:ext cx="23150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 smtClean="0">
                <a:latin typeface="Georgia" pitchFamily="18" charset="0"/>
              </a:rPr>
              <a:t>Vertentes barrocas</a:t>
            </a:r>
            <a:endParaRPr lang="pt-BR" sz="20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614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544026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>
                <a:latin typeface="Georgia" pitchFamily="18" charset="0"/>
              </a:rPr>
              <a:t>Ao braço do Menino Jesus de Nossa Senhora das maravilhas, A quem infiéis despedaçaram.</a:t>
            </a:r>
            <a:r>
              <a:rPr lang="pt-BR" dirty="0" smtClean="0">
                <a:latin typeface="Georgia" pitchFamily="18" charset="0"/>
              </a:rPr>
              <a:t/>
            </a:r>
            <a:br>
              <a:rPr lang="pt-BR" dirty="0" smtClean="0">
                <a:latin typeface="Georgia" pitchFamily="18" charset="0"/>
              </a:rPr>
            </a:br>
            <a:r>
              <a:rPr lang="pt-BR" dirty="0" smtClean="0">
                <a:latin typeface="Georgia" pitchFamily="18" charset="0"/>
              </a:rPr>
              <a:t/>
            </a:r>
            <a:br>
              <a:rPr lang="pt-BR" dirty="0" smtClean="0">
                <a:latin typeface="Georgia" pitchFamily="18" charset="0"/>
              </a:rPr>
            </a:br>
            <a:r>
              <a:rPr lang="pt-BR" dirty="0">
                <a:latin typeface="Georgia" pitchFamily="18" charset="0"/>
              </a:rPr>
              <a:t>O </a:t>
            </a:r>
            <a:r>
              <a:rPr lang="pt-BR" b="1" i="1" dirty="0">
                <a:latin typeface="Georgia" pitchFamily="18" charset="0"/>
              </a:rPr>
              <a:t>todo</a:t>
            </a:r>
            <a:r>
              <a:rPr lang="pt-BR" dirty="0">
                <a:latin typeface="Georgia" pitchFamily="18" charset="0"/>
              </a:rPr>
              <a:t> sem a </a:t>
            </a:r>
            <a:r>
              <a:rPr lang="pt-BR" i="1" dirty="0">
                <a:latin typeface="Georgia" pitchFamily="18" charset="0"/>
              </a:rPr>
              <a:t>parte </a:t>
            </a:r>
            <a:r>
              <a:rPr lang="pt-BR" dirty="0">
                <a:latin typeface="Georgia" pitchFamily="18" charset="0"/>
              </a:rPr>
              <a:t>não é </a:t>
            </a:r>
            <a:r>
              <a:rPr lang="pt-BR" b="1" i="1" dirty="0">
                <a:latin typeface="Georgia" pitchFamily="18" charset="0"/>
              </a:rPr>
              <a:t>todo</a:t>
            </a:r>
            <a:r>
              <a:rPr lang="pt-BR" dirty="0">
                <a:latin typeface="Georgia" pitchFamily="18" charset="0"/>
              </a:rPr>
              <a:t>;</a:t>
            </a:r>
            <a:r>
              <a:rPr lang="pt-BR" dirty="0" smtClean="0">
                <a:latin typeface="Georgia" pitchFamily="18" charset="0"/>
              </a:rPr>
              <a:t/>
            </a:r>
            <a:br>
              <a:rPr lang="pt-BR" dirty="0" smtClean="0">
                <a:latin typeface="Georgia" pitchFamily="18" charset="0"/>
              </a:rPr>
            </a:br>
            <a:r>
              <a:rPr lang="pt-BR" dirty="0">
                <a:latin typeface="Georgia" pitchFamily="18" charset="0"/>
              </a:rPr>
              <a:t>A </a:t>
            </a:r>
            <a:r>
              <a:rPr lang="pt-BR" b="1" i="1" dirty="0">
                <a:latin typeface="Georgia" pitchFamily="18" charset="0"/>
              </a:rPr>
              <a:t>parte</a:t>
            </a:r>
            <a:r>
              <a:rPr lang="pt-BR" dirty="0">
                <a:latin typeface="Georgia" pitchFamily="18" charset="0"/>
              </a:rPr>
              <a:t> sem o </a:t>
            </a:r>
            <a:r>
              <a:rPr lang="pt-BR" b="1" i="1" dirty="0">
                <a:latin typeface="Georgia" pitchFamily="18" charset="0"/>
              </a:rPr>
              <a:t>todo</a:t>
            </a:r>
            <a:r>
              <a:rPr lang="pt-BR" dirty="0">
                <a:latin typeface="Georgia" pitchFamily="18" charset="0"/>
              </a:rPr>
              <a:t> não é </a:t>
            </a:r>
            <a:r>
              <a:rPr lang="pt-BR" b="1" i="1" dirty="0">
                <a:latin typeface="Georgia" pitchFamily="18" charset="0"/>
              </a:rPr>
              <a:t>parte</a:t>
            </a:r>
            <a:r>
              <a:rPr lang="pt-BR" dirty="0">
                <a:latin typeface="Georgia" pitchFamily="18" charset="0"/>
              </a:rPr>
              <a:t>;</a:t>
            </a:r>
            <a:r>
              <a:rPr lang="pt-BR" dirty="0" smtClean="0">
                <a:latin typeface="Georgia" pitchFamily="18" charset="0"/>
              </a:rPr>
              <a:t/>
            </a:r>
            <a:br>
              <a:rPr lang="pt-BR" dirty="0" smtClean="0">
                <a:latin typeface="Georgia" pitchFamily="18" charset="0"/>
              </a:rPr>
            </a:br>
            <a:r>
              <a:rPr lang="pt-BR" dirty="0">
                <a:latin typeface="Georgia" pitchFamily="18" charset="0"/>
              </a:rPr>
              <a:t>Mas se a </a:t>
            </a:r>
            <a:r>
              <a:rPr lang="pt-BR" b="1" i="1" dirty="0">
                <a:latin typeface="Georgia" pitchFamily="18" charset="0"/>
              </a:rPr>
              <a:t>parte</a:t>
            </a:r>
            <a:r>
              <a:rPr lang="pt-BR" dirty="0">
                <a:latin typeface="Georgia" pitchFamily="18" charset="0"/>
              </a:rPr>
              <a:t> o faz </a:t>
            </a:r>
            <a:r>
              <a:rPr lang="pt-BR" b="1" i="1" dirty="0">
                <a:latin typeface="Georgia" pitchFamily="18" charset="0"/>
              </a:rPr>
              <a:t>todo</a:t>
            </a:r>
            <a:r>
              <a:rPr lang="pt-BR" dirty="0">
                <a:latin typeface="Georgia" pitchFamily="18" charset="0"/>
              </a:rPr>
              <a:t>, sendo </a:t>
            </a:r>
            <a:r>
              <a:rPr lang="pt-BR" b="1" i="1" dirty="0">
                <a:latin typeface="Georgia" pitchFamily="18" charset="0"/>
              </a:rPr>
              <a:t>parte</a:t>
            </a:r>
            <a:r>
              <a:rPr lang="pt-BR" dirty="0">
                <a:latin typeface="Georgia" pitchFamily="18" charset="0"/>
              </a:rPr>
              <a:t>,</a:t>
            </a:r>
            <a:r>
              <a:rPr lang="pt-BR" dirty="0" smtClean="0">
                <a:latin typeface="Georgia" pitchFamily="18" charset="0"/>
              </a:rPr>
              <a:t/>
            </a:r>
            <a:br>
              <a:rPr lang="pt-BR" dirty="0" smtClean="0">
                <a:latin typeface="Georgia" pitchFamily="18" charset="0"/>
              </a:rPr>
            </a:br>
            <a:r>
              <a:rPr lang="pt-BR" dirty="0">
                <a:latin typeface="Georgia" pitchFamily="18" charset="0"/>
              </a:rPr>
              <a:t>Não se diga que é</a:t>
            </a:r>
            <a:r>
              <a:rPr lang="pt-BR" b="1" i="1" dirty="0">
                <a:latin typeface="Georgia" pitchFamily="18" charset="0"/>
              </a:rPr>
              <a:t> parte</a:t>
            </a:r>
            <a:r>
              <a:rPr lang="pt-BR" dirty="0">
                <a:latin typeface="Georgia" pitchFamily="18" charset="0"/>
              </a:rPr>
              <a:t>, sendo o </a:t>
            </a:r>
            <a:r>
              <a:rPr lang="pt-BR" b="1" i="1" dirty="0">
                <a:latin typeface="Georgia" pitchFamily="18" charset="0"/>
              </a:rPr>
              <a:t>todo</a:t>
            </a:r>
            <a:r>
              <a:rPr lang="pt-BR" dirty="0">
                <a:latin typeface="Georgia" pitchFamily="18" charset="0"/>
              </a:rPr>
              <a:t>.</a:t>
            </a:r>
            <a:r>
              <a:rPr lang="pt-BR" dirty="0" smtClean="0">
                <a:latin typeface="Georgia" pitchFamily="18" charset="0"/>
              </a:rPr>
              <a:t/>
            </a:r>
            <a:br>
              <a:rPr lang="pt-BR" dirty="0" smtClean="0">
                <a:latin typeface="Georgia" pitchFamily="18" charset="0"/>
              </a:rPr>
            </a:br>
            <a:r>
              <a:rPr lang="pt-BR" dirty="0" smtClean="0">
                <a:latin typeface="Georgia" pitchFamily="18" charset="0"/>
              </a:rPr>
              <a:t/>
            </a:r>
            <a:br>
              <a:rPr lang="pt-BR" dirty="0" smtClean="0">
                <a:latin typeface="Georgia" pitchFamily="18" charset="0"/>
              </a:rPr>
            </a:br>
            <a:r>
              <a:rPr lang="pt-BR" dirty="0">
                <a:latin typeface="Georgia" pitchFamily="18" charset="0"/>
              </a:rPr>
              <a:t>Em </a:t>
            </a:r>
            <a:r>
              <a:rPr lang="pt-BR" b="1" i="1" dirty="0">
                <a:latin typeface="Georgia" pitchFamily="18" charset="0"/>
              </a:rPr>
              <a:t>todo</a:t>
            </a:r>
            <a:r>
              <a:rPr lang="pt-BR" dirty="0">
                <a:latin typeface="Georgia" pitchFamily="18" charset="0"/>
              </a:rPr>
              <a:t> o sacramento está Deus </a:t>
            </a:r>
            <a:r>
              <a:rPr lang="pt-BR" b="1" i="1" dirty="0">
                <a:latin typeface="Georgia" pitchFamily="18" charset="0"/>
              </a:rPr>
              <a:t>todo</a:t>
            </a:r>
            <a:r>
              <a:rPr lang="pt-BR" dirty="0">
                <a:latin typeface="Georgia" pitchFamily="18" charset="0"/>
              </a:rPr>
              <a:t>,</a:t>
            </a:r>
            <a:r>
              <a:rPr lang="pt-BR" dirty="0" smtClean="0">
                <a:latin typeface="Georgia" pitchFamily="18" charset="0"/>
              </a:rPr>
              <a:t/>
            </a:r>
            <a:br>
              <a:rPr lang="pt-BR" dirty="0" smtClean="0">
                <a:latin typeface="Georgia" pitchFamily="18" charset="0"/>
              </a:rPr>
            </a:br>
            <a:r>
              <a:rPr lang="pt-BR" dirty="0">
                <a:latin typeface="Georgia" pitchFamily="18" charset="0"/>
              </a:rPr>
              <a:t>E </a:t>
            </a:r>
            <a:r>
              <a:rPr lang="pt-BR" b="1" i="1" dirty="0">
                <a:latin typeface="Georgia" pitchFamily="18" charset="0"/>
              </a:rPr>
              <a:t>todo </a:t>
            </a:r>
            <a:r>
              <a:rPr lang="pt-BR" dirty="0">
                <a:latin typeface="Georgia" pitchFamily="18" charset="0"/>
              </a:rPr>
              <a:t>assiste inteiro em qualquer </a:t>
            </a:r>
            <a:r>
              <a:rPr lang="pt-BR" b="1" i="1" dirty="0">
                <a:latin typeface="Georgia" pitchFamily="18" charset="0"/>
              </a:rPr>
              <a:t>parte</a:t>
            </a:r>
            <a:r>
              <a:rPr lang="pt-BR" dirty="0">
                <a:latin typeface="Georgia" pitchFamily="18" charset="0"/>
              </a:rPr>
              <a:t>,</a:t>
            </a:r>
            <a:r>
              <a:rPr lang="pt-BR" dirty="0" smtClean="0">
                <a:latin typeface="Georgia" pitchFamily="18" charset="0"/>
              </a:rPr>
              <a:t/>
            </a:r>
            <a:br>
              <a:rPr lang="pt-BR" dirty="0" smtClean="0">
                <a:latin typeface="Georgia" pitchFamily="18" charset="0"/>
              </a:rPr>
            </a:br>
            <a:r>
              <a:rPr lang="pt-BR" dirty="0">
                <a:latin typeface="Georgia" pitchFamily="18" charset="0"/>
              </a:rPr>
              <a:t>E feito em </a:t>
            </a:r>
            <a:r>
              <a:rPr lang="pt-BR" b="1" i="1" dirty="0">
                <a:latin typeface="Georgia" pitchFamily="18" charset="0"/>
              </a:rPr>
              <a:t>partes</a:t>
            </a:r>
            <a:r>
              <a:rPr lang="pt-BR" dirty="0">
                <a:latin typeface="Georgia" pitchFamily="18" charset="0"/>
              </a:rPr>
              <a:t> </a:t>
            </a:r>
            <a:r>
              <a:rPr lang="pt-BR" b="1" i="1" dirty="0">
                <a:latin typeface="Georgia" pitchFamily="18" charset="0"/>
              </a:rPr>
              <a:t>todo</a:t>
            </a:r>
            <a:r>
              <a:rPr lang="pt-BR" dirty="0">
                <a:latin typeface="Georgia" pitchFamily="18" charset="0"/>
              </a:rPr>
              <a:t> em </a:t>
            </a:r>
            <a:r>
              <a:rPr lang="pt-BR" b="1" i="1" dirty="0">
                <a:latin typeface="Georgia" pitchFamily="18" charset="0"/>
              </a:rPr>
              <a:t>toda</a:t>
            </a:r>
            <a:r>
              <a:rPr lang="pt-BR" dirty="0">
                <a:latin typeface="Georgia" pitchFamily="18" charset="0"/>
              </a:rPr>
              <a:t> a </a:t>
            </a:r>
            <a:r>
              <a:rPr lang="pt-BR" b="1" i="1" dirty="0">
                <a:latin typeface="Georgia" pitchFamily="18" charset="0"/>
              </a:rPr>
              <a:t>parte</a:t>
            </a:r>
            <a:r>
              <a:rPr lang="pt-BR" dirty="0">
                <a:latin typeface="Georgia" pitchFamily="18" charset="0"/>
              </a:rPr>
              <a:t>,</a:t>
            </a:r>
            <a:r>
              <a:rPr lang="pt-BR" dirty="0" smtClean="0">
                <a:latin typeface="Georgia" pitchFamily="18" charset="0"/>
              </a:rPr>
              <a:t/>
            </a:r>
            <a:br>
              <a:rPr lang="pt-BR" dirty="0" smtClean="0">
                <a:latin typeface="Georgia" pitchFamily="18" charset="0"/>
              </a:rPr>
            </a:br>
            <a:r>
              <a:rPr lang="pt-BR" dirty="0">
                <a:latin typeface="Georgia" pitchFamily="18" charset="0"/>
              </a:rPr>
              <a:t>Em qualquer </a:t>
            </a:r>
            <a:r>
              <a:rPr lang="pt-BR" b="1" i="1" dirty="0">
                <a:latin typeface="Georgia" pitchFamily="18" charset="0"/>
              </a:rPr>
              <a:t>parte</a:t>
            </a:r>
            <a:r>
              <a:rPr lang="pt-BR" dirty="0">
                <a:latin typeface="Georgia" pitchFamily="18" charset="0"/>
              </a:rPr>
              <a:t> sempre fica o </a:t>
            </a:r>
            <a:r>
              <a:rPr lang="pt-BR" b="1" i="1" dirty="0">
                <a:latin typeface="Georgia" pitchFamily="18" charset="0"/>
              </a:rPr>
              <a:t>todo</a:t>
            </a:r>
            <a:r>
              <a:rPr lang="pt-BR" dirty="0">
                <a:latin typeface="Georgia" pitchFamily="18" charset="0"/>
              </a:rPr>
              <a:t>.</a:t>
            </a:r>
            <a:r>
              <a:rPr lang="pt-BR" dirty="0" smtClean="0">
                <a:latin typeface="Georgia" pitchFamily="18" charset="0"/>
              </a:rPr>
              <a:t/>
            </a:r>
            <a:br>
              <a:rPr lang="pt-BR" dirty="0" smtClean="0">
                <a:latin typeface="Georgia" pitchFamily="18" charset="0"/>
              </a:rPr>
            </a:br>
            <a:r>
              <a:rPr lang="pt-BR" dirty="0" smtClean="0">
                <a:latin typeface="Georgia" pitchFamily="18" charset="0"/>
              </a:rPr>
              <a:t/>
            </a:r>
            <a:br>
              <a:rPr lang="pt-BR" dirty="0" smtClean="0">
                <a:latin typeface="Georgia" pitchFamily="18" charset="0"/>
              </a:rPr>
            </a:br>
            <a:r>
              <a:rPr lang="pt-BR" dirty="0">
                <a:latin typeface="Georgia" pitchFamily="18" charset="0"/>
              </a:rPr>
              <a:t>O braço de Jesus não seja </a:t>
            </a:r>
            <a:r>
              <a:rPr lang="pt-BR" b="1" i="1" dirty="0">
                <a:latin typeface="Georgia" pitchFamily="18" charset="0"/>
              </a:rPr>
              <a:t>parte</a:t>
            </a:r>
            <a:r>
              <a:rPr lang="pt-BR" dirty="0">
                <a:latin typeface="Georgia" pitchFamily="18" charset="0"/>
              </a:rPr>
              <a:t>,</a:t>
            </a:r>
            <a:r>
              <a:rPr lang="pt-BR" dirty="0" smtClean="0">
                <a:latin typeface="Georgia" pitchFamily="18" charset="0"/>
              </a:rPr>
              <a:t/>
            </a:r>
            <a:br>
              <a:rPr lang="pt-BR" dirty="0" smtClean="0">
                <a:latin typeface="Georgia" pitchFamily="18" charset="0"/>
              </a:rPr>
            </a:br>
            <a:r>
              <a:rPr lang="pt-BR" dirty="0">
                <a:latin typeface="Georgia" pitchFamily="18" charset="0"/>
              </a:rPr>
              <a:t>Pois que feito Jesus em partes </a:t>
            </a:r>
            <a:r>
              <a:rPr lang="pt-BR" b="1" i="1" dirty="0">
                <a:latin typeface="Georgia" pitchFamily="18" charset="0"/>
              </a:rPr>
              <a:t>todo</a:t>
            </a:r>
            <a:r>
              <a:rPr lang="pt-BR" dirty="0">
                <a:latin typeface="Georgia" pitchFamily="18" charset="0"/>
              </a:rPr>
              <a:t>,</a:t>
            </a:r>
            <a:r>
              <a:rPr lang="pt-BR" dirty="0" smtClean="0">
                <a:latin typeface="Georgia" pitchFamily="18" charset="0"/>
              </a:rPr>
              <a:t/>
            </a:r>
            <a:br>
              <a:rPr lang="pt-BR" dirty="0" smtClean="0">
                <a:latin typeface="Georgia" pitchFamily="18" charset="0"/>
              </a:rPr>
            </a:br>
            <a:r>
              <a:rPr lang="pt-BR" dirty="0">
                <a:latin typeface="Georgia" pitchFamily="18" charset="0"/>
              </a:rPr>
              <a:t>Assiste cada </a:t>
            </a:r>
            <a:r>
              <a:rPr lang="pt-BR" b="1" i="1" dirty="0">
                <a:latin typeface="Georgia" pitchFamily="18" charset="0"/>
              </a:rPr>
              <a:t>parte</a:t>
            </a:r>
            <a:r>
              <a:rPr lang="pt-BR" dirty="0">
                <a:latin typeface="Georgia" pitchFamily="18" charset="0"/>
              </a:rPr>
              <a:t> em sua </a:t>
            </a:r>
            <a:r>
              <a:rPr lang="pt-BR" b="1" i="1" dirty="0">
                <a:latin typeface="Georgia" pitchFamily="18" charset="0"/>
              </a:rPr>
              <a:t>parte</a:t>
            </a:r>
            <a:r>
              <a:rPr lang="pt-BR" dirty="0">
                <a:latin typeface="Georgia" pitchFamily="18" charset="0"/>
              </a:rPr>
              <a:t>.</a:t>
            </a:r>
            <a:r>
              <a:rPr lang="pt-BR" dirty="0" smtClean="0">
                <a:latin typeface="Georgia" pitchFamily="18" charset="0"/>
              </a:rPr>
              <a:t/>
            </a:r>
            <a:br>
              <a:rPr lang="pt-BR" dirty="0" smtClean="0">
                <a:latin typeface="Georgia" pitchFamily="18" charset="0"/>
              </a:rPr>
            </a:br>
            <a:r>
              <a:rPr lang="pt-BR" dirty="0" smtClean="0">
                <a:latin typeface="Georgia" pitchFamily="18" charset="0"/>
              </a:rPr>
              <a:t/>
            </a:r>
            <a:br>
              <a:rPr lang="pt-BR" dirty="0" smtClean="0">
                <a:latin typeface="Georgia" pitchFamily="18" charset="0"/>
              </a:rPr>
            </a:br>
            <a:r>
              <a:rPr lang="pt-BR" dirty="0">
                <a:latin typeface="Georgia" pitchFamily="18" charset="0"/>
              </a:rPr>
              <a:t>Não se sabendo </a:t>
            </a:r>
            <a:r>
              <a:rPr lang="pt-BR" b="1" i="1" dirty="0">
                <a:latin typeface="Georgia" pitchFamily="18" charset="0"/>
              </a:rPr>
              <a:t>parte </a:t>
            </a:r>
            <a:r>
              <a:rPr lang="pt-BR" dirty="0">
                <a:latin typeface="Georgia" pitchFamily="18" charset="0"/>
              </a:rPr>
              <a:t>deste </a:t>
            </a:r>
            <a:r>
              <a:rPr lang="pt-BR" b="1" i="1" dirty="0">
                <a:latin typeface="Georgia" pitchFamily="18" charset="0"/>
              </a:rPr>
              <a:t>todo,</a:t>
            </a:r>
            <a:r>
              <a:rPr lang="pt-BR" dirty="0" smtClean="0">
                <a:latin typeface="Georgia" pitchFamily="18" charset="0"/>
              </a:rPr>
              <a:t/>
            </a:r>
            <a:br>
              <a:rPr lang="pt-BR" dirty="0" smtClean="0">
                <a:latin typeface="Georgia" pitchFamily="18" charset="0"/>
              </a:rPr>
            </a:br>
            <a:r>
              <a:rPr lang="pt-BR" dirty="0">
                <a:latin typeface="Georgia" pitchFamily="18" charset="0"/>
              </a:rPr>
              <a:t>Um </a:t>
            </a:r>
            <a:r>
              <a:rPr lang="pt-BR" b="1" i="1" dirty="0">
                <a:latin typeface="Georgia" pitchFamily="18" charset="0"/>
              </a:rPr>
              <a:t>braço</a:t>
            </a:r>
            <a:r>
              <a:rPr lang="pt-BR" dirty="0">
                <a:latin typeface="Georgia" pitchFamily="18" charset="0"/>
              </a:rPr>
              <a:t> que lhe acharam, sendo </a:t>
            </a:r>
            <a:r>
              <a:rPr lang="pt-BR" b="1" i="1" dirty="0">
                <a:latin typeface="Georgia" pitchFamily="18" charset="0"/>
              </a:rPr>
              <a:t>parte</a:t>
            </a:r>
            <a:r>
              <a:rPr lang="pt-BR" dirty="0">
                <a:latin typeface="Georgia" pitchFamily="18" charset="0"/>
              </a:rPr>
              <a:t>,</a:t>
            </a:r>
            <a:r>
              <a:rPr lang="pt-BR" dirty="0" smtClean="0">
                <a:latin typeface="Georgia" pitchFamily="18" charset="0"/>
              </a:rPr>
              <a:t/>
            </a:r>
            <a:br>
              <a:rPr lang="pt-BR" dirty="0" smtClean="0">
                <a:latin typeface="Georgia" pitchFamily="18" charset="0"/>
              </a:rPr>
            </a:br>
            <a:r>
              <a:rPr lang="pt-BR" dirty="0">
                <a:latin typeface="Georgia" pitchFamily="18" charset="0"/>
              </a:rPr>
              <a:t>Nos diz as partes todas deste </a:t>
            </a:r>
            <a:r>
              <a:rPr lang="pt-BR" b="1" i="1" dirty="0">
                <a:latin typeface="Georgia" pitchFamily="18" charset="0"/>
              </a:rPr>
              <a:t>todo.</a:t>
            </a:r>
            <a:endParaRPr lang="pt-BR" dirty="0">
              <a:latin typeface="Georgia" pitchFamily="18" charset="0"/>
            </a:endParaRPr>
          </a:p>
        </p:txBody>
      </p:sp>
      <p:sp>
        <p:nvSpPr>
          <p:cNvPr id="3" name="Retângulo de cantos arredondados 2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739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de cantos arredondados 2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328727" y="1700808"/>
            <a:ext cx="66967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u="sng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Conceptismo ou </a:t>
            </a:r>
            <a:r>
              <a:rPr lang="pt-BR" sz="2000" u="sng" dirty="0" err="1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quevedismo</a:t>
            </a:r>
            <a:r>
              <a:rPr lang="pt-BR" sz="2000" dirty="0" smtClean="0">
                <a:latin typeface="Georgia" pitchFamily="18" charset="0"/>
                <a:cs typeface="Times New Roman" pitchFamily="18" charset="0"/>
              </a:rPr>
              <a:t> - valorização do conteúdo/conceito, jogo de ideias através do raciocínio lógico. Há o uso da parábola com finalidade mística e religiosa</a:t>
            </a:r>
            <a:endParaRPr lang="pt-BR" sz="2000" dirty="0">
              <a:latin typeface="Georgia" pitchFamily="18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442388" y="3212976"/>
            <a:ext cx="64694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i="1" dirty="0">
                <a:latin typeface="Georgia" pitchFamily="18" charset="0"/>
              </a:rPr>
              <a:t>Para um homem se ver a si mesmo são necessárias três coisas: olhos, espelho e luz. Se tem espelho e é cego, não se pode ver por falta de olhos; se tem espelhos e olhos, e é de noite, não se pode ver por falta de luz. Logo, há </a:t>
            </a:r>
            <a:r>
              <a:rPr lang="pt-BR" sz="2000" i="1" dirty="0" smtClean="0">
                <a:latin typeface="Georgia" pitchFamily="18" charset="0"/>
              </a:rPr>
              <a:t>mister </a:t>
            </a:r>
            <a:r>
              <a:rPr lang="pt-BR" sz="2000" i="1" dirty="0">
                <a:latin typeface="Georgia" pitchFamily="18" charset="0"/>
              </a:rPr>
              <a:t>luz, há mister espelho e há mister olhos. (Pe. Antônio Vieira)</a:t>
            </a:r>
            <a:endParaRPr lang="pt-BR" sz="20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679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de cantos arredondados 2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1781944" y="585256"/>
            <a:ext cx="523832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latin typeface="Georgia" pitchFamily="18" charset="0"/>
              </a:rPr>
              <a:t>A Jesus Cristo, Nosso Senhor</a:t>
            </a:r>
          </a:p>
          <a:p>
            <a:r>
              <a:rPr lang="pt-BR" sz="2000" dirty="0" smtClean="0">
                <a:latin typeface="Georgia" pitchFamily="18" charset="0"/>
              </a:rPr>
              <a:t>Pequei</a:t>
            </a:r>
            <a:r>
              <a:rPr lang="pt-BR" sz="2000" dirty="0">
                <a:latin typeface="Georgia" pitchFamily="18" charset="0"/>
              </a:rPr>
              <a:t>, Senhor, mas não porque hei pecado, </a:t>
            </a:r>
            <a:br>
              <a:rPr lang="pt-BR" sz="2000" dirty="0">
                <a:latin typeface="Georgia" pitchFamily="18" charset="0"/>
              </a:rPr>
            </a:br>
            <a:r>
              <a:rPr lang="pt-BR" sz="2000" dirty="0">
                <a:latin typeface="Georgia" pitchFamily="18" charset="0"/>
              </a:rPr>
              <a:t>de vossa alta clemência me despido; </a:t>
            </a:r>
            <a:br>
              <a:rPr lang="pt-BR" sz="2000" dirty="0">
                <a:latin typeface="Georgia" pitchFamily="18" charset="0"/>
              </a:rPr>
            </a:br>
            <a:r>
              <a:rPr lang="pt-BR" sz="2000" dirty="0">
                <a:latin typeface="Georgia" pitchFamily="18" charset="0"/>
              </a:rPr>
              <a:t>porque quanto mais tenho </a:t>
            </a:r>
            <a:r>
              <a:rPr lang="pt-BR" sz="2000" dirty="0" smtClean="0">
                <a:latin typeface="Georgia" pitchFamily="18" charset="0"/>
              </a:rPr>
              <a:t>delinquido,</a:t>
            </a:r>
            <a:r>
              <a:rPr lang="pt-BR" sz="2000" dirty="0">
                <a:latin typeface="Georgia" pitchFamily="18" charset="0"/>
              </a:rPr>
              <a:t> </a:t>
            </a:r>
            <a:br>
              <a:rPr lang="pt-BR" sz="2000" dirty="0">
                <a:latin typeface="Georgia" pitchFamily="18" charset="0"/>
              </a:rPr>
            </a:br>
            <a:r>
              <a:rPr lang="pt-BR" sz="2000" dirty="0">
                <a:latin typeface="Georgia" pitchFamily="18" charset="0"/>
              </a:rPr>
              <a:t>vos tenho a perdoar mais empenhado</a:t>
            </a:r>
            <a:r>
              <a:rPr lang="pt-BR" sz="2000" dirty="0" smtClean="0">
                <a:latin typeface="Georgia" pitchFamily="18" charset="0"/>
              </a:rPr>
              <a:t>.</a:t>
            </a:r>
          </a:p>
          <a:p>
            <a:endParaRPr lang="pt-BR" sz="2000" dirty="0">
              <a:latin typeface="Georgia" pitchFamily="18" charset="0"/>
            </a:endParaRPr>
          </a:p>
          <a:p>
            <a:r>
              <a:rPr lang="pt-BR" sz="2000" dirty="0">
                <a:latin typeface="Georgia" pitchFamily="18" charset="0"/>
              </a:rPr>
              <a:t>Se basta a vos irar tanto um pecado, </a:t>
            </a:r>
            <a:br>
              <a:rPr lang="pt-BR" sz="2000" dirty="0">
                <a:latin typeface="Georgia" pitchFamily="18" charset="0"/>
              </a:rPr>
            </a:br>
            <a:r>
              <a:rPr lang="pt-BR" sz="2000" dirty="0">
                <a:latin typeface="Georgia" pitchFamily="18" charset="0"/>
              </a:rPr>
              <a:t>a abrandar-vos sobeja um só gemido: </a:t>
            </a:r>
            <a:br>
              <a:rPr lang="pt-BR" sz="2000" dirty="0">
                <a:latin typeface="Georgia" pitchFamily="18" charset="0"/>
              </a:rPr>
            </a:br>
            <a:r>
              <a:rPr lang="pt-BR" sz="2000" dirty="0">
                <a:latin typeface="Georgia" pitchFamily="18" charset="0"/>
              </a:rPr>
              <a:t>que a mesma culpa, que vos há ofendido, </a:t>
            </a:r>
            <a:br>
              <a:rPr lang="pt-BR" sz="2000" dirty="0">
                <a:latin typeface="Georgia" pitchFamily="18" charset="0"/>
              </a:rPr>
            </a:br>
            <a:r>
              <a:rPr lang="pt-BR" sz="2000" dirty="0">
                <a:latin typeface="Georgia" pitchFamily="18" charset="0"/>
              </a:rPr>
              <a:t>vos tem para o perdão lisonjeado</a:t>
            </a:r>
            <a:r>
              <a:rPr lang="pt-BR" sz="2000" dirty="0" smtClean="0">
                <a:latin typeface="Georgia" pitchFamily="18" charset="0"/>
              </a:rPr>
              <a:t>.</a:t>
            </a:r>
          </a:p>
          <a:p>
            <a:endParaRPr lang="pt-BR" sz="2000" dirty="0">
              <a:latin typeface="Georgia" pitchFamily="18" charset="0"/>
            </a:endParaRPr>
          </a:p>
          <a:p>
            <a:r>
              <a:rPr lang="pt-BR" sz="2000" dirty="0">
                <a:latin typeface="Georgia" pitchFamily="18" charset="0"/>
              </a:rPr>
              <a:t>Se uma </a:t>
            </a:r>
            <a:r>
              <a:rPr lang="pt-BR" sz="2000" dirty="0" smtClean="0">
                <a:latin typeface="Georgia" pitchFamily="18" charset="0"/>
              </a:rPr>
              <a:t>ovelha </a:t>
            </a:r>
            <a:r>
              <a:rPr lang="pt-BR" sz="2000" dirty="0">
                <a:latin typeface="Georgia" pitchFamily="18" charset="0"/>
              </a:rPr>
              <a:t>perdida e já cobrada, </a:t>
            </a:r>
            <a:br>
              <a:rPr lang="pt-BR" sz="2000" dirty="0">
                <a:latin typeface="Georgia" pitchFamily="18" charset="0"/>
              </a:rPr>
            </a:br>
            <a:r>
              <a:rPr lang="pt-BR" sz="2000" dirty="0">
                <a:latin typeface="Georgia" pitchFamily="18" charset="0"/>
              </a:rPr>
              <a:t>glória tal e prazer tão repentino </a:t>
            </a:r>
            <a:br>
              <a:rPr lang="pt-BR" sz="2000" dirty="0">
                <a:latin typeface="Georgia" pitchFamily="18" charset="0"/>
              </a:rPr>
            </a:br>
            <a:r>
              <a:rPr lang="pt-BR" sz="2000" dirty="0">
                <a:latin typeface="Georgia" pitchFamily="18" charset="0"/>
              </a:rPr>
              <a:t>vos deu, como afirmais na sacra história,</a:t>
            </a:r>
          </a:p>
          <a:p>
            <a:endParaRPr lang="pt-BR" sz="2000" dirty="0" smtClean="0">
              <a:latin typeface="Georgia" pitchFamily="18" charset="0"/>
            </a:endParaRPr>
          </a:p>
          <a:p>
            <a:r>
              <a:rPr lang="pt-BR" sz="2000" dirty="0" smtClean="0">
                <a:latin typeface="Georgia" pitchFamily="18" charset="0"/>
              </a:rPr>
              <a:t>eu </a:t>
            </a:r>
            <a:r>
              <a:rPr lang="pt-BR" sz="2000" dirty="0">
                <a:latin typeface="Georgia" pitchFamily="18" charset="0"/>
              </a:rPr>
              <a:t>sou, Senhor, a ovelha desgarrada, </a:t>
            </a:r>
            <a:br>
              <a:rPr lang="pt-BR" sz="2000" dirty="0">
                <a:latin typeface="Georgia" pitchFamily="18" charset="0"/>
              </a:rPr>
            </a:br>
            <a:r>
              <a:rPr lang="pt-BR" sz="2000" dirty="0">
                <a:latin typeface="Georgia" pitchFamily="18" charset="0"/>
              </a:rPr>
              <a:t>cobrai-a; e não queirais, pastor divino, </a:t>
            </a:r>
            <a:br>
              <a:rPr lang="pt-BR" sz="2000" dirty="0">
                <a:latin typeface="Georgia" pitchFamily="18" charset="0"/>
              </a:rPr>
            </a:br>
            <a:r>
              <a:rPr lang="pt-BR" sz="2000" dirty="0">
                <a:latin typeface="Georgia" pitchFamily="18" charset="0"/>
              </a:rPr>
              <a:t>perder na vossa ovelha a vossa glória.</a:t>
            </a:r>
          </a:p>
          <a:p>
            <a:r>
              <a:rPr lang="pt-BR" sz="2000" dirty="0">
                <a:latin typeface="Georgia" pitchFamily="18" charset="0"/>
              </a:rPr>
              <a:t>                                       </a:t>
            </a:r>
            <a:r>
              <a:rPr lang="pt-BR" sz="2000" b="1" dirty="0">
                <a:latin typeface="Georgia" pitchFamily="18" charset="0"/>
              </a:rPr>
              <a:t>  Gregório de </a:t>
            </a:r>
            <a:r>
              <a:rPr lang="pt-BR" sz="2000" b="1" dirty="0" smtClean="0">
                <a:latin typeface="Georgia" pitchFamily="18" charset="0"/>
              </a:rPr>
              <a:t>Matos</a:t>
            </a:r>
            <a:endParaRPr lang="pt-BR" sz="20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396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2636911"/>
            <a:ext cx="65527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 smtClean="0">
                <a:latin typeface="Georgia" pitchFamily="18" charset="0"/>
              </a:rPr>
              <a:t>O Barroco</a:t>
            </a:r>
            <a:endParaRPr lang="pt-BR" sz="2400" b="1" dirty="0">
              <a:latin typeface="Georgia" pitchFamily="18" charset="0"/>
            </a:endParaRPr>
          </a:p>
        </p:txBody>
      </p:sp>
      <p:sp>
        <p:nvSpPr>
          <p:cNvPr id="3" name="Retângulo de cantos arredondados 2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23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/>
        </p:nvSpPr>
        <p:spPr bwMode="auto">
          <a:xfrm>
            <a:off x="1283715" y="2736826"/>
            <a:ext cx="6480720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just"/>
            <a:r>
              <a:rPr lang="pt-BR" sz="2000" dirty="0" smtClean="0">
                <a:solidFill>
                  <a:schemeClr val="tx1"/>
                </a:solidFill>
                <a:effectLst/>
                <a:latin typeface="Georgia" pitchFamily="18" charset="0"/>
              </a:rPr>
              <a:t>O </a:t>
            </a:r>
            <a:r>
              <a:rPr lang="pt-BR" sz="2000" dirty="0">
                <a:solidFill>
                  <a:schemeClr val="tx1"/>
                </a:solidFill>
                <a:effectLst/>
                <a:latin typeface="Georgia" pitchFamily="18" charset="0"/>
              </a:rPr>
              <a:t>Barroco procura solucionar os dilemas de um homem que perdeu sua confiança ilimitada na razão e na harmonia, através da volta a uma intensa religiosidade medieval e da eliminação dos conceitos renascentistas de vida e arte. Em parte, isso não é atingido e as contradições prosseguiriam. </a:t>
            </a:r>
            <a:endParaRPr lang="pt-BR" sz="2000" dirty="0">
              <a:effectLst/>
              <a:latin typeface="Georgia" pitchFamily="18" charset="0"/>
            </a:endParaRPr>
          </a:p>
        </p:txBody>
      </p:sp>
      <p:sp>
        <p:nvSpPr>
          <p:cNvPr id="8" name="Retângulo de cantos arredondados 7"/>
          <p:cNvSpPr/>
          <p:nvPr/>
        </p:nvSpPr>
        <p:spPr>
          <a:xfrm>
            <a:off x="3191927" y="1124744"/>
            <a:ext cx="2664296" cy="650312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  <a:latin typeface="Georgia" pitchFamily="18" charset="0"/>
              </a:rPr>
              <a:t>Renascimento</a:t>
            </a:r>
            <a:endParaRPr lang="pt-B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4355976" y="1916832"/>
            <a:ext cx="432048" cy="81999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baixo 10"/>
          <p:cNvSpPr/>
          <p:nvPr/>
        </p:nvSpPr>
        <p:spPr>
          <a:xfrm>
            <a:off x="4151993" y="4688116"/>
            <a:ext cx="840013" cy="50405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3191927" y="5370976"/>
            <a:ext cx="2664296" cy="650312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  <a:latin typeface="Georgia" pitchFamily="18" charset="0"/>
              </a:rPr>
              <a:t>Barroco</a:t>
            </a:r>
            <a:endParaRPr lang="pt-B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de cantos arredondados 13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de cantos arredondados 14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de cantos arredondados 15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350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de cantos arredondados 2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de cantos arredondados 6"/>
          <p:cNvSpPr/>
          <p:nvPr/>
        </p:nvSpPr>
        <p:spPr>
          <a:xfrm>
            <a:off x="971600" y="2130616"/>
            <a:ext cx="2664296" cy="650312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  <a:latin typeface="Georgia" pitchFamily="18" charset="0"/>
              </a:rPr>
              <a:t>valores medievais</a:t>
            </a:r>
            <a:endParaRPr lang="pt-B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tângulo de cantos arredondados 7"/>
          <p:cNvSpPr/>
          <p:nvPr/>
        </p:nvSpPr>
        <p:spPr>
          <a:xfrm>
            <a:off x="5652120" y="2130616"/>
            <a:ext cx="2664296" cy="650312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  <a:latin typeface="Georgia" pitchFamily="18" charset="0"/>
              </a:rPr>
              <a:t>padrões renascentistas</a:t>
            </a:r>
            <a:endParaRPr lang="pt-B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251520" y="3284984"/>
            <a:ext cx="2664296" cy="650312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  <a:latin typeface="Georgia" pitchFamily="18" charset="0"/>
              </a:rPr>
              <a:t>espiritualismo</a:t>
            </a:r>
            <a:endParaRPr lang="pt-B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3635896" y="3284984"/>
            <a:ext cx="2016224" cy="650312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  <a:latin typeface="Georgia" pitchFamily="18" charset="0"/>
              </a:rPr>
              <a:t>Espírito Barroco</a:t>
            </a:r>
            <a:endParaRPr lang="pt-B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Conector de seta reta 12"/>
          <p:cNvCxnSpPr>
            <a:stCxn id="7" idx="3"/>
          </p:cNvCxnSpPr>
          <p:nvPr/>
        </p:nvCxnSpPr>
        <p:spPr>
          <a:xfrm>
            <a:off x="3635896" y="2455772"/>
            <a:ext cx="720080" cy="6131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>
            <a:stCxn id="9" idx="3"/>
          </p:cNvCxnSpPr>
          <p:nvPr/>
        </p:nvCxnSpPr>
        <p:spPr>
          <a:xfrm>
            <a:off x="2915816" y="3610140"/>
            <a:ext cx="504056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>
            <a:stCxn id="8" idx="1"/>
          </p:cNvCxnSpPr>
          <p:nvPr/>
        </p:nvCxnSpPr>
        <p:spPr>
          <a:xfrm flipH="1">
            <a:off x="5023939" y="2455772"/>
            <a:ext cx="628181" cy="6131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/>
          <p:nvPr/>
        </p:nvCxnSpPr>
        <p:spPr>
          <a:xfrm flipH="1">
            <a:off x="5868144" y="3610140"/>
            <a:ext cx="464159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tângulo de cantos arredondados 26"/>
          <p:cNvSpPr/>
          <p:nvPr/>
        </p:nvSpPr>
        <p:spPr>
          <a:xfrm>
            <a:off x="6300192" y="3284984"/>
            <a:ext cx="2664296" cy="650312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  <a:latin typeface="Georgia" pitchFamily="18" charset="0"/>
              </a:rPr>
              <a:t>materialismo</a:t>
            </a:r>
            <a:endParaRPr lang="pt-B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tângulo de cantos arredondados 27"/>
          <p:cNvSpPr/>
          <p:nvPr/>
        </p:nvSpPr>
        <p:spPr>
          <a:xfrm>
            <a:off x="971600" y="4362864"/>
            <a:ext cx="2664296" cy="650312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Contra-Reforma</a:t>
            </a:r>
            <a:endParaRPr lang="pt-B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tângulo de cantos arredondados 28"/>
          <p:cNvSpPr/>
          <p:nvPr/>
        </p:nvSpPr>
        <p:spPr>
          <a:xfrm>
            <a:off x="5652120" y="4362864"/>
            <a:ext cx="2664296" cy="650312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  <a:latin typeface="Georgia" pitchFamily="18" charset="0"/>
              </a:rPr>
              <a:t>Humanismo</a:t>
            </a:r>
            <a:endParaRPr lang="pt-B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Conector de seta reta 29"/>
          <p:cNvCxnSpPr>
            <a:stCxn id="29" idx="1"/>
          </p:cNvCxnSpPr>
          <p:nvPr/>
        </p:nvCxnSpPr>
        <p:spPr>
          <a:xfrm flipH="1" flipV="1">
            <a:off x="5148064" y="4149080"/>
            <a:ext cx="504056" cy="53894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de seta reta 30"/>
          <p:cNvCxnSpPr>
            <a:stCxn id="28" idx="3"/>
          </p:cNvCxnSpPr>
          <p:nvPr/>
        </p:nvCxnSpPr>
        <p:spPr>
          <a:xfrm flipV="1">
            <a:off x="3635896" y="4149080"/>
            <a:ext cx="720080" cy="53894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900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2" grpId="0" animBg="1"/>
      <p:bldP spid="27" grpId="0" animBg="1"/>
      <p:bldP spid="28" grpId="0" animBg="1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1346207" y="980728"/>
            <a:ext cx="25922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Dualismo Barroco </a:t>
            </a:r>
            <a:endParaRPr lang="pt-BR" sz="2000" dirty="0">
              <a:latin typeface="Georgia" pitchFamily="18" charset="0"/>
            </a:endParaRPr>
          </a:p>
        </p:txBody>
      </p:sp>
      <p:cxnSp>
        <p:nvCxnSpPr>
          <p:cNvPr id="8" name="Conector de seta reta 7"/>
          <p:cNvCxnSpPr/>
          <p:nvPr/>
        </p:nvCxnSpPr>
        <p:spPr>
          <a:xfrm>
            <a:off x="2348136" y="1389402"/>
            <a:ext cx="0" cy="55174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ângulo 8"/>
          <p:cNvSpPr/>
          <p:nvPr/>
        </p:nvSpPr>
        <p:spPr>
          <a:xfrm>
            <a:off x="1346206" y="1916832"/>
            <a:ext cx="315378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pt-BR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  <a:t>Volta à religiosidade</a:t>
            </a:r>
            <a:endParaRPr lang="pt-BR" sz="2000" dirty="0">
              <a:latin typeface="Georgia" pitchFamily="18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3564181" y="2521889"/>
            <a:ext cx="23039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pt-BR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  <a:t>Dilaceramentos</a:t>
            </a:r>
            <a:endParaRPr lang="pt-BR" sz="2000" dirty="0">
              <a:latin typeface="Georgia" pitchFamily="18" charset="0"/>
            </a:endParaRPr>
          </a:p>
        </p:txBody>
      </p:sp>
      <p:cxnSp>
        <p:nvCxnSpPr>
          <p:cNvPr id="12" name="Conector de seta reta 11"/>
          <p:cNvCxnSpPr>
            <a:stCxn id="9" idx="2"/>
            <a:endCxn id="11" idx="1"/>
          </p:cNvCxnSpPr>
          <p:nvPr/>
        </p:nvCxnSpPr>
        <p:spPr>
          <a:xfrm>
            <a:off x="2923099" y="2316942"/>
            <a:ext cx="641082" cy="40500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have esquerda 16"/>
          <p:cNvSpPr/>
          <p:nvPr/>
        </p:nvSpPr>
        <p:spPr>
          <a:xfrm>
            <a:off x="5472100" y="2140947"/>
            <a:ext cx="252028" cy="1477328"/>
          </a:xfrm>
          <a:prstGeom prst="leftBrace">
            <a:avLst>
              <a:gd name="adj1" fmla="val 8333"/>
              <a:gd name="adj2" fmla="val 40622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5652120" y="2140947"/>
            <a:ext cx="21602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pt-BR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  <a:t>alma x corpo</a:t>
            </a:r>
            <a:br>
              <a:rPr kumimoji="0" lang="pt-BR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</a:br>
            <a:r>
              <a:rPr kumimoji="0" lang="pt-BR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  <a:t>vida x morte</a:t>
            </a:r>
            <a:br>
              <a:rPr kumimoji="0" lang="pt-BR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</a:br>
            <a:r>
              <a:rPr kumimoji="0" lang="pt-BR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  <a:t>claro x escuro</a:t>
            </a:r>
            <a:br>
              <a:rPr kumimoji="0" lang="pt-BR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</a:br>
            <a:r>
              <a:rPr kumimoji="0" lang="pt-BR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  <a:t>céu x terra, etc.</a:t>
            </a:r>
            <a:endParaRPr lang="pt-BR" sz="2000" dirty="0">
              <a:latin typeface="Georgia" pitchFamily="18" charset="0"/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4446240" y="4077072"/>
            <a:ext cx="23580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transição entre o teocentrismo e o antropocentrismo</a:t>
            </a:r>
            <a:endParaRPr lang="pt-BR" sz="2000" dirty="0">
              <a:latin typeface="Georgia" pitchFamily="18" charset="0"/>
            </a:endParaRPr>
          </a:p>
        </p:txBody>
      </p:sp>
      <p:sp>
        <p:nvSpPr>
          <p:cNvPr id="22" name="Seta para a direita 21"/>
          <p:cNvSpPr/>
          <p:nvPr/>
        </p:nvSpPr>
        <p:spPr>
          <a:xfrm>
            <a:off x="2858375" y="4584903"/>
            <a:ext cx="1587865" cy="4571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Chave esquerda 22"/>
          <p:cNvSpPr/>
          <p:nvPr/>
        </p:nvSpPr>
        <p:spPr>
          <a:xfrm rot="5400000">
            <a:off x="4015131" y="1286451"/>
            <a:ext cx="286526" cy="5435724"/>
          </a:xfrm>
          <a:prstGeom prst="leftBrace">
            <a:avLst>
              <a:gd name="adj1" fmla="val 8333"/>
              <a:gd name="adj2" fmla="val 40622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etângulo 26"/>
          <p:cNvSpPr/>
          <p:nvPr/>
        </p:nvSpPr>
        <p:spPr>
          <a:xfrm>
            <a:off x="1418215" y="4384849"/>
            <a:ext cx="14401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Barroco</a:t>
            </a:r>
            <a:endParaRPr lang="pt-BR" sz="2000" dirty="0">
              <a:latin typeface="Georgia" pitchFamily="18" charset="0"/>
            </a:endParaRPr>
          </a:p>
        </p:txBody>
      </p:sp>
      <p:sp>
        <p:nvSpPr>
          <p:cNvPr id="28" name="Retângulo de cantos arredondados 27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tângulo de cantos arredondados 28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Retângulo de cantos arredondados 29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tângulo de cantos arredondados 30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350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7" grpId="0" animBg="1"/>
      <p:bldP spid="18" grpId="0"/>
      <p:bldP spid="21" grpId="0"/>
      <p:bldP spid="22" grpId="0" animBg="1"/>
      <p:bldP spid="23" grpId="0" animBg="1"/>
      <p:bldP spid="27" grpId="0"/>
      <p:bldP spid="28" grpId="0" animBg="1"/>
      <p:bldP spid="29" grpId="0" animBg="1"/>
      <p:bldP spid="30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1418214" y="764704"/>
            <a:ext cx="315378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pt-BR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  <a:t>Volta à religiosidade</a:t>
            </a:r>
            <a:endParaRPr lang="pt-BR" sz="2000" dirty="0">
              <a:latin typeface="Georgia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636189" y="1369761"/>
            <a:ext cx="23039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pt-BR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  <a:t>Dilaceramentos</a:t>
            </a:r>
            <a:endParaRPr lang="pt-BR" sz="2000" dirty="0">
              <a:latin typeface="Georgia" pitchFamily="18" charset="0"/>
            </a:endParaRPr>
          </a:p>
        </p:txBody>
      </p:sp>
      <p:cxnSp>
        <p:nvCxnSpPr>
          <p:cNvPr id="9" name="Conector de seta reta 8"/>
          <p:cNvCxnSpPr>
            <a:stCxn id="7" idx="2"/>
            <a:endCxn id="8" idx="1"/>
          </p:cNvCxnSpPr>
          <p:nvPr/>
        </p:nvCxnSpPr>
        <p:spPr>
          <a:xfrm>
            <a:off x="2995107" y="1164814"/>
            <a:ext cx="641082" cy="40500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have esquerda 9"/>
          <p:cNvSpPr/>
          <p:nvPr/>
        </p:nvSpPr>
        <p:spPr>
          <a:xfrm>
            <a:off x="5544108" y="988819"/>
            <a:ext cx="252028" cy="1477328"/>
          </a:xfrm>
          <a:prstGeom prst="leftBrace">
            <a:avLst>
              <a:gd name="adj1" fmla="val 8333"/>
              <a:gd name="adj2" fmla="val 40622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5724128" y="988819"/>
            <a:ext cx="21602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pt-BR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  <a:t>alma x corpo</a:t>
            </a:r>
            <a:br>
              <a:rPr kumimoji="0" lang="pt-BR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</a:br>
            <a:r>
              <a:rPr kumimoji="0" lang="pt-BR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  <a:t>vida x morte</a:t>
            </a:r>
            <a:br>
              <a:rPr kumimoji="0" lang="pt-BR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</a:br>
            <a:r>
              <a:rPr kumimoji="0" lang="pt-BR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  <a:t>claro x escuro</a:t>
            </a:r>
            <a:br>
              <a:rPr kumimoji="0" lang="pt-BR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</a:br>
            <a:r>
              <a:rPr kumimoji="0" lang="pt-BR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  <a:t>céu x terra, etc.</a:t>
            </a:r>
            <a:endParaRPr lang="pt-BR" sz="2000" dirty="0">
              <a:latin typeface="Georgia" pitchFamily="18" charset="0"/>
            </a:endParaRPr>
          </a:p>
        </p:txBody>
      </p:sp>
      <p:cxnSp>
        <p:nvCxnSpPr>
          <p:cNvPr id="12" name="Conector de seta reta 11"/>
          <p:cNvCxnSpPr/>
          <p:nvPr/>
        </p:nvCxnSpPr>
        <p:spPr>
          <a:xfrm>
            <a:off x="1835696" y="1164814"/>
            <a:ext cx="0" cy="36247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ângulo 14"/>
          <p:cNvSpPr/>
          <p:nvPr/>
        </p:nvSpPr>
        <p:spPr>
          <a:xfrm>
            <a:off x="1145346" y="4796660"/>
            <a:ext cx="15937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 smtClean="0">
                <a:latin typeface="Georgia" pitchFamily="18" charset="0"/>
              </a:rPr>
              <a:t>efemeridade</a:t>
            </a:r>
            <a:endParaRPr lang="pt-BR" sz="2000" dirty="0">
              <a:latin typeface="Georgia" pitchFamily="18" charset="0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2103397" y="2596262"/>
            <a:ext cx="15327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Georgia" pitchFamily="18" charset="0"/>
              </a:rPr>
              <a:t>I</a:t>
            </a:r>
            <a:r>
              <a:rPr lang="pt-BR" dirty="0" smtClean="0">
                <a:latin typeface="Georgia" pitchFamily="18" charset="0"/>
              </a:rPr>
              <a:t>nstabilidade</a:t>
            </a:r>
            <a:endParaRPr lang="pt-BR" dirty="0"/>
          </a:p>
        </p:txBody>
      </p:sp>
      <p:sp>
        <p:nvSpPr>
          <p:cNvPr id="33" name="Retângulo 32"/>
          <p:cNvSpPr/>
          <p:nvPr/>
        </p:nvSpPr>
        <p:spPr>
          <a:xfrm>
            <a:off x="3347864" y="4789601"/>
            <a:ext cx="478831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 smtClean="0">
                <a:latin typeface="Georgia" pitchFamily="18" charset="0"/>
              </a:rPr>
              <a:t>fugacidade </a:t>
            </a:r>
            <a:r>
              <a:rPr lang="pt-BR" sz="2000" dirty="0">
                <a:latin typeface="Georgia" pitchFamily="18" charset="0"/>
              </a:rPr>
              <a:t>da vida </a:t>
            </a:r>
            <a:r>
              <a:rPr lang="pt-BR" sz="2000" dirty="0" smtClean="0">
                <a:latin typeface="Georgia" pitchFamily="18" charset="0"/>
              </a:rPr>
              <a:t>humana: </a:t>
            </a:r>
            <a:r>
              <a:rPr lang="pt-BR" sz="2000" dirty="0">
                <a:latin typeface="Georgia" pitchFamily="18" charset="0"/>
              </a:rPr>
              <a:t>o tempo, veloz e avassalador, tudo destrói em sua passagem. </a:t>
            </a:r>
          </a:p>
        </p:txBody>
      </p:sp>
      <p:cxnSp>
        <p:nvCxnSpPr>
          <p:cNvPr id="34" name="Conector de seta reta 33"/>
          <p:cNvCxnSpPr/>
          <p:nvPr/>
        </p:nvCxnSpPr>
        <p:spPr>
          <a:xfrm>
            <a:off x="2734396" y="4996715"/>
            <a:ext cx="58125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angulado 34"/>
          <p:cNvCxnSpPr/>
          <p:nvPr/>
        </p:nvCxnSpPr>
        <p:spPr>
          <a:xfrm rot="5400000">
            <a:off x="3706652" y="1699408"/>
            <a:ext cx="1011057" cy="1151982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angulado 35"/>
          <p:cNvCxnSpPr/>
          <p:nvPr/>
        </p:nvCxnSpPr>
        <p:spPr>
          <a:xfrm rot="5400000" flipH="1" flipV="1">
            <a:off x="1504169" y="3657161"/>
            <a:ext cx="1824007" cy="440874"/>
          </a:xfrm>
          <a:prstGeom prst="bentConnector3">
            <a:avLst>
              <a:gd name="adj1" fmla="val 87978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tângulo 38"/>
          <p:cNvSpPr/>
          <p:nvPr/>
        </p:nvSpPr>
        <p:spPr>
          <a:xfrm>
            <a:off x="2709853" y="3646765"/>
            <a:ext cx="52465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 smtClean="0">
                <a:latin typeface="Georgia" pitchFamily="18" charset="0"/>
              </a:rPr>
              <a:t>Viver, antes que terminem, ou renunciar ao passageiro e entregar-se à eternidade? </a:t>
            </a:r>
            <a:endParaRPr lang="pt-BR" dirty="0">
              <a:latin typeface="Georgia" pitchFamily="18" charset="0"/>
            </a:endParaRPr>
          </a:p>
        </p:txBody>
      </p:sp>
      <p:cxnSp>
        <p:nvCxnSpPr>
          <p:cNvPr id="40" name="Conector de seta reta 39"/>
          <p:cNvCxnSpPr/>
          <p:nvPr/>
        </p:nvCxnSpPr>
        <p:spPr>
          <a:xfrm>
            <a:off x="3315648" y="2965594"/>
            <a:ext cx="0" cy="57141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tângulo de cantos arredondados 40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Retângulo de cantos arredondados 41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Retângulo de cantos arredondados 42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Retângulo de cantos arredondados 43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350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 animBg="1"/>
      <p:bldP spid="11" grpId="0"/>
      <p:bldP spid="15" grpId="0"/>
      <p:bldP spid="18" grpId="0"/>
      <p:bldP spid="33" grpId="0"/>
      <p:bldP spid="39" grpId="0"/>
      <p:bldP spid="41" grpId="0" animBg="1"/>
      <p:bldP spid="42" grpId="0" animBg="1"/>
      <p:bldP spid="43" grpId="0" animBg="1"/>
      <p:bldP spid="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15616" y="620688"/>
            <a:ext cx="12961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Barroco</a:t>
            </a:r>
            <a:endParaRPr lang="pt-BR" sz="2000" dirty="0">
              <a:latin typeface="Georgia" pitchFamily="18" charset="0"/>
            </a:endParaRPr>
          </a:p>
        </p:txBody>
      </p:sp>
      <p:cxnSp>
        <p:nvCxnSpPr>
          <p:cNvPr id="7" name="Conector de seta reta 6"/>
          <p:cNvCxnSpPr/>
          <p:nvPr/>
        </p:nvCxnSpPr>
        <p:spPr>
          <a:xfrm>
            <a:off x="1619672" y="1053228"/>
            <a:ext cx="0" cy="390013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7"/>
          <p:cNvSpPr/>
          <p:nvPr/>
        </p:nvSpPr>
        <p:spPr>
          <a:xfrm>
            <a:off x="1073338" y="4953362"/>
            <a:ext cx="14824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Forma conflituosa</a:t>
            </a:r>
            <a:endParaRPr lang="pt-BR" sz="2000" dirty="0">
              <a:latin typeface="Georgia" pitchFamily="18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3635896" y="5221649"/>
            <a:ext cx="42091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latin typeface="Georgia" pitchFamily="18" charset="0"/>
              </a:rPr>
              <a:t>tensão causada pela oposição entre os princípios renascentistas e a ética cristã</a:t>
            </a:r>
            <a:endParaRPr lang="pt-BR" dirty="0">
              <a:latin typeface="Georgia" pitchFamily="18" charset="0"/>
            </a:endParaRPr>
          </a:p>
        </p:txBody>
      </p:sp>
      <p:cxnSp>
        <p:nvCxnSpPr>
          <p:cNvPr id="10" name="Conector de seta reta 9"/>
          <p:cNvCxnSpPr/>
          <p:nvPr/>
        </p:nvCxnSpPr>
        <p:spPr>
          <a:xfrm>
            <a:off x="2550588" y="5445224"/>
            <a:ext cx="103742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ângulo 11"/>
          <p:cNvSpPr/>
          <p:nvPr/>
        </p:nvSpPr>
        <p:spPr>
          <a:xfrm>
            <a:off x="5652120" y="3473713"/>
            <a:ext cx="15841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antíteses, paradoxos, hipérboles e inversões</a:t>
            </a:r>
            <a:endParaRPr lang="pt-BR" sz="2000" dirty="0">
              <a:latin typeface="Georgia" pitchFamily="18" charset="0"/>
            </a:endParaRPr>
          </a:p>
        </p:txBody>
      </p:sp>
      <p:cxnSp>
        <p:nvCxnSpPr>
          <p:cNvPr id="13" name="Conector de seta reta 12"/>
          <p:cNvCxnSpPr/>
          <p:nvPr/>
        </p:nvCxnSpPr>
        <p:spPr>
          <a:xfrm flipV="1">
            <a:off x="6554122" y="4830416"/>
            <a:ext cx="0" cy="39123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ângulo 15"/>
          <p:cNvSpPr/>
          <p:nvPr/>
        </p:nvSpPr>
        <p:spPr>
          <a:xfrm>
            <a:off x="2507519" y="3945250"/>
            <a:ext cx="29285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latin typeface="Georgia" pitchFamily="18" charset="0"/>
              </a:rPr>
              <a:t>forma contraditória, dilemática</a:t>
            </a:r>
          </a:p>
        </p:txBody>
      </p:sp>
      <p:cxnSp>
        <p:nvCxnSpPr>
          <p:cNvPr id="17" name="Conector de seta reta 16"/>
          <p:cNvCxnSpPr/>
          <p:nvPr/>
        </p:nvCxnSpPr>
        <p:spPr>
          <a:xfrm flipH="1">
            <a:off x="5118266" y="4180072"/>
            <a:ext cx="46184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 flipV="1">
            <a:off x="3131840" y="3634964"/>
            <a:ext cx="0" cy="31028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tângulo 18"/>
          <p:cNvSpPr/>
          <p:nvPr/>
        </p:nvSpPr>
        <p:spPr>
          <a:xfrm>
            <a:off x="1907704" y="3284984"/>
            <a:ext cx="177644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Angústia</a:t>
            </a:r>
            <a:endParaRPr lang="pt-BR" sz="2000" dirty="0">
              <a:latin typeface="Georgia" pitchFamily="18" charset="0"/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1763688" y="1412776"/>
            <a:ext cx="63528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 smtClean="0">
                <a:latin typeface="Georgia" pitchFamily="18" charset="0"/>
              </a:rPr>
              <a:t>Interrogações = incertezas </a:t>
            </a:r>
            <a:r>
              <a:rPr lang="pt-BR" sz="2000" dirty="0">
                <a:latin typeface="Georgia" pitchFamily="18" charset="0"/>
              </a:rPr>
              <a:t>do homem barroco frente ao seu </a:t>
            </a:r>
            <a:r>
              <a:rPr lang="pt-BR" sz="2000" dirty="0" smtClean="0">
                <a:latin typeface="Georgia" pitchFamily="18" charset="0"/>
              </a:rPr>
              <a:t>período. </a:t>
            </a:r>
          </a:p>
          <a:p>
            <a:pPr algn="just"/>
            <a:r>
              <a:rPr lang="pt-BR" sz="2000" dirty="0" smtClean="0">
                <a:latin typeface="Georgia" pitchFamily="18" charset="0"/>
              </a:rPr>
              <a:t>Inversão </a:t>
            </a:r>
            <a:r>
              <a:rPr lang="pt-BR" sz="2000" dirty="0">
                <a:latin typeface="Georgia" pitchFamily="18" charset="0"/>
              </a:rPr>
              <a:t>de </a:t>
            </a:r>
            <a:r>
              <a:rPr lang="pt-BR" sz="2000" dirty="0" smtClean="0">
                <a:latin typeface="Georgia" pitchFamily="18" charset="0"/>
              </a:rPr>
              <a:t>frases = tentativa de </a:t>
            </a:r>
            <a:r>
              <a:rPr lang="pt-BR" sz="2000" dirty="0">
                <a:latin typeface="Georgia" pitchFamily="18" charset="0"/>
              </a:rPr>
              <a:t>conciliação dos elementos opostos.</a:t>
            </a:r>
          </a:p>
        </p:txBody>
      </p:sp>
      <p:cxnSp>
        <p:nvCxnSpPr>
          <p:cNvPr id="31" name="Conector de seta reta 30"/>
          <p:cNvCxnSpPr/>
          <p:nvPr/>
        </p:nvCxnSpPr>
        <p:spPr>
          <a:xfrm flipV="1">
            <a:off x="6372200" y="2704552"/>
            <a:ext cx="0" cy="76916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de seta reta 31"/>
          <p:cNvCxnSpPr/>
          <p:nvPr/>
        </p:nvCxnSpPr>
        <p:spPr>
          <a:xfrm flipV="1">
            <a:off x="3131840" y="2696148"/>
            <a:ext cx="0" cy="58043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tângulo de cantos arredondados 33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Retângulo de cantos arredondados 34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Retângulo de cantos arredondados 35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Retângulo de cantos arredondados 36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350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2" grpId="0"/>
      <p:bldP spid="16" grpId="0"/>
      <p:bldP spid="19" grpId="0"/>
      <p:bldP spid="21" grpId="0"/>
      <p:bldP spid="34" grpId="0" animBg="1"/>
      <p:bldP spid="35" grpId="0" animBg="1"/>
      <p:bldP spid="36" grpId="0" animBg="1"/>
      <p:bldP spid="3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48796" y="1050288"/>
            <a:ext cx="55114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latin typeface="Georgia" pitchFamily="18" charset="0"/>
              </a:rPr>
              <a:t>Figuras </a:t>
            </a:r>
            <a:r>
              <a:rPr lang="pt-BR" sz="2000" b="1" dirty="0">
                <a:latin typeface="Georgia" pitchFamily="18" charset="0"/>
              </a:rPr>
              <a:t>de Linguagem no </a:t>
            </a:r>
            <a:r>
              <a:rPr lang="pt-BR" sz="2000" b="1" dirty="0" smtClean="0">
                <a:latin typeface="Georgia" pitchFamily="18" charset="0"/>
              </a:rPr>
              <a:t>Barroco</a:t>
            </a:r>
            <a:endParaRPr lang="pt-BR" sz="2400" b="1" dirty="0">
              <a:latin typeface="Georgia" pitchFamily="18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241884" y="1772816"/>
            <a:ext cx="67144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latin typeface="Georgia" pitchFamily="18" charset="0"/>
              </a:rPr>
              <a:t>Metáfora: </a:t>
            </a:r>
            <a:r>
              <a:rPr lang="pt-BR" sz="2000" dirty="0">
                <a:latin typeface="Georgia" pitchFamily="18" charset="0"/>
              </a:rPr>
              <a:t>é uma comparação implícita. </a:t>
            </a:r>
            <a:endParaRPr lang="pt-BR" sz="2000" dirty="0" smtClean="0">
              <a:latin typeface="Georgia" pitchFamily="18" charset="0"/>
            </a:endParaRPr>
          </a:p>
          <a:p>
            <a:pPr algn="just"/>
            <a:r>
              <a:rPr lang="pt-BR" sz="2000" dirty="0" smtClean="0">
                <a:latin typeface="Georgia" pitchFamily="18" charset="0"/>
              </a:rPr>
              <a:t>Ex.: </a:t>
            </a:r>
            <a:r>
              <a:rPr lang="pt-BR" sz="2000" i="1" dirty="0" smtClean="0">
                <a:latin typeface="Georgia" pitchFamily="18" charset="0"/>
              </a:rPr>
              <a:t>Se </a:t>
            </a:r>
            <a:r>
              <a:rPr lang="pt-BR" sz="2000" i="1" dirty="0">
                <a:latin typeface="Georgia" pitchFamily="18" charset="0"/>
              </a:rPr>
              <a:t>és fogo, como passas brandamente</a:t>
            </a:r>
            <a:r>
              <a:rPr lang="pt-BR" sz="2000" i="1" dirty="0" smtClean="0">
                <a:latin typeface="Georgia" pitchFamily="18" charset="0"/>
              </a:rPr>
              <a:t>?</a:t>
            </a:r>
          </a:p>
          <a:p>
            <a:pPr algn="just"/>
            <a:r>
              <a:rPr lang="pt-BR" sz="2000" i="1" dirty="0" smtClean="0">
                <a:latin typeface="Georgia" pitchFamily="18" charset="0"/>
              </a:rPr>
              <a:t>Se </a:t>
            </a:r>
            <a:r>
              <a:rPr lang="pt-BR" sz="2000" i="1" dirty="0">
                <a:latin typeface="Georgia" pitchFamily="18" charset="0"/>
              </a:rPr>
              <a:t>és neve, como queimas com porfia</a:t>
            </a:r>
            <a:r>
              <a:rPr lang="pt-BR" sz="2000" i="1" dirty="0" smtClean="0">
                <a:latin typeface="Georgia" pitchFamily="18" charset="0"/>
              </a:rPr>
              <a:t>?</a:t>
            </a:r>
          </a:p>
          <a:p>
            <a:pPr algn="r"/>
            <a:r>
              <a:rPr lang="pt-BR" sz="2000" dirty="0" smtClean="0">
                <a:latin typeface="Georgia" pitchFamily="18" charset="0"/>
              </a:rPr>
              <a:t>(Gregório de Matos)</a:t>
            </a:r>
            <a:endParaRPr lang="pt-BR" sz="2000" dirty="0">
              <a:latin typeface="Georgia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241884" y="3158966"/>
            <a:ext cx="671449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latin typeface="Georgia" pitchFamily="18" charset="0"/>
              </a:rPr>
              <a:t>Antítese: </a:t>
            </a:r>
            <a:r>
              <a:rPr lang="pt-BR" sz="2000" dirty="0">
                <a:latin typeface="Georgia" pitchFamily="18" charset="0"/>
              </a:rPr>
              <a:t>reflete a contradição do homem barroco, seu dualismo. Revela o contraste que o escritor vê em quase tudo. </a:t>
            </a:r>
            <a:endParaRPr lang="pt-BR" sz="2000" dirty="0" smtClean="0">
              <a:latin typeface="Georgia" pitchFamily="18" charset="0"/>
            </a:endParaRPr>
          </a:p>
          <a:p>
            <a:pPr algn="just"/>
            <a:r>
              <a:rPr lang="pt-BR" sz="2000" i="1" dirty="0" smtClean="0">
                <a:latin typeface="Georgia" pitchFamily="18" charset="0"/>
              </a:rPr>
              <a:t>Ex.: Vista </a:t>
            </a:r>
            <a:r>
              <a:rPr lang="pt-BR" sz="2000" i="1" dirty="0">
                <a:latin typeface="Georgia" pitchFamily="18" charset="0"/>
              </a:rPr>
              <a:t>por fora é pouco </a:t>
            </a:r>
            <a:r>
              <a:rPr lang="pt-BR" sz="2000" i="1" dirty="0" smtClean="0">
                <a:latin typeface="Georgia" pitchFamily="18" charset="0"/>
              </a:rPr>
              <a:t>apetecida</a:t>
            </a:r>
          </a:p>
          <a:p>
            <a:pPr algn="just"/>
            <a:r>
              <a:rPr lang="pt-BR" sz="2000" i="1" dirty="0" smtClean="0">
                <a:latin typeface="Georgia" pitchFamily="18" charset="0"/>
              </a:rPr>
              <a:t>Porque </a:t>
            </a:r>
            <a:r>
              <a:rPr lang="pt-BR" sz="2000" i="1" dirty="0">
                <a:latin typeface="Georgia" pitchFamily="18" charset="0"/>
              </a:rPr>
              <a:t>aos olhos por feia é parecida</a:t>
            </a:r>
            <a:r>
              <a:rPr lang="pt-BR" sz="2000" i="1" dirty="0" smtClean="0">
                <a:latin typeface="Georgia" pitchFamily="18" charset="0"/>
              </a:rPr>
              <a:t>;</a:t>
            </a:r>
          </a:p>
          <a:p>
            <a:pPr algn="just"/>
            <a:r>
              <a:rPr lang="pt-BR" sz="2000" i="1" dirty="0" smtClean="0">
                <a:latin typeface="Georgia" pitchFamily="18" charset="0"/>
              </a:rPr>
              <a:t>Porém</a:t>
            </a:r>
            <a:r>
              <a:rPr lang="pt-BR" sz="2000" i="1" dirty="0">
                <a:latin typeface="Georgia" pitchFamily="18" charset="0"/>
              </a:rPr>
              <a:t>, dentro </a:t>
            </a:r>
            <a:r>
              <a:rPr lang="pt-BR" sz="2000" i="1" dirty="0" smtClean="0">
                <a:latin typeface="Georgia" pitchFamily="18" charset="0"/>
              </a:rPr>
              <a:t>habitada</a:t>
            </a:r>
          </a:p>
          <a:p>
            <a:pPr algn="just"/>
            <a:r>
              <a:rPr lang="pt-BR" sz="2000" i="1" dirty="0" smtClean="0">
                <a:latin typeface="Georgia" pitchFamily="18" charset="0"/>
              </a:rPr>
              <a:t>É </a:t>
            </a:r>
            <a:r>
              <a:rPr lang="pt-BR" sz="2000" i="1" dirty="0">
                <a:latin typeface="Georgia" pitchFamily="18" charset="0"/>
              </a:rPr>
              <a:t>muito bela, muito desejada</a:t>
            </a:r>
            <a:r>
              <a:rPr lang="pt-BR" sz="2000" i="1" dirty="0" smtClean="0">
                <a:latin typeface="Georgia" pitchFamily="18" charset="0"/>
              </a:rPr>
              <a:t>,</a:t>
            </a:r>
          </a:p>
          <a:p>
            <a:pPr algn="just"/>
            <a:r>
              <a:rPr lang="pt-BR" sz="2000" i="1" dirty="0" smtClean="0">
                <a:latin typeface="Georgia" pitchFamily="18" charset="0"/>
              </a:rPr>
              <a:t>É </a:t>
            </a:r>
            <a:r>
              <a:rPr lang="pt-BR" sz="2000" i="1" dirty="0">
                <a:latin typeface="Georgia" pitchFamily="18" charset="0"/>
              </a:rPr>
              <a:t>como a concha tosca e deslustrosa</a:t>
            </a:r>
            <a:r>
              <a:rPr lang="pt-BR" sz="2000" i="1" dirty="0" smtClean="0">
                <a:latin typeface="Georgia" pitchFamily="18" charset="0"/>
              </a:rPr>
              <a:t>,</a:t>
            </a:r>
          </a:p>
          <a:p>
            <a:pPr algn="just"/>
            <a:r>
              <a:rPr lang="pt-BR" sz="2000" i="1" dirty="0" smtClean="0">
                <a:latin typeface="Georgia" pitchFamily="18" charset="0"/>
              </a:rPr>
              <a:t>Que </a:t>
            </a:r>
            <a:r>
              <a:rPr lang="pt-BR" sz="2000" i="1" dirty="0">
                <a:latin typeface="Georgia" pitchFamily="18" charset="0"/>
              </a:rPr>
              <a:t>dentro cria a pérola formosa</a:t>
            </a:r>
            <a:r>
              <a:rPr lang="pt-BR" sz="2000" i="1" dirty="0" smtClean="0">
                <a:latin typeface="Georgia" pitchFamily="18" charset="0"/>
              </a:rPr>
              <a:t>.</a:t>
            </a:r>
          </a:p>
          <a:p>
            <a:pPr algn="r"/>
            <a:r>
              <a:rPr lang="pt-BR" sz="2000" dirty="0" smtClean="0">
                <a:latin typeface="Georgia" pitchFamily="18" charset="0"/>
              </a:rPr>
              <a:t>(Manuel Botelho de Oliveira)</a:t>
            </a:r>
            <a:endParaRPr lang="pt-BR" sz="2000" dirty="0">
              <a:latin typeface="Georgia" pitchFamily="18" charset="0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350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1255052" y="1340768"/>
            <a:ext cx="66967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latin typeface="Georgia" pitchFamily="18" charset="0"/>
              </a:rPr>
              <a:t>Paradoxo: </a:t>
            </a:r>
            <a:r>
              <a:rPr lang="pt-BR" sz="2000" dirty="0">
                <a:latin typeface="Georgia" pitchFamily="18" charset="0"/>
              </a:rPr>
              <a:t>corresponde à união de duas ideias contrárias num só pensamento. Opõe-se ao racionalismo da arte renascentista. </a:t>
            </a:r>
            <a:endParaRPr lang="pt-BR" sz="2000" dirty="0" smtClean="0">
              <a:latin typeface="Georgia" pitchFamily="18" charset="0"/>
            </a:endParaRPr>
          </a:p>
          <a:p>
            <a:pPr algn="just"/>
            <a:r>
              <a:rPr lang="pt-BR" sz="2000" dirty="0" smtClean="0">
                <a:latin typeface="Georgia" pitchFamily="18" charset="0"/>
              </a:rPr>
              <a:t>Ex.: </a:t>
            </a:r>
            <a:r>
              <a:rPr lang="pt-BR" sz="2000" i="1" dirty="0" smtClean="0">
                <a:latin typeface="Georgia" pitchFamily="18" charset="0"/>
              </a:rPr>
              <a:t>Ardor </a:t>
            </a:r>
            <a:r>
              <a:rPr lang="pt-BR" sz="2000" i="1" dirty="0">
                <a:latin typeface="Georgia" pitchFamily="18" charset="0"/>
              </a:rPr>
              <a:t>em firme Coração nascido</a:t>
            </a:r>
            <a:r>
              <a:rPr lang="pt-BR" sz="2000" i="1" dirty="0" smtClean="0">
                <a:latin typeface="Georgia" pitchFamily="18" charset="0"/>
              </a:rPr>
              <a:t>;</a:t>
            </a:r>
          </a:p>
          <a:p>
            <a:pPr algn="just"/>
            <a:r>
              <a:rPr lang="pt-BR" sz="2000" i="1" dirty="0" smtClean="0">
                <a:latin typeface="Georgia" pitchFamily="18" charset="0"/>
              </a:rPr>
              <a:t>pranto </a:t>
            </a:r>
            <a:r>
              <a:rPr lang="pt-BR" sz="2000" i="1" dirty="0">
                <a:latin typeface="Georgia" pitchFamily="18" charset="0"/>
              </a:rPr>
              <a:t>por belos olhos derramado</a:t>
            </a:r>
            <a:r>
              <a:rPr lang="pt-BR" sz="2000" i="1" dirty="0" smtClean="0">
                <a:latin typeface="Georgia" pitchFamily="18" charset="0"/>
              </a:rPr>
              <a:t>;</a:t>
            </a:r>
          </a:p>
          <a:p>
            <a:pPr algn="just"/>
            <a:r>
              <a:rPr lang="pt-BR" sz="2000" i="1" dirty="0" smtClean="0">
                <a:latin typeface="Georgia" pitchFamily="18" charset="0"/>
              </a:rPr>
              <a:t>incêndio </a:t>
            </a:r>
            <a:r>
              <a:rPr lang="pt-BR" sz="2000" i="1" dirty="0">
                <a:latin typeface="Georgia" pitchFamily="18" charset="0"/>
              </a:rPr>
              <a:t>em mares de água disfarçado</a:t>
            </a:r>
            <a:r>
              <a:rPr lang="pt-BR" sz="2000" i="1" dirty="0" smtClean="0">
                <a:latin typeface="Georgia" pitchFamily="18" charset="0"/>
              </a:rPr>
              <a:t>;</a:t>
            </a:r>
          </a:p>
          <a:p>
            <a:pPr algn="just"/>
            <a:r>
              <a:rPr lang="pt-BR" sz="2000" i="1" dirty="0" smtClean="0">
                <a:latin typeface="Georgia" pitchFamily="18" charset="0"/>
              </a:rPr>
              <a:t>rio </a:t>
            </a:r>
            <a:r>
              <a:rPr lang="pt-BR" sz="2000" i="1" dirty="0">
                <a:latin typeface="Georgia" pitchFamily="18" charset="0"/>
              </a:rPr>
              <a:t>de neve em fogo convertido</a:t>
            </a:r>
            <a:r>
              <a:rPr lang="pt-BR" sz="2000" i="1" dirty="0" smtClean="0">
                <a:latin typeface="Georgia" pitchFamily="18" charset="0"/>
              </a:rPr>
              <a:t>.</a:t>
            </a:r>
          </a:p>
          <a:p>
            <a:pPr algn="r"/>
            <a:r>
              <a:rPr lang="pt-BR" sz="2000" dirty="0" smtClean="0">
                <a:latin typeface="Georgia" pitchFamily="18" charset="0"/>
              </a:rPr>
              <a:t>(Gregório de Matos)</a:t>
            </a:r>
            <a:endParaRPr lang="pt-BR" sz="2000" dirty="0">
              <a:latin typeface="Georgia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265458" y="4010288"/>
            <a:ext cx="668633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latin typeface="Georgia" pitchFamily="18" charset="0"/>
              </a:rPr>
              <a:t>Hipérbole:</a:t>
            </a:r>
            <a:r>
              <a:rPr lang="pt-BR" sz="2000" dirty="0">
                <a:latin typeface="Georgia" pitchFamily="18" charset="0"/>
              </a:rPr>
              <a:t> traduz ideia de grandiosidade, pompa. </a:t>
            </a:r>
            <a:endParaRPr lang="pt-BR" sz="2000" dirty="0" smtClean="0">
              <a:latin typeface="Georgia" pitchFamily="18" charset="0"/>
            </a:endParaRPr>
          </a:p>
          <a:p>
            <a:r>
              <a:rPr lang="pt-BR" sz="2000" dirty="0" smtClean="0">
                <a:latin typeface="Georgia" pitchFamily="18" charset="0"/>
              </a:rPr>
              <a:t>Ex.: </a:t>
            </a:r>
            <a:r>
              <a:rPr lang="pt-BR" sz="2000" i="1" dirty="0" smtClean="0">
                <a:latin typeface="Georgia" pitchFamily="18" charset="0"/>
              </a:rPr>
              <a:t>É </a:t>
            </a:r>
            <a:r>
              <a:rPr lang="pt-BR" sz="2000" i="1" dirty="0">
                <a:latin typeface="Georgia" pitchFamily="18" charset="0"/>
              </a:rPr>
              <a:t>a vaidade, Fábio, nesta vida, </a:t>
            </a:r>
            <a:br>
              <a:rPr lang="pt-BR" sz="2000" i="1" dirty="0">
                <a:latin typeface="Georgia" pitchFamily="18" charset="0"/>
              </a:rPr>
            </a:br>
            <a:r>
              <a:rPr lang="pt-BR" sz="2000" i="1" dirty="0">
                <a:latin typeface="Georgia" pitchFamily="18" charset="0"/>
              </a:rPr>
              <a:t>Rosa, que da manhã lisonjeada,</a:t>
            </a:r>
            <a:br>
              <a:rPr lang="pt-BR" sz="2000" i="1" dirty="0">
                <a:latin typeface="Georgia" pitchFamily="18" charset="0"/>
              </a:rPr>
            </a:br>
            <a:r>
              <a:rPr lang="pt-BR" sz="2000" i="1" dirty="0">
                <a:latin typeface="Georgia" pitchFamily="18" charset="0"/>
              </a:rPr>
              <a:t>Púrpuras mil, com ambição dourada, </a:t>
            </a:r>
            <a:br>
              <a:rPr lang="pt-BR" sz="2000" i="1" dirty="0">
                <a:latin typeface="Georgia" pitchFamily="18" charset="0"/>
              </a:rPr>
            </a:br>
            <a:r>
              <a:rPr lang="pt-BR" sz="2000" i="1" dirty="0">
                <a:latin typeface="Georgia" pitchFamily="18" charset="0"/>
              </a:rPr>
              <a:t>Airosa rompe, arrasta presumida</a:t>
            </a:r>
            <a:r>
              <a:rPr lang="pt-BR" sz="2000" i="1" dirty="0" smtClean="0">
                <a:latin typeface="Georgia" pitchFamily="18" charset="0"/>
              </a:rPr>
              <a:t>.</a:t>
            </a:r>
          </a:p>
          <a:p>
            <a:pPr algn="r"/>
            <a:r>
              <a:rPr lang="pt-BR" sz="2000" dirty="0" smtClean="0">
                <a:latin typeface="Georgia" pitchFamily="18" charset="0"/>
              </a:rPr>
              <a:t>(Gregório de Matos)</a:t>
            </a:r>
            <a:endParaRPr lang="pt-BR" sz="2000" dirty="0">
              <a:latin typeface="Georgia" pitchFamily="18" charset="0"/>
            </a:endParaRP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de cantos arredondados 13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de cantos arredondados 14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de cantos arredondados 15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350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 animBg="1"/>
      <p:bldP spid="14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388</Words>
  <Application>Microsoft Office PowerPoint</Application>
  <PresentationFormat>Apresentação na tela (4:3)</PresentationFormat>
  <Paragraphs>76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Marcos Paulo</dc:creator>
  <cp:lastModifiedBy>Marcos Paulo</cp:lastModifiedBy>
  <cp:revision>12</cp:revision>
  <dcterms:created xsi:type="dcterms:W3CDTF">2013-06-17T18:27:05Z</dcterms:created>
  <dcterms:modified xsi:type="dcterms:W3CDTF">2013-06-18T00:52:36Z</dcterms:modified>
</cp:coreProperties>
</file>