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9" r:id="rId5"/>
    <p:sldId id="261" r:id="rId6"/>
    <p:sldId id="262" r:id="rId7"/>
    <p:sldId id="27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85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71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57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81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77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1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09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80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93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11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7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C52B-3A2A-4CD1-AFA3-DA2EC2F8FE73}" type="datetimeFigureOut">
              <a:rPr lang="pt-BR" smtClean="0"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8A01-63B3-484D-8B05-026C972DA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0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05581"/>
            <a:ext cx="1152127" cy="135647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tângulo 6"/>
          <p:cNvSpPr/>
          <p:nvPr/>
        </p:nvSpPr>
        <p:spPr>
          <a:xfrm>
            <a:off x="1223627" y="2617748"/>
            <a:ext cx="66967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Georgia" pitchFamily="18" charset="0"/>
              </a:rPr>
              <a:t>Universidade Federal do Amapá</a:t>
            </a:r>
          </a:p>
          <a:p>
            <a:pPr algn="ctr"/>
            <a:r>
              <a:rPr lang="pt-BR" sz="2800" dirty="0" err="1" smtClean="0">
                <a:latin typeface="Georgia" pitchFamily="18" charset="0"/>
              </a:rPr>
              <a:t>Pró-Reitoria</a:t>
            </a:r>
            <a:r>
              <a:rPr lang="pt-BR" sz="2800" dirty="0" smtClean="0">
                <a:latin typeface="Georgia" pitchFamily="18" charset="0"/>
              </a:rPr>
              <a:t> de Ensino de Graduação</a:t>
            </a:r>
            <a:endParaRPr lang="pt-BR" sz="28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7544" y="4509120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Georgia" pitchFamily="18" charset="0"/>
              </a:rPr>
              <a:t>Licenciatura em Língua Portuguesa e Língua Francesa e suas Respectivas Literaturas</a:t>
            </a:r>
          </a:p>
          <a:p>
            <a:pPr algn="just"/>
            <a:r>
              <a:rPr lang="pt-BR" sz="2400" dirty="0">
                <a:latin typeface="Georgia" pitchFamily="18" charset="0"/>
              </a:rPr>
              <a:t>Literatura Portuguesa do Período </a:t>
            </a:r>
            <a:r>
              <a:rPr lang="pt-BR" sz="2400" dirty="0" smtClean="0">
                <a:latin typeface="Georgia" pitchFamily="18" charset="0"/>
              </a:rPr>
              <a:t>Medieval</a:t>
            </a:r>
          </a:p>
          <a:p>
            <a:pPr algn="just"/>
            <a:r>
              <a:rPr lang="pt-BR" sz="2400" dirty="0" smtClean="0">
                <a:latin typeface="Georgia" pitchFamily="18" charset="0"/>
              </a:rPr>
              <a:t>Prof. </a:t>
            </a:r>
            <a:r>
              <a:rPr lang="pt-BR" sz="2400" dirty="0" err="1" smtClean="0">
                <a:latin typeface="Georgia" pitchFamily="18" charset="0"/>
              </a:rPr>
              <a:t>Ms</a:t>
            </a:r>
            <a:r>
              <a:rPr lang="pt-BR" sz="2400" dirty="0" smtClean="0">
                <a:latin typeface="Georgia" pitchFamily="18" charset="0"/>
              </a:rPr>
              <a:t>. Marcos </a:t>
            </a:r>
            <a:r>
              <a:rPr lang="pt-BR" sz="2400" dirty="0">
                <a:latin typeface="Georgia" pitchFamily="18" charset="0"/>
              </a:rPr>
              <a:t>Paulo Torres Pereira</a:t>
            </a:r>
          </a:p>
        </p:txBody>
      </p:sp>
    </p:spTree>
    <p:extLst>
      <p:ext uri="{BB962C8B-B14F-4D97-AF65-F5344CB8AC3E}">
        <p14:creationId xmlns:p14="http://schemas.microsoft.com/office/powerpoint/2010/main" val="38110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27584" y="1412776"/>
            <a:ext cx="3886719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A literatura medieval </a:t>
            </a:r>
            <a:r>
              <a:rPr lang="pt-BR" sz="2000" dirty="0">
                <a:latin typeface="Georgia" pitchFamily="18" charset="0"/>
              </a:rPr>
              <a:t>registra diferentes formas de produção 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8" name="Chave esquerda 7"/>
          <p:cNvSpPr/>
          <p:nvPr/>
        </p:nvSpPr>
        <p:spPr>
          <a:xfrm rot="5400000">
            <a:off x="4227333" y="533307"/>
            <a:ext cx="342683" cy="4117846"/>
          </a:xfrm>
          <a:prstGeom prst="leftBrace">
            <a:avLst>
              <a:gd name="adj1" fmla="val 8333"/>
              <a:gd name="adj2" fmla="val 75919"/>
            </a:avLst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35968" y="3051604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Prosa doutrinária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014055" y="3717032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Crônicas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68016" y="4347748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Hagiografia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714303" y="3051604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Novelas </a:t>
            </a:r>
            <a:r>
              <a:rPr lang="pt-BR" sz="2000" dirty="0">
                <a:latin typeface="Georgia" pitchFamily="18" charset="0"/>
              </a:rPr>
              <a:t>de </a:t>
            </a:r>
            <a:r>
              <a:rPr lang="pt-BR" sz="2000" dirty="0" smtClean="0">
                <a:latin typeface="Georgia" pitchFamily="18" charset="0"/>
              </a:rPr>
              <a:t>cavalaria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4934193" y="3682320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Lírica trovadoresca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112280" y="4347748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Bestiários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292080" y="5013176"/>
            <a:ext cx="316835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Teatro</a:t>
            </a:r>
            <a:endParaRPr lang="pt-BR" sz="20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771800" y="2348880"/>
            <a:ext cx="6120680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Na Idade Média, no que tange às relações amorosas e sexuais, </a:t>
            </a:r>
            <a:r>
              <a:rPr lang="pt-BR" dirty="0" smtClean="0">
                <a:latin typeface="Georgia" pitchFamily="18" charset="0"/>
              </a:rPr>
              <a:t>percebemos, a exemplo de substratos de mentalidade,  grande </a:t>
            </a:r>
            <a:r>
              <a:rPr lang="pt-BR" dirty="0">
                <a:latin typeface="Georgia" pitchFamily="18" charset="0"/>
              </a:rPr>
              <a:t>mudança de </a:t>
            </a:r>
            <a:r>
              <a:rPr lang="pt-BR" dirty="0" smtClean="0">
                <a:latin typeface="Georgia" pitchFamily="18" charset="0"/>
              </a:rPr>
              <a:t>espírito: </a:t>
            </a:r>
            <a:r>
              <a:rPr lang="pt-BR" dirty="0">
                <a:latin typeface="Georgia" pitchFamily="18" charset="0"/>
              </a:rPr>
              <a:t>com o advento das cidades, e por influência da Igreja, uma naturalidade bruta comum à vida campesina foi abandonada em favor do sacramento do matrimônio, restringindo o sexo ao âmbito desse sacramento</a:t>
            </a:r>
            <a:r>
              <a:rPr lang="pt-BR" dirty="0" smtClean="0">
                <a:latin typeface="Georgia" pitchFamily="18" charset="0"/>
              </a:rPr>
              <a:t>.</a:t>
            </a:r>
            <a:endParaRPr lang="pt-BR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have esquerda 6"/>
          <p:cNvSpPr/>
          <p:nvPr/>
        </p:nvSpPr>
        <p:spPr>
          <a:xfrm rot="5400000">
            <a:off x="3867293" y="71335"/>
            <a:ext cx="342683" cy="4117846"/>
          </a:xfrm>
          <a:prstGeom prst="leftBrace">
            <a:avLst>
              <a:gd name="adj1" fmla="val 8333"/>
              <a:gd name="adj2" fmla="val 75919"/>
            </a:avLst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23528" y="2478119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Georgia" pitchFamily="18" charset="0"/>
              </a:rPr>
              <a:t>conhecimento racional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627784" y="620688"/>
            <a:ext cx="3888432" cy="12315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Georgia" pitchFamily="18" charset="0"/>
              </a:rPr>
              <a:t>A mente do homem medieval, durante a </a:t>
            </a:r>
            <a:r>
              <a:rPr lang="pt-BR" sz="2000" i="1" dirty="0">
                <a:latin typeface="Georgia" pitchFamily="18" charset="0"/>
              </a:rPr>
              <a:t>Alta Idade Média</a:t>
            </a:r>
            <a:r>
              <a:rPr lang="pt-BR" sz="2000" dirty="0">
                <a:latin typeface="Georgia" pitchFamily="18" charset="0"/>
              </a:rPr>
              <a:t>, era repleta de contradições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458300" y="2478119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Georgia" pitchFamily="18" charset="0"/>
              </a:rPr>
              <a:t>crenças sobrenaturais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23528" y="3310541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Georgia" pitchFamily="18" charset="0"/>
              </a:rPr>
              <a:t>fervor religioso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458300" y="3310541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Georgia" pitchFamily="18" charset="0"/>
              </a:rPr>
              <a:t>desejos sexuais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23527" y="4174775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Georgia" pitchFamily="18" charset="0"/>
              </a:rPr>
              <a:t>advento das cidades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5458299" y="4174775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Georgia" pitchFamily="18" charset="0"/>
              </a:rPr>
              <a:t>sistema feudal</a:t>
            </a:r>
            <a:endParaRPr lang="pt-BR" sz="20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1619672" y="1412776"/>
            <a:ext cx="7200800" cy="3456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O primeiro problema é o das atitudes dos homens da Idade Média em relação às heranças do maravilhoso que receberam. Esta questão é de particular importância. Na herança, um conjunto se impõe: encontramos uma herança, não a criamos. Mas é necessário um esforço para aceitar, modificar ou recusar essa herança – no nível coletivo como no individual. O cristianismo estendeu-se a mundos que lhe legaram culturas diversas, antigas, ricas, e o maravilhoso, mais que outros elementos da cultura e da </a:t>
            </a:r>
            <a:r>
              <a:rPr lang="pt-BR" i="1" dirty="0">
                <a:latin typeface="Georgia" pitchFamily="18" charset="0"/>
              </a:rPr>
              <a:t>mentalidade</a:t>
            </a:r>
            <a:r>
              <a:rPr lang="pt-BR" dirty="0">
                <a:latin typeface="Georgia" pitchFamily="18" charset="0"/>
              </a:rPr>
              <a:t>, pertencem precisamente às camadas </a:t>
            </a:r>
            <a:r>
              <a:rPr lang="pt-BR" dirty="0" smtClean="0">
                <a:latin typeface="Georgia" pitchFamily="18" charset="0"/>
              </a:rPr>
              <a:t>antigas.</a:t>
            </a:r>
          </a:p>
          <a:p>
            <a:pPr algn="just"/>
            <a:r>
              <a:rPr lang="pt-BR" dirty="0" smtClean="0">
                <a:latin typeface="Georgia" pitchFamily="18" charset="0"/>
              </a:rPr>
              <a:t>						(Le </a:t>
            </a:r>
            <a:r>
              <a:rPr lang="pt-BR" dirty="0" err="1" smtClean="0">
                <a:latin typeface="Georgia" pitchFamily="18" charset="0"/>
              </a:rPr>
              <a:t>Goff</a:t>
            </a:r>
            <a:r>
              <a:rPr lang="pt-BR" dirty="0" smtClean="0">
                <a:latin typeface="Georgia" pitchFamily="18" charset="0"/>
              </a:rPr>
              <a:t>)</a:t>
            </a:r>
            <a:endParaRPr lang="pt-BR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771800" y="1988840"/>
            <a:ext cx="612068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Esse conjunto de manifestações intelectuais e psíquicas que denominamos de </a:t>
            </a:r>
            <a:r>
              <a:rPr lang="pt-BR" i="1" dirty="0">
                <a:latin typeface="Georgia" pitchFamily="18" charset="0"/>
              </a:rPr>
              <a:t>mentalidade</a:t>
            </a:r>
            <a:r>
              <a:rPr lang="pt-BR" dirty="0">
                <a:latin typeface="Georgia" pitchFamily="18" charset="0"/>
              </a:rPr>
              <a:t> é representado na memória (por aquilo que vivemos e que, sem significados, pouco permanece, e por aquilo que é lembrado na saudade e que, por isso, não morre na distância do passado) pela ação da identidade.</a:t>
            </a: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835696" y="2967335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latin typeface="Georgia" pitchFamily="18" charset="0"/>
              </a:rPr>
              <a:t>A Igreja</a:t>
            </a:r>
            <a:endParaRPr lang="pt-BR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475656" y="2105851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Georgia" pitchFamily="18" charset="0"/>
              </a:rPr>
              <a:t>A queda do Império Romano foi utilizada como forma de negar o poder divino professado pela Igreja. Antes de morrer e antes de queda de Roma, Santo Agostinho definiu que o homem vive entre duas cidades, a terrena e a divina, assim como é dupla a natureza humana (carne e espírito). A queda de Roma não seria, portanto, um interesse divino, mas mundano. Contudo, essas duas cidades, ou dois mundos, não são visivelmente distintos, mas mesclados em toda a vida terrena, para, apenas no Juízo Final, serem separadas. </a:t>
            </a:r>
            <a:endParaRPr lang="pt-BR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have esquerda 5"/>
          <p:cNvSpPr/>
          <p:nvPr/>
        </p:nvSpPr>
        <p:spPr>
          <a:xfrm rot="5400000" flipH="1">
            <a:off x="4541257" y="1490452"/>
            <a:ext cx="335314" cy="4117846"/>
          </a:xfrm>
          <a:prstGeom prst="leftBrace">
            <a:avLst>
              <a:gd name="adj1" fmla="val 8333"/>
              <a:gd name="adj2" fmla="val 75919"/>
            </a:avLst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993807" y="2478119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Georgia" pitchFamily="18" charset="0"/>
              </a:rPr>
              <a:t>Burocracia Laica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2240147" y="3933056"/>
            <a:ext cx="3888432" cy="12315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Georgia" pitchFamily="18" charset="0"/>
              </a:rPr>
              <a:t>Governo da sociedade medieval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6128579" y="2478119"/>
            <a:ext cx="2115829" cy="68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Georgia" pitchFamily="18" charset="0"/>
              </a:rPr>
              <a:t>Burocracia </a:t>
            </a:r>
            <a:r>
              <a:rPr lang="pt-BR" dirty="0" smtClean="0">
                <a:latin typeface="Georgia" pitchFamily="18" charset="0"/>
              </a:rPr>
              <a:t>Eclesiástica</a:t>
            </a:r>
            <a:endParaRPr lang="pt-BR" sz="20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475656" y="2314615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Georgia" pitchFamily="18" charset="0"/>
              </a:rPr>
              <a:t>Paulatinamente, a Igreja aumentava sua presença na constituição do Estado, estreitando a distância entre o secular e o espiritual. A concepção agostiniana de fé e razão, unidas pela pureza da primeira, aproximava a Igreja do Estado, com o fim de resguardar dos infiéis e dos apóstatas uma vivência comunitária na qual os preceitos de fé estabeleceriam as regras sociais, econômicas e culturais.</a:t>
            </a:r>
            <a:endParaRPr lang="pt-BR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295636" y="1404059"/>
            <a:ext cx="66607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Georgia" pitchFamily="18" charset="0"/>
              </a:rPr>
              <a:t>O tema da Morte nasce literariamente em fins do século XII, mas adquire caráter verdadeiramente epidêmico n século XV, em que a Morte ocupa obsessivamente a consciência dos homens, invadidos pelo desespero e ceticismo de uma época devastada pela peste, pela miséria e pela fome. E a Morte torna-se expressão e imagem dessa conjuntura dolorosa, suscitando um cortejo riquíssimo de outros temas e motivos: o cadáver, a caveira, o esqueleto, o corpo em decomposição (tão do gosto da literatura barroca seiscentista), o ataúde exumado, as vozes angustiantes, a visão terrífica da putrefação, a imparcialidade da Morte, o sentimento de fugacidade da vida, o menosprezo do mundo. </a:t>
            </a:r>
            <a:r>
              <a:rPr lang="pt-BR" sz="2000" dirty="0" smtClean="0">
                <a:latin typeface="Georgia" pitchFamily="18" charset="0"/>
              </a:rPr>
              <a:t> (Segismundo </a:t>
            </a:r>
            <a:r>
              <a:rPr lang="pt-BR" sz="2000" dirty="0" err="1" smtClean="0">
                <a:latin typeface="Georgia" pitchFamily="18" charset="0"/>
              </a:rPr>
              <a:t>Spina</a:t>
            </a:r>
            <a:r>
              <a:rPr lang="pt-BR" sz="2000" dirty="0" smtClean="0">
                <a:latin typeface="Georgia" pitchFamily="18" charset="0"/>
              </a:rPr>
              <a:t>)</a:t>
            </a:r>
            <a:endParaRPr lang="pt-BR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2636911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Georgia" pitchFamily="18" charset="0"/>
              </a:rPr>
              <a:t>Conceitos operacionais ao estudo do espírito medieval</a:t>
            </a:r>
            <a:endParaRPr lang="pt-BR" sz="2400" b="1" dirty="0">
              <a:latin typeface="Georgia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2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2967335"/>
            <a:ext cx="5688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Georgia" pitchFamily="18" charset="0"/>
              </a:rPr>
              <a:t>Não se imagina o que se quer, mas somente o que é possível imaginar.</a:t>
            </a:r>
          </a:p>
          <a:p>
            <a:pPr algn="just"/>
            <a:r>
              <a:rPr lang="pt-BR" b="1" dirty="0" smtClean="0">
                <a:latin typeface="Georgia" pitchFamily="18" charset="0"/>
              </a:rPr>
              <a:t>			(</a:t>
            </a:r>
            <a:r>
              <a:rPr lang="pt-BR" b="1" dirty="0">
                <a:latin typeface="Georgia" pitchFamily="18" charset="0"/>
              </a:rPr>
              <a:t>Hilário Franco Jr.)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76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95536" y="2492896"/>
            <a:ext cx="655272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O início da Idade Média se dá com a queda do Império Romano mediante a corrupção dos costumes e as invasões bárbaras, acarretando remanejamentos incessantes da organização territorial, além da constante descentralização que a soberania de Roma historicamente centralizada não tinha mais vontade nem meios de atender.</a:t>
            </a:r>
          </a:p>
        </p:txBody>
      </p:sp>
    </p:spTree>
    <p:extLst>
      <p:ext uri="{BB962C8B-B14F-4D97-AF65-F5344CB8AC3E}">
        <p14:creationId xmlns:p14="http://schemas.microsoft.com/office/powerpoint/2010/main" val="41574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95536" y="476672"/>
            <a:ext cx="612068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Rotinas e ritos, o humano e o divino, o comum e o extraordinário se alternam na vida das sociedades, onde se sucedem constantes transformações marcadas por um mosaico de símbolos e significados os mais vários, quer os de forma individual, quer os de forma coletiva, que fundam o espírito. </a:t>
            </a:r>
          </a:p>
        </p:txBody>
      </p:sp>
      <p:sp>
        <p:nvSpPr>
          <p:cNvPr id="7" name="Seta dobrada 6"/>
          <p:cNvSpPr/>
          <p:nvPr/>
        </p:nvSpPr>
        <p:spPr>
          <a:xfrm rot="5400000">
            <a:off x="6489218" y="2281290"/>
            <a:ext cx="526636" cy="47264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652120" y="2852936"/>
            <a:ext cx="2880320" cy="7920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Mentalidade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395536" y="3907088"/>
            <a:ext cx="6120680" cy="1538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aquilo que permanece na formação dos povos, envolta na história das estruturas mentais comuns a uma categoria social, a uma sociedade, a uma época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0" name="Seta dobrada 9"/>
          <p:cNvSpPr/>
          <p:nvPr/>
        </p:nvSpPr>
        <p:spPr>
          <a:xfrm rot="10800000">
            <a:off x="6804249" y="3645024"/>
            <a:ext cx="526636" cy="7617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9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771800" y="1988840"/>
            <a:ext cx="612068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Esse conjunto de manifestações intelectuais e psíquicas que denominamos de </a:t>
            </a:r>
            <a:r>
              <a:rPr lang="pt-BR" i="1" dirty="0">
                <a:latin typeface="Georgia" pitchFamily="18" charset="0"/>
              </a:rPr>
              <a:t>mentalidade</a:t>
            </a:r>
            <a:r>
              <a:rPr lang="pt-BR" dirty="0">
                <a:latin typeface="Georgia" pitchFamily="18" charset="0"/>
              </a:rPr>
              <a:t> é representado na memória (por aquilo que vivemos e que, sem significados, pouco permanece, e por aquilo que é lembrado na saudade e que, por isso, não morre na distância do passado) pela ação da identidade.</a:t>
            </a:r>
          </a:p>
        </p:txBody>
      </p:sp>
    </p:spTree>
    <p:extLst>
      <p:ext uri="{BB962C8B-B14F-4D97-AF65-F5344CB8AC3E}">
        <p14:creationId xmlns:p14="http://schemas.microsoft.com/office/powerpoint/2010/main" val="117020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771800" y="1988840"/>
            <a:ext cx="6120680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latin typeface="Georgia" pitchFamily="18" charset="0"/>
              </a:rPr>
              <a:t>Período </a:t>
            </a:r>
            <a:r>
              <a:rPr lang="pt-BR" dirty="0">
                <a:latin typeface="Georgia" pitchFamily="18" charset="0"/>
              </a:rPr>
              <a:t>repleto de significados religiosos e seculares, a mentalidade da Idade Média norteou o viver comum do homem de então que, por sua vez, norteou também o espírito medieval expresso no fazer literário.</a:t>
            </a:r>
          </a:p>
        </p:txBody>
      </p:sp>
    </p:spTree>
    <p:extLst>
      <p:ext uri="{BB962C8B-B14F-4D97-AF65-F5344CB8AC3E}">
        <p14:creationId xmlns:p14="http://schemas.microsoft.com/office/powerpoint/2010/main" val="38107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555776" y="620688"/>
            <a:ext cx="633670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O pensamento medieval não é uno, mas um complicado emaranhado significativo devido à grande gama de influências que recebeu o espírito do homem deste </a:t>
            </a:r>
            <a:r>
              <a:rPr lang="pt-BR" dirty="0" smtClean="0">
                <a:latin typeface="Georgia" pitchFamily="18" charset="0"/>
              </a:rPr>
              <a:t>período.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95536" y="1556792"/>
            <a:ext cx="172819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Igreja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748261" y="2575458"/>
            <a:ext cx="2160240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Feudalismo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4581631" y="3504844"/>
            <a:ext cx="2006593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Agricultura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5949783" y="299183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949783" y="2359790"/>
            <a:ext cx="2366633" cy="64807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Avanços Tecnológicos</a:t>
            </a:r>
          </a:p>
        </p:txBody>
      </p:sp>
      <p:sp>
        <p:nvSpPr>
          <p:cNvPr id="12" name="Seta para baixo 11"/>
          <p:cNvSpPr/>
          <p:nvPr/>
        </p:nvSpPr>
        <p:spPr>
          <a:xfrm>
            <a:off x="7831570" y="3039826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7008293" y="3504844"/>
            <a:ext cx="2006593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Armamentos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044405" y="3504844"/>
            <a:ext cx="172819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Cidades</a:t>
            </a:r>
            <a:endParaRPr lang="pt-BR" sz="2000" b="1" dirty="0">
              <a:latin typeface="Georgia" pitchFamily="18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347864" y="4653136"/>
            <a:ext cx="1728192" cy="5760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Mundo Árabe</a:t>
            </a:r>
            <a:endParaRPr lang="pt-BR" sz="20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771800" y="1988840"/>
            <a:ext cx="6120680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Georgia" pitchFamily="18" charset="0"/>
              </a:rPr>
              <a:t>O ingresso na cultura medieval, em especial a literária, não se faz sem pagarmos um pesado tributo; a compreensão dos valores dessa época exige do estudioso uma perspectiva ecumênica, pois as grandes criações do espírito medieval – na arte, na literatura, na filosofia – são frutos de uma coletividade que ultrapassa fronteiras nacionais</a:t>
            </a:r>
            <a:r>
              <a:rPr lang="pt-BR" dirty="0" smtClean="0">
                <a:latin typeface="Georgia" pitchFamily="18" charset="0"/>
              </a:rPr>
              <a:t>.</a:t>
            </a:r>
          </a:p>
          <a:p>
            <a:pPr algn="just"/>
            <a:r>
              <a:rPr lang="pt-BR" dirty="0" smtClean="0">
                <a:latin typeface="Georgia" pitchFamily="18" charset="0"/>
              </a:rPr>
              <a:t>			        (Segismundo </a:t>
            </a:r>
            <a:r>
              <a:rPr lang="pt-BR" dirty="0" err="1" smtClean="0">
                <a:latin typeface="Georgia" pitchFamily="18" charset="0"/>
              </a:rPr>
              <a:t>Spina</a:t>
            </a:r>
            <a:r>
              <a:rPr lang="pt-BR" dirty="0" smtClean="0">
                <a:latin typeface="Georgia" pitchFamily="18" charset="0"/>
              </a:rPr>
              <a:t>)</a:t>
            </a:r>
            <a:endParaRPr lang="pt-BR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958</Words>
  <Application>Microsoft Office PowerPoint</Application>
  <PresentationFormat>Apresentação na tela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Paulo</dc:creator>
  <cp:lastModifiedBy>Marcos Paulo</cp:lastModifiedBy>
  <cp:revision>9</cp:revision>
  <dcterms:created xsi:type="dcterms:W3CDTF">2013-06-06T03:01:12Z</dcterms:created>
  <dcterms:modified xsi:type="dcterms:W3CDTF">2013-06-06T12:48:07Z</dcterms:modified>
</cp:coreProperties>
</file>