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A1DB-D471-4A73-ADE9-5B91AF30C998}" type="datetimeFigureOut">
              <a:rPr lang="pt-BR" smtClean="0"/>
              <a:t>10/06/2013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77A0-7F85-473C-BBC7-17A79E150C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9954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A1DB-D471-4A73-ADE9-5B91AF30C998}" type="datetimeFigureOut">
              <a:rPr lang="pt-BR" smtClean="0"/>
              <a:t>10/06/2013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77A0-7F85-473C-BBC7-17A79E150C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974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A1DB-D471-4A73-ADE9-5B91AF30C998}" type="datetimeFigureOut">
              <a:rPr lang="pt-BR" smtClean="0"/>
              <a:t>10/06/2013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77A0-7F85-473C-BBC7-17A79E150C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0083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A1DB-D471-4A73-ADE9-5B91AF30C998}" type="datetimeFigureOut">
              <a:rPr lang="pt-BR" smtClean="0"/>
              <a:t>10/06/2013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77A0-7F85-473C-BBC7-17A79E150C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32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A1DB-D471-4A73-ADE9-5B91AF30C998}" type="datetimeFigureOut">
              <a:rPr lang="pt-BR" smtClean="0"/>
              <a:t>10/06/2013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77A0-7F85-473C-BBC7-17A79E150C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247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A1DB-D471-4A73-ADE9-5B91AF30C998}" type="datetimeFigureOut">
              <a:rPr lang="pt-BR" smtClean="0"/>
              <a:t>10/06/2013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77A0-7F85-473C-BBC7-17A79E150C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6562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A1DB-D471-4A73-ADE9-5B91AF30C998}" type="datetimeFigureOut">
              <a:rPr lang="pt-BR" smtClean="0"/>
              <a:t>10/06/2013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77A0-7F85-473C-BBC7-17A79E150C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770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A1DB-D471-4A73-ADE9-5B91AF30C998}" type="datetimeFigureOut">
              <a:rPr lang="pt-BR" smtClean="0"/>
              <a:t>10/06/2013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77A0-7F85-473C-BBC7-17A79E150C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0404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A1DB-D471-4A73-ADE9-5B91AF30C998}" type="datetimeFigureOut">
              <a:rPr lang="pt-BR" smtClean="0"/>
              <a:t>10/06/2013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77A0-7F85-473C-BBC7-17A79E150C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5464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A1DB-D471-4A73-ADE9-5B91AF30C998}" type="datetimeFigureOut">
              <a:rPr lang="pt-BR" smtClean="0"/>
              <a:t>10/06/2013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77A0-7F85-473C-BBC7-17A79E150C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4566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A1DB-D471-4A73-ADE9-5B91AF30C998}" type="datetimeFigureOut">
              <a:rPr lang="pt-BR" smtClean="0"/>
              <a:t>10/06/2013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77A0-7F85-473C-BBC7-17A79E150C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6984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2A1DB-D471-4A73-ADE9-5B91AF30C998}" type="datetimeFigureOut">
              <a:rPr lang="pt-BR" smtClean="0"/>
              <a:t>10/06/2013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D77A0-7F85-473C-BBC7-17A79E150C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161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05581"/>
            <a:ext cx="1152127" cy="135647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7" name="Retângulo 6"/>
          <p:cNvSpPr/>
          <p:nvPr/>
        </p:nvSpPr>
        <p:spPr>
          <a:xfrm>
            <a:off x="1223627" y="2617748"/>
            <a:ext cx="66967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atin typeface="Georgia" pitchFamily="18" charset="0"/>
              </a:rPr>
              <a:t>Universidade Federal do Amapá</a:t>
            </a:r>
          </a:p>
          <a:p>
            <a:pPr algn="ctr"/>
            <a:r>
              <a:rPr lang="pt-BR" sz="2800" dirty="0" err="1" smtClean="0">
                <a:latin typeface="Georgia" pitchFamily="18" charset="0"/>
              </a:rPr>
              <a:t>Pró-Reitoria</a:t>
            </a:r>
            <a:r>
              <a:rPr lang="pt-BR" sz="2800" dirty="0" smtClean="0">
                <a:latin typeface="Georgia" pitchFamily="18" charset="0"/>
              </a:rPr>
              <a:t> de Ensino de Graduação</a:t>
            </a:r>
            <a:endParaRPr lang="pt-BR" sz="2800" dirty="0">
              <a:latin typeface="Georgia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67544" y="4509120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Georgia" pitchFamily="18" charset="0"/>
              </a:rPr>
              <a:t>Licenciatura em Língua Portuguesa e Língua Francesa e suas Respectivas Literaturas</a:t>
            </a:r>
          </a:p>
          <a:p>
            <a:pPr algn="just"/>
            <a:r>
              <a:rPr lang="pt-BR" sz="2400" dirty="0">
                <a:latin typeface="Georgia" pitchFamily="18" charset="0"/>
              </a:rPr>
              <a:t>Literatura Portuguesa do Período </a:t>
            </a:r>
            <a:r>
              <a:rPr lang="pt-BR" sz="2400" dirty="0" smtClean="0">
                <a:latin typeface="Georgia" pitchFamily="18" charset="0"/>
              </a:rPr>
              <a:t>Medieval</a:t>
            </a:r>
          </a:p>
          <a:p>
            <a:pPr algn="just"/>
            <a:r>
              <a:rPr lang="pt-BR" sz="2400" dirty="0" smtClean="0">
                <a:latin typeface="Georgia" pitchFamily="18" charset="0"/>
              </a:rPr>
              <a:t>Prof. </a:t>
            </a:r>
            <a:r>
              <a:rPr lang="pt-BR" sz="2400" dirty="0" err="1" smtClean="0">
                <a:latin typeface="Georgia" pitchFamily="18" charset="0"/>
              </a:rPr>
              <a:t>Ms</a:t>
            </a:r>
            <a:r>
              <a:rPr lang="pt-BR" sz="2400" dirty="0" smtClean="0">
                <a:latin typeface="Georgia" pitchFamily="18" charset="0"/>
              </a:rPr>
              <a:t>. Marcos </a:t>
            </a:r>
            <a:r>
              <a:rPr lang="pt-BR" sz="2400" dirty="0">
                <a:latin typeface="Georgia" pitchFamily="18" charset="0"/>
              </a:rPr>
              <a:t>Paulo Torres Pereira</a:t>
            </a:r>
          </a:p>
        </p:txBody>
      </p:sp>
    </p:spTree>
    <p:extLst>
      <p:ext uri="{BB962C8B-B14F-4D97-AF65-F5344CB8AC3E}">
        <p14:creationId xmlns:p14="http://schemas.microsoft.com/office/powerpoint/2010/main" val="407216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1520" y="643324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	</a:t>
            </a:r>
          </a:p>
          <a:p>
            <a:pPr algn="just"/>
            <a:endParaRPr lang="pt-BR" dirty="0">
              <a:latin typeface="Georgia" pitchFamily="18" charset="0"/>
            </a:endParaRPr>
          </a:p>
          <a:p>
            <a:pPr algn="just"/>
            <a:r>
              <a:rPr lang="pt-BR" dirty="0" smtClean="0">
                <a:latin typeface="Georgia" pitchFamily="18" charset="0"/>
              </a:rPr>
              <a:t>	Véspera </a:t>
            </a:r>
            <a:r>
              <a:rPr lang="pt-BR" dirty="0">
                <a:latin typeface="Georgia" pitchFamily="18" charset="0"/>
              </a:rPr>
              <a:t>de </a:t>
            </a:r>
            <a:r>
              <a:rPr lang="pt-BR" dirty="0" err="1">
                <a:latin typeface="Georgia" pitchFamily="18" charset="0"/>
              </a:rPr>
              <a:t>Pinticoste</a:t>
            </a:r>
            <a:r>
              <a:rPr lang="pt-BR" dirty="0">
                <a:latin typeface="Georgia" pitchFamily="18" charset="0"/>
              </a:rPr>
              <a:t> foi grande gente </a:t>
            </a:r>
            <a:r>
              <a:rPr lang="pt-BR" dirty="0" err="1">
                <a:latin typeface="Georgia" pitchFamily="18" charset="0"/>
              </a:rPr>
              <a:t>assüada</a:t>
            </a:r>
            <a:r>
              <a:rPr lang="pt-BR" dirty="0">
                <a:latin typeface="Georgia" pitchFamily="18" charset="0"/>
              </a:rPr>
              <a:t> em </a:t>
            </a:r>
            <a:r>
              <a:rPr lang="pt-BR" dirty="0" err="1">
                <a:latin typeface="Georgia" pitchFamily="18" charset="0"/>
              </a:rPr>
              <a:t>Camaalot</a:t>
            </a:r>
            <a:r>
              <a:rPr lang="pt-BR" dirty="0">
                <a:latin typeface="Georgia" pitchFamily="18" charset="0"/>
              </a:rPr>
              <a:t>, </a:t>
            </a:r>
            <a:r>
              <a:rPr lang="pt-BR" dirty="0" err="1">
                <a:latin typeface="Georgia" pitchFamily="18" charset="0"/>
              </a:rPr>
              <a:t>assi</a:t>
            </a:r>
            <a:r>
              <a:rPr lang="pt-BR" dirty="0">
                <a:latin typeface="Georgia" pitchFamily="18" charset="0"/>
              </a:rPr>
              <a:t> que </a:t>
            </a:r>
            <a:r>
              <a:rPr lang="pt-BR" dirty="0" err="1">
                <a:latin typeface="Georgia" pitchFamily="18" charset="0"/>
              </a:rPr>
              <a:t>podera</a:t>
            </a:r>
            <a:r>
              <a:rPr lang="pt-BR" dirty="0">
                <a:latin typeface="Georgia" pitchFamily="18" charset="0"/>
              </a:rPr>
              <a:t> homem i </a:t>
            </a:r>
            <a:r>
              <a:rPr lang="pt-BR" dirty="0" err="1">
                <a:latin typeface="Georgia" pitchFamily="18" charset="0"/>
              </a:rPr>
              <a:t>veer</a:t>
            </a:r>
            <a:r>
              <a:rPr lang="pt-BR" dirty="0">
                <a:latin typeface="Georgia" pitchFamily="18" charset="0"/>
              </a:rPr>
              <a:t> mui </a:t>
            </a:r>
            <a:r>
              <a:rPr lang="pt-BR" dirty="0" err="1">
                <a:latin typeface="Georgia" pitchFamily="18" charset="0"/>
              </a:rPr>
              <a:t>gram</a:t>
            </a:r>
            <a:r>
              <a:rPr lang="pt-BR" dirty="0">
                <a:latin typeface="Georgia" pitchFamily="18" charset="0"/>
              </a:rPr>
              <a:t> gente, muitos cavaleiros e muitas donas mui bem guisadas. </a:t>
            </a:r>
            <a:r>
              <a:rPr lang="pt-BR" dirty="0" err="1">
                <a:latin typeface="Georgia" pitchFamily="18" charset="0"/>
              </a:rPr>
              <a:t>El-rei</a:t>
            </a:r>
            <a:r>
              <a:rPr lang="pt-BR" dirty="0">
                <a:latin typeface="Georgia" pitchFamily="18" charset="0"/>
              </a:rPr>
              <a:t>, que era </a:t>
            </a:r>
            <a:r>
              <a:rPr lang="pt-BR" dirty="0" err="1">
                <a:latin typeface="Georgia" pitchFamily="18" charset="0"/>
              </a:rPr>
              <a:t>ende</a:t>
            </a:r>
            <a:r>
              <a:rPr lang="pt-BR" dirty="0">
                <a:latin typeface="Georgia" pitchFamily="18" charset="0"/>
              </a:rPr>
              <a:t> mui ledo, honrou-os muito e </a:t>
            </a:r>
            <a:r>
              <a:rPr lang="pt-BR" dirty="0" err="1">
                <a:latin typeface="Georgia" pitchFamily="18" charset="0"/>
              </a:rPr>
              <a:t>feze-os</a:t>
            </a:r>
            <a:r>
              <a:rPr lang="pt-BR" dirty="0">
                <a:latin typeface="Georgia" pitchFamily="18" charset="0"/>
              </a:rPr>
              <a:t> mui bem servir; e toda rem que </a:t>
            </a:r>
            <a:r>
              <a:rPr lang="pt-BR" dirty="0" err="1">
                <a:latin typeface="Georgia" pitchFamily="18" charset="0"/>
              </a:rPr>
              <a:t>entendeo</a:t>
            </a:r>
            <a:r>
              <a:rPr lang="pt-BR" dirty="0">
                <a:latin typeface="Georgia" pitchFamily="18" charset="0"/>
              </a:rPr>
              <a:t> per que aquela corte </a:t>
            </a:r>
            <a:r>
              <a:rPr lang="pt-BR" dirty="0" err="1">
                <a:latin typeface="Georgia" pitchFamily="18" charset="0"/>
              </a:rPr>
              <a:t>seeria</a:t>
            </a:r>
            <a:r>
              <a:rPr lang="pt-BR" dirty="0">
                <a:latin typeface="Georgia" pitchFamily="18" charset="0"/>
              </a:rPr>
              <a:t> mais viçosa e mais leda, todo o fez </a:t>
            </a:r>
            <a:r>
              <a:rPr lang="pt-BR" dirty="0" smtClean="0">
                <a:latin typeface="Georgia" pitchFamily="18" charset="0"/>
              </a:rPr>
              <a:t>fazer.</a:t>
            </a:r>
          </a:p>
          <a:p>
            <a:pPr algn="just"/>
            <a:r>
              <a:rPr lang="pt-BR" dirty="0">
                <a:latin typeface="Georgia" pitchFamily="18" charset="0"/>
              </a:rPr>
              <a:t>	</a:t>
            </a:r>
            <a:r>
              <a:rPr lang="pt-BR" dirty="0" err="1" smtClean="0">
                <a:latin typeface="Georgia" pitchFamily="18" charset="0"/>
              </a:rPr>
              <a:t>Aquel</a:t>
            </a:r>
            <a:r>
              <a:rPr lang="pt-BR" dirty="0" smtClean="0">
                <a:latin typeface="Georgia" pitchFamily="18" charset="0"/>
              </a:rPr>
              <a:t> </a:t>
            </a:r>
            <a:r>
              <a:rPr lang="pt-BR" dirty="0">
                <a:latin typeface="Georgia" pitchFamily="18" charset="0"/>
              </a:rPr>
              <a:t>dia que vos eu digo, </a:t>
            </a:r>
            <a:r>
              <a:rPr lang="pt-BR" dirty="0" err="1">
                <a:latin typeface="Georgia" pitchFamily="18" charset="0"/>
              </a:rPr>
              <a:t>direitamente</a:t>
            </a:r>
            <a:r>
              <a:rPr lang="pt-BR" dirty="0">
                <a:latin typeface="Georgia" pitchFamily="18" charset="0"/>
              </a:rPr>
              <a:t> quando queriam </a:t>
            </a:r>
            <a:r>
              <a:rPr lang="pt-BR" dirty="0" err="1">
                <a:latin typeface="Georgia" pitchFamily="18" charset="0"/>
              </a:rPr>
              <a:t>poer</a:t>
            </a:r>
            <a:r>
              <a:rPr lang="pt-BR" dirty="0">
                <a:latin typeface="Georgia" pitchFamily="18" charset="0"/>
              </a:rPr>
              <a:t> as mesas – </a:t>
            </a:r>
            <a:r>
              <a:rPr lang="pt-BR" dirty="0" err="1">
                <a:latin typeface="Georgia" pitchFamily="18" charset="0"/>
              </a:rPr>
              <a:t>esto</a:t>
            </a:r>
            <a:r>
              <a:rPr lang="pt-BR" dirty="0">
                <a:latin typeface="Georgia" pitchFamily="18" charset="0"/>
              </a:rPr>
              <a:t> era ora de </a:t>
            </a:r>
            <a:r>
              <a:rPr lang="pt-BR" dirty="0" err="1">
                <a:latin typeface="Georgia" pitchFamily="18" charset="0"/>
              </a:rPr>
              <a:t>noa</a:t>
            </a:r>
            <a:r>
              <a:rPr lang="pt-BR" dirty="0">
                <a:latin typeface="Georgia" pitchFamily="18" charset="0"/>
              </a:rPr>
              <a:t> – </a:t>
            </a:r>
            <a:r>
              <a:rPr lang="pt-BR" dirty="0" err="1">
                <a:latin typeface="Georgia" pitchFamily="18" charset="0"/>
              </a:rPr>
              <a:t>aveeo</a:t>
            </a:r>
            <a:r>
              <a:rPr lang="pt-BR" dirty="0">
                <a:latin typeface="Georgia" pitchFamily="18" charset="0"/>
              </a:rPr>
              <a:t> que </a:t>
            </a:r>
            <a:r>
              <a:rPr lang="pt-BR" dirty="0" err="1">
                <a:latin typeface="Georgia" pitchFamily="18" charset="0"/>
              </a:rPr>
              <a:t>üa</a:t>
            </a:r>
            <a:r>
              <a:rPr lang="pt-BR" dirty="0">
                <a:latin typeface="Georgia" pitchFamily="18" charset="0"/>
              </a:rPr>
              <a:t> donzela chegou i, mui </a:t>
            </a:r>
            <a:r>
              <a:rPr lang="pt-BR" dirty="0" err="1">
                <a:latin typeface="Georgia" pitchFamily="18" charset="0"/>
              </a:rPr>
              <a:t>fremosa</a:t>
            </a:r>
            <a:r>
              <a:rPr lang="pt-BR" dirty="0">
                <a:latin typeface="Georgia" pitchFamily="18" charset="0"/>
              </a:rPr>
              <a:t> e mui bem vestida. E entrou no </a:t>
            </a:r>
            <a:r>
              <a:rPr lang="pt-BR" dirty="0" err="1">
                <a:latin typeface="Georgia" pitchFamily="18" charset="0"/>
              </a:rPr>
              <a:t>paaço</a:t>
            </a:r>
            <a:r>
              <a:rPr lang="pt-BR" dirty="0">
                <a:latin typeface="Georgia" pitchFamily="18" charset="0"/>
              </a:rPr>
              <a:t> a </a:t>
            </a:r>
            <a:r>
              <a:rPr lang="pt-BR" dirty="0" err="1">
                <a:latin typeface="Georgia" pitchFamily="18" charset="0"/>
              </a:rPr>
              <a:t>pee</a:t>
            </a:r>
            <a:r>
              <a:rPr lang="pt-BR" dirty="0">
                <a:latin typeface="Georgia" pitchFamily="18" charset="0"/>
              </a:rPr>
              <a:t>, como mandadeira. Ela começou a catar de </a:t>
            </a:r>
            <a:r>
              <a:rPr lang="pt-BR" dirty="0" err="1">
                <a:latin typeface="Georgia" pitchFamily="18" charset="0"/>
              </a:rPr>
              <a:t>üa</a:t>
            </a:r>
            <a:r>
              <a:rPr lang="pt-BR" dirty="0">
                <a:latin typeface="Georgia" pitchFamily="18" charset="0"/>
              </a:rPr>
              <a:t> parte e da outra, pelo </a:t>
            </a:r>
            <a:r>
              <a:rPr lang="pt-BR" dirty="0" err="1">
                <a:latin typeface="Georgia" pitchFamily="18" charset="0"/>
              </a:rPr>
              <a:t>paaço</a:t>
            </a:r>
            <a:r>
              <a:rPr lang="pt-BR" dirty="0">
                <a:latin typeface="Georgia" pitchFamily="18" charset="0"/>
              </a:rPr>
              <a:t>; e perguntavam-na que demandava</a:t>
            </a:r>
            <a:r>
              <a:rPr lang="pt-BR" dirty="0" smtClean="0">
                <a:latin typeface="Georgia" pitchFamily="18" charset="0"/>
              </a:rPr>
              <a:t>.</a:t>
            </a:r>
          </a:p>
          <a:p>
            <a:pPr algn="just"/>
            <a:r>
              <a:rPr lang="pt-BR" dirty="0">
                <a:latin typeface="Georgia" pitchFamily="18" charset="0"/>
              </a:rPr>
              <a:t>	</a:t>
            </a:r>
            <a:r>
              <a:rPr lang="pt-BR" dirty="0" smtClean="0">
                <a:latin typeface="Georgia" pitchFamily="18" charset="0"/>
              </a:rPr>
              <a:t>– </a:t>
            </a:r>
            <a:r>
              <a:rPr lang="pt-BR" dirty="0">
                <a:latin typeface="Georgia" pitchFamily="18" charset="0"/>
              </a:rPr>
              <a:t>Eu demando – disse ela – por Dom </a:t>
            </a:r>
            <a:r>
              <a:rPr lang="pt-BR" dirty="0" err="1">
                <a:latin typeface="Georgia" pitchFamily="18" charset="0"/>
              </a:rPr>
              <a:t>Lançarot</a:t>
            </a:r>
            <a:r>
              <a:rPr lang="pt-BR" dirty="0">
                <a:latin typeface="Georgia" pitchFamily="18" charset="0"/>
              </a:rPr>
              <a:t> do Lago. É aqui</a:t>
            </a:r>
            <a:r>
              <a:rPr lang="pt-BR" dirty="0" smtClean="0">
                <a:latin typeface="Georgia" pitchFamily="18" charset="0"/>
              </a:rPr>
              <a:t>?</a:t>
            </a:r>
          </a:p>
          <a:p>
            <a:pPr algn="just"/>
            <a:r>
              <a:rPr lang="pt-BR" dirty="0">
                <a:latin typeface="Georgia" pitchFamily="18" charset="0"/>
              </a:rPr>
              <a:t>	</a:t>
            </a:r>
            <a:r>
              <a:rPr lang="pt-BR" dirty="0" smtClean="0">
                <a:latin typeface="Georgia" pitchFamily="18" charset="0"/>
              </a:rPr>
              <a:t>– </a:t>
            </a:r>
            <a:r>
              <a:rPr lang="pt-BR" dirty="0">
                <a:latin typeface="Georgia" pitchFamily="18" charset="0"/>
              </a:rPr>
              <a:t>Si, donzela – disse </a:t>
            </a:r>
            <a:r>
              <a:rPr lang="pt-BR" dirty="0" err="1">
                <a:latin typeface="Georgia" pitchFamily="18" charset="0"/>
              </a:rPr>
              <a:t>üu</a:t>
            </a:r>
            <a:r>
              <a:rPr lang="pt-BR" dirty="0">
                <a:latin typeface="Georgia" pitchFamily="18" charset="0"/>
              </a:rPr>
              <a:t> cavaleiro. </a:t>
            </a:r>
            <a:r>
              <a:rPr lang="pt-BR" dirty="0" err="1">
                <a:latin typeface="Georgia" pitchFamily="18" charset="0"/>
              </a:rPr>
              <a:t>Veede-lo</a:t>
            </a:r>
            <a:r>
              <a:rPr lang="pt-BR" dirty="0">
                <a:latin typeface="Georgia" pitchFamily="18" charset="0"/>
              </a:rPr>
              <a:t>: </a:t>
            </a:r>
            <a:r>
              <a:rPr lang="pt-BR" dirty="0" err="1">
                <a:latin typeface="Georgia" pitchFamily="18" charset="0"/>
              </a:rPr>
              <a:t>stá</a:t>
            </a:r>
            <a:r>
              <a:rPr lang="pt-BR" dirty="0">
                <a:latin typeface="Georgia" pitchFamily="18" charset="0"/>
              </a:rPr>
              <a:t> </a:t>
            </a:r>
            <a:r>
              <a:rPr lang="pt-BR" dirty="0" err="1">
                <a:latin typeface="Georgia" pitchFamily="18" charset="0"/>
              </a:rPr>
              <a:t>aaquela</a:t>
            </a:r>
            <a:r>
              <a:rPr lang="pt-BR" dirty="0">
                <a:latin typeface="Georgia" pitchFamily="18" charset="0"/>
              </a:rPr>
              <a:t> </a:t>
            </a:r>
            <a:r>
              <a:rPr lang="pt-BR" dirty="0" err="1">
                <a:latin typeface="Georgia" pitchFamily="18" charset="0"/>
              </a:rPr>
              <a:t>freesta</a:t>
            </a:r>
            <a:r>
              <a:rPr lang="pt-BR" dirty="0">
                <a:latin typeface="Georgia" pitchFamily="18" charset="0"/>
              </a:rPr>
              <a:t>, falando com Dom </a:t>
            </a:r>
            <a:r>
              <a:rPr lang="pt-BR" dirty="0" err="1" smtClean="0">
                <a:latin typeface="Georgia" pitchFamily="18" charset="0"/>
              </a:rPr>
              <a:t>Gualvam</a:t>
            </a:r>
            <a:r>
              <a:rPr lang="pt-BR" dirty="0" smtClean="0">
                <a:latin typeface="Georgia" pitchFamily="18" charset="0"/>
              </a:rPr>
              <a:t>.</a:t>
            </a:r>
          </a:p>
          <a:p>
            <a:pPr algn="just"/>
            <a:r>
              <a:rPr lang="pt-BR" dirty="0">
                <a:latin typeface="Georgia" pitchFamily="18" charset="0"/>
              </a:rPr>
              <a:t>	</a:t>
            </a:r>
            <a:r>
              <a:rPr lang="pt-BR" dirty="0" smtClean="0">
                <a:latin typeface="Georgia" pitchFamily="18" charset="0"/>
              </a:rPr>
              <a:t>Ela </a:t>
            </a:r>
            <a:r>
              <a:rPr lang="pt-BR" dirty="0">
                <a:latin typeface="Georgia" pitchFamily="18" charset="0"/>
              </a:rPr>
              <a:t>foi logo pera </a:t>
            </a:r>
            <a:r>
              <a:rPr lang="pt-BR" dirty="0" err="1">
                <a:latin typeface="Georgia" pitchFamily="18" charset="0"/>
              </a:rPr>
              <a:t>el</a:t>
            </a:r>
            <a:r>
              <a:rPr lang="pt-BR" dirty="0">
                <a:latin typeface="Georgia" pitchFamily="18" charset="0"/>
              </a:rPr>
              <a:t> e </a:t>
            </a:r>
            <a:r>
              <a:rPr lang="pt-BR" dirty="0" err="1">
                <a:latin typeface="Georgia" pitchFamily="18" charset="0"/>
              </a:rPr>
              <a:t>salvô-o</a:t>
            </a:r>
            <a:r>
              <a:rPr lang="pt-BR" dirty="0">
                <a:latin typeface="Georgia" pitchFamily="18" charset="0"/>
              </a:rPr>
              <a:t>. Ele, tanto que a </a:t>
            </a:r>
            <a:r>
              <a:rPr lang="pt-BR" dirty="0" err="1">
                <a:latin typeface="Georgia" pitchFamily="18" charset="0"/>
              </a:rPr>
              <a:t>vio</a:t>
            </a:r>
            <a:r>
              <a:rPr lang="pt-BR" dirty="0">
                <a:latin typeface="Georgia" pitchFamily="18" charset="0"/>
              </a:rPr>
              <a:t>, </a:t>
            </a:r>
            <a:r>
              <a:rPr lang="pt-BR" dirty="0" err="1">
                <a:latin typeface="Georgia" pitchFamily="18" charset="0"/>
              </a:rPr>
              <a:t>recebeo-a</a:t>
            </a:r>
            <a:r>
              <a:rPr lang="pt-BR" dirty="0">
                <a:latin typeface="Georgia" pitchFamily="18" charset="0"/>
              </a:rPr>
              <a:t> mui bem e abraçou-a, </a:t>
            </a:r>
            <a:r>
              <a:rPr lang="pt-BR" dirty="0" err="1">
                <a:latin typeface="Georgia" pitchFamily="18" charset="0"/>
              </a:rPr>
              <a:t>ca</a:t>
            </a:r>
            <a:r>
              <a:rPr lang="pt-BR" dirty="0">
                <a:latin typeface="Georgia" pitchFamily="18" charset="0"/>
              </a:rPr>
              <a:t> aquela era </a:t>
            </a:r>
            <a:r>
              <a:rPr lang="pt-BR" dirty="0" err="1">
                <a:latin typeface="Georgia" pitchFamily="18" charset="0"/>
              </a:rPr>
              <a:t>üa</a:t>
            </a:r>
            <a:r>
              <a:rPr lang="pt-BR" dirty="0">
                <a:latin typeface="Georgia" pitchFamily="18" charset="0"/>
              </a:rPr>
              <a:t> das donzelas que moravam na </a:t>
            </a:r>
            <a:r>
              <a:rPr lang="pt-BR" dirty="0" err="1">
                <a:latin typeface="Georgia" pitchFamily="18" charset="0"/>
              </a:rPr>
              <a:t>Insoa</a:t>
            </a:r>
            <a:r>
              <a:rPr lang="pt-BR" dirty="0">
                <a:latin typeface="Georgia" pitchFamily="18" charset="0"/>
              </a:rPr>
              <a:t> da </a:t>
            </a:r>
            <a:r>
              <a:rPr lang="pt-BR" dirty="0" err="1">
                <a:latin typeface="Georgia" pitchFamily="18" charset="0"/>
              </a:rPr>
              <a:t>Lediça</a:t>
            </a:r>
            <a:r>
              <a:rPr lang="pt-BR" dirty="0">
                <a:latin typeface="Georgia" pitchFamily="18" charset="0"/>
              </a:rPr>
              <a:t>, que a filha Amida </a:t>
            </a:r>
            <a:r>
              <a:rPr lang="pt-BR" dirty="0" err="1">
                <a:latin typeface="Georgia" pitchFamily="18" charset="0"/>
              </a:rPr>
              <a:t>del-rei</a:t>
            </a:r>
            <a:r>
              <a:rPr lang="pt-BR" dirty="0">
                <a:latin typeface="Georgia" pitchFamily="18" charset="0"/>
              </a:rPr>
              <a:t> Peles amava mais que donzela da sua companha i</a:t>
            </a:r>
            <a:r>
              <a:rPr lang="pt-BR" dirty="0" smtClean="0">
                <a:latin typeface="Georgia" pitchFamily="18" charset="0"/>
              </a:rPr>
              <a:t>.</a:t>
            </a:r>
          </a:p>
          <a:p>
            <a:pPr algn="just"/>
            <a:r>
              <a:rPr lang="pt-BR" dirty="0">
                <a:latin typeface="Georgia" pitchFamily="18" charset="0"/>
              </a:rPr>
              <a:t>	</a:t>
            </a:r>
            <a:r>
              <a:rPr lang="pt-BR" dirty="0" smtClean="0">
                <a:latin typeface="Georgia" pitchFamily="18" charset="0"/>
              </a:rPr>
              <a:t>– </a:t>
            </a:r>
            <a:r>
              <a:rPr lang="pt-BR" dirty="0">
                <a:latin typeface="Georgia" pitchFamily="18" charset="0"/>
              </a:rPr>
              <a:t>Ai, donzela! – disse </a:t>
            </a:r>
            <a:r>
              <a:rPr lang="pt-BR" dirty="0" err="1">
                <a:latin typeface="Georgia" pitchFamily="18" charset="0"/>
              </a:rPr>
              <a:t>Lançalot</a:t>
            </a:r>
            <a:r>
              <a:rPr lang="pt-BR" dirty="0">
                <a:latin typeface="Georgia" pitchFamily="18" charset="0"/>
              </a:rPr>
              <a:t> – que ventura vos </a:t>
            </a:r>
            <a:r>
              <a:rPr lang="pt-BR" dirty="0" err="1">
                <a:latin typeface="Georgia" pitchFamily="18" charset="0"/>
              </a:rPr>
              <a:t>adusse</a:t>
            </a:r>
            <a:r>
              <a:rPr lang="pt-BR" dirty="0">
                <a:latin typeface="Georgia" pitchFamily="18" charset="0"/>
              </a:rPr>
              <a:t> aqui, que bem sei que sem </a:t>
            </a:r>
            <a:r>
              <a:rPr lang="pt-BR" dirty="0" err="1">
                <a:latin typeface="Georgia" pitchFamily="18" charset="0"/>
              </a:rPr>
              <a:t>razom</a:t>
            </a:r>
            <a:r>
              <a:rPr lang="pt-BR" dirty="0">
                <a:latin typeface="Georgia" pitchFamily="18" charset="0"/>
              </a:rPr>
              <a:t> </a:t>
            </a:r>
            <a:r>
              <a:rPr lang="pt-BR" dirty="0" err="1">
                <a:latin typeface="Georgia" pitchFamily="18" charset="0"/>
              </a:rPr>
              <a:t>nom</a:t>
            </a:r>
            <a:r>
              <a:rPr lang="pt-BR" dirty="0">
                <a:latin typeface="Georgia" pitchFamily="18" charset="0"/>
              </a:rPr>
              <a:t> </a:t>
            </a:r>
            <a:r>
              <a:rPr lang="pt-BR" dirty="0" err="1">
                <a:latin typeface="Georgia" pitchFamily="18" charset="0"/>
              </a:rPr>
              <a:t>veestes</a:t>
            </a:r>
            <a:r>
              <a:rPr lang="pt-BR" dirty="0">
                <a:latin typeface="Georgia" pitchFamily="18" charset="0"/>
              </a:rPr>
              <a:t> vós</a:t>
            </a:r>
            <a:r>
              <a:rPr lang="pt-BR" dirty="0" smtClean="0">
                <a:latin typeface="Georgia" pitchFamily="18" charset="0"/>
              </a:rPr>
              <a:t>?</a:t>
            </a:r>
          </a:p>
          <a:p>
            <a:pPr algn="just"/>
            <a:r>
              <a:rPr lang="pt-BR" dirty="0">
                <a:latin typeface="Georgia" pitchFamily="18" charset="0"/>
              </a:rPr>
              <a:t>	</a:t>
            </a:r>
            <a:endParaRPr lang="pt-BR" dirty="0">
              <a:latin typeface="Georgia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403648" y="643324"/>
            <a:ext cx="3603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Georgia" pitchFamily="18" charset="0"/>
              </a:rPr>
              <a:t>A luta medieval</a:t>
            </a:r>
            <a:endParaRPr lang="pt-BR" sz="2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33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780" y="-99392"/>
            <a:ext cx="2857500" cy="28575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95536" y="1086991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latin typeface="Georgia" pitchFamily="18" charset="0"/>
              </a:rPr>
              <a:t>	– </a:t>
            </a:r>
            <a:r>
              <a:rPr lang="pt-BR" dirty="0">
                <a:latin typeface="Georgia" pitchFamily="18" charset="0"/>
              </a:rPr>
              <a:t>Senhor, verdade é; mais rogo-vos, se vos </a:t>
            </a:r>
            <a:r>
              <a:rPr lang="pt-BR" dirty="0" err="1">
                <a:latin typeface="Georgia" pitchFamily="18" charset="0"/>
              </a:rPr>
              <a:t>aprouguer</a:t>
            </a:r>
            <a:r>
              <a:rPr lang="pt-BR" dirty="0" smtClean="0">
                <a:latin typeface="Georgia" pitchFamily="18" charset="0"/>
              </a:rPr>
              <a:t>,</a:t>
            </a:r>
          </a:p>
          <a:p>
            <a:pPr algn="just"/>
            <a:r>
              <a:rPr lang="pt-BR" dirty="0" smtClean="0">
                <a:latin typeface="Georgia" pitchFamily="18" charset="0"/>
              </a:rPr>
              <a:t> </a:t>
            </a:r>
            <a:r>
              <a:rPr lang="pt-BR" dirty="0">
                <a:latin typeface="Georgia" pitchFamily="18" charset="0"/>
              </a:rPr>
              <a:t>que </a:t>
            </a:r>
            <a:r>
              <a:rPr lang="pt-BR" dirty="0" err="1">
                <a:latin typeface="Georgia" pitchFamily="18" charset="0"/>
              </a:rPr>
              <a:t>vaades</a:t>
            </a:r>
            <a:r>
              <a:rPr lang="pt-BR" dirty="0">
                <a:latin typeface="Georgia" pitchFamily="18" charset="0"/>
              </a:rPr>
              <a:t> comigo </a:t>
            </a:r>
            <a:r>
              <a:rPr lang="pt-BR" dirty="0" err="1">
                <a:latin typeface="Georgia" pitchFamily="18" charset="0"/>
              </a:rPr>
              <a:t>aaquela</a:t>
            </a:r>
            <a:r>
              <a:rPr lang="pt-BR" dirty="0">
                <a:latin typeface="Georgia" pitchFamily="18" charset="0"/>
              </a:rPr>
              <a:t> </a:t>
            </a:r>
            <a:r>
              <a:rPr lang="pt-BR" dirty="0" err="1">
                <a:latin typeface="Georgia" pitchFamily="18" charset="0"/>
              </a:rPr>
              <a:t>foresta</a:t>
            </a:r>
            <a:r>
              <a:rPr lang="pt-BR" dirty="0">
                <a:latin typeface="Georgia" pitchFamily="18" charset="0"/>
              </a:rPr>
              <a:t> de </a:t>
            </a:r>
            <a:r>
              <a:rPr lang="pt-BR" dirty="0" err="1">
                <a:latin typeface="Georgia" pitchFamily="18" charset="0"/>
              </a:rPr>
              <a:t>Camaalot</a:t>
            </a:r>
            <a:r>
              <a:rPr lang="pt-BR" dirty="0">
                <a:latin typeface="Georgia" pitchFamily="18" charset="0"/>
              </a:rPr>
              <a:t>; e </a:t>
            </a:r>
            <a:r>
              <a:rPr lang="pt-BR" dirty="0" err="1">
                <a:latin typeface="Georgia" pitchFamily="18" charset="0"/>
              </a:rPr>
              <a:t>sabede</a:t>
            </a:r>
            <a:r>
              <a:rPr lang="pt-BR" dirty="0">
                <a:latin typeface="Georgia" pitchFamily="18" charset="0"/>
              </a:rPr>
              <a:t> que </a:t>
            </a:r>
            <a:endParaRPr lang="pt-BR" dirty="0" smtClean="0">
              <a:latin typeface="Georgia" pitchFamily="18" charset="0"/>
            </a:endParaRPr>
          </a:p>
          <a:p>
            <a:pPr algn="just"/>
            <a:r>
              <a:rPr lang="pt-BR" dirty="0" err="1" smtClean="0">
                <a:latin typeface="Georgia" pitchFamily="18" charset="0"/>
              </a:rPr>
              <a:t>manhãa</a:t>
            </a:r>
            <a:r>
              <a:rPr lang="pt-BR" dirty="0">
                <a:latin typeface="Georgia" pitchFamily="18" charset="0"/>
              </a:rPr>
              <a:t>, ora de comer, </a:t>
            </a:r>
            <a:r>
              <a:rPr lang="pt-BR" dirty="0" err="1">
                <a:latin typeface="Georgia" pitchFamily="18" charset="0"/>
              </a:rPr>
              <a:t>seeredes</a:t>
            </a:r>
            <a:r>
              <a:rPr lang="pt-BR" dirty="0">
                <a:latin typeface="Georgia" pitchFamily="18" charset="0"/>
              </a:rPr>
              <a:t> aqui.</a:t>
            </a:r>
          </a:p>
          <a:p>
            <a:pPr algn="just"/>
            <a:r>
              <a:rPr lang="pt-BR" dirty="0">
                <a:latin typeface="Georgia" pitchFamily="18" charset="0"/>
              </a:rPr>
              <a:t>	– Certas, donzela – disse </a:t>
            </a:r>
            <a:r>
              <a:rPr lang="pt-BR" dirty="0" err="1">
                <a:latin typeface="Georgia" pitchFamily="18" charset="0"/>
              </a:rPr>
              <a:t>el</a:t>
            </a:r>
            <a:r>
              <a:rPr lang="pt-BR" dirty="0">
                <a:latin typeface="Georgia" pitchFamily="18" charset="0"/>
              </a:rPr>
              <a:t> – muito me praz; </a:t>
            </a:r>
            <a:r>
              <a:rPr lang="pt-BR" dirty="0" err="1">
                <a:latin typeface="Georgia" pitchFamily="18" charset="0"/>
              </a:rPr>
              <a:t>ca</a:t>
            </a:r>
            <a:r>
              <a:rPr lang="pt-BR" dirty="0">
                <a:latin typeface="Georgia" pitchFamily="18" charset="0"/>
              </a:rPr>
              <a:t> </a:t>
            </a:r>
            <a:r>
              <a:rPr lang="pt-BR" dirty="0" err="1">
                <a:latin typeface="Georgia" pitchFamily="18" charset="0"/>
              </a:rPr>
              <a:t>teúdo</a:t>
            </a:r>
            <a:r>
              <a:rPr lang="pt-BR" dirty="0">
                <a:latin typeface="Georgia" pitchFamily="18" charset="0"/>
              </a:rPr>
              <a:t> e </a:t>
            </a:r>
            <a:r>
              <a:rPr lang="pt-BR" dirty="0" err="1">
                <a:latin typeface="Georgia" pitchFamily="18" charset="0"/>
              </a:rPr>
              <a:t>soom</a:t>
            </a:r>
            <a:r>
              <a:rPr lang="pt-BR" dirty="0">
                <a:latin typeface="Georgia" pitchFamily="18" charset="0"/>
              </a:rPr>
              <a:t> </a:t>
            </a:r>
            <a:r>
              <a:rPr lang="pt-BR">
                <a:latin typeface="Georgia" pitchFamily="18" charset="0"/>
              </a:rPr>
              <a:t>de </a:t>
            </a:r>
            <a:endParaRPr lang="pt-BR" smtClean="0">
              <a:latin typeface="Georgia" pitchFamily="18" charset="0"/>
            </a:endParaRPr>
          </a:p>
          <a:p>
            <a:pPr algn="just"/>
            <a:r>
              <a:rPr lang="pt-BR" smtClean="0">
                <a:latin typeface="Georgia" pitchFamily="18" charset="0"/>
              </a:rPr>
              <a:t>vos </a:t>
            </a:r>
            <a:r>
              <a:rPr lang="pt-BR" dirty="0">
                <a:latin typeface="Georgia" pitchFamily="18" charset="0"/>
              </a:rPr>
              <a:t>fazer serviço em </a:t>
            </a:r>
            <a:r>
              <a:rPr lang="pt-BR" dirty="0" err="1">
                <a:latin typeface="Georgia" pitchFamily="18" charset="0"/>
              </a:rPr>
              <a:t>tôdalas</a:t>
            </a:r>
            <a:r>
              <a:rPr lang="pt-BR" dirty="0">
                <a:latin typeface="Georgia" pitchFamily="18" charset="0"/>
              </a:rPr>
              <a:t> cousas que eu poder.</a:t>
            </a:r>
          </a:p>
          <a:p>
            <a:r>
              <a:rPr lang="pt-BR" dirty="0" smtClean="0">
                <a:latin typeface="Georgia" pitchFamily="18" charset="0"/>
              </a:rPr>
              <a:t>	</a:t>
            </a:r>
            <a:r>
              <a:rPr lang="pt-BR" dirty="0" err="1" smtClean="0">
                <a:latin typeface="Georgia" pitchFamily="18" charset="0"/>
              </a:rPr>
              <a:t>Entam</a:t>
            </a:r>
            <a:r>
              <a:rPr lang="pt-BR" dirty="0" smtClean="0">
                <a:latin typeface="Georgia" pitchFamily="18" charset="0"/>
              </a:rPr>
              <a:t> </a:t>
            </a:r>
            <a:r>
              <a:rPr lang="pt-BR" dirty="0" err="1">
                <a:latin typeface="Georgia" pitchFamily="18" charset="0"/>
              </a:rPr>
              <a:t>pedio</a:t>
            </a:r>
            <a:r>
              <a:rPr lang="pt-BR" dirty="0">
                <a:latin typeface="Georgia" pitchFamily="18" charset="0"/>
              </a:rPr>
              <a:t> suas armas. E quando </a:t>
            </a:r>
            <a:r>
              <a:rPr lang="pt-BR" dirty="0" err="1">
                <a:latin typeface="Georgia" pitchFamily="18" charset="0"/>
              </a:rPr>
              <a:t>el-rei</a:t>
            </a:r>
            <a:r>
              <a:rPr lang="pt-BR" dirty="0">
                <a:latin typeface="Georgia" pitchFamily="18" charset="0"/>
              </a:rPr>
              <a:t> </a:t>
            </a:r>
            <a:r>
              <a:rPr lang="pt-BR" dirty="0" err="1">
                <a:latin typeface="Georgia" pitchFamily="18" charset="0"/>
              </a:rPr>
              <a:t>vio</a:t>
            </a:r>
            <a:r>
              <a:rPr lang="pt-BR" dirty="0">
                <a:latin typeface="Georgia" pitchFamily="18" charset="0"/>
              </a:rPr>
              <a:t> que se fazia armar a </a:t>
            </a:r>
            <a:r>
              <a:rPr lang="pt-BR" dirty="0" err="1">
                <a:latin typeface="Georgia" pitchFamily="18" charset="0"/>
              </a:rPr>
              <a:t>tam</a:t>
            </a:r>
            <a:r>
              <a:rPr lang="pt-BR" dirty="0">
                <a:latin typeface="Georgia" pitchFamily="18" charset="0"/>
              </a:rPr>
              <a:t> </a:t>
            </a:r>
            <a:r>
              <a:rPr lang="pt-BR" dirty="0" err="1">
                <a:latin typeface="Georgia" pitchFamily="18" charset="0"/>
              </a:rPr>
              <a:t>gram</a:t>
            </a:r>
            <a:r>
              <a:rPr lang="pt-BR" dirty="0">
                <a:latin typeface="Georgia" pitchFamily="18" charset="0"/>
              </a:rPr>
              <a:t> coita, foi a </a:t>
            </a:r>
            <a:r>
              <a:rPr lang="pt-BR" dirty="0" err="1">
                <a:latin typeface="Georgia" pitchFamily="18" charset="0"/>
              </a:rPr>
              <a:t>el</a:t>
            </a:r>
            <a:r>
              <a:rPr lang="pt-BR" dirty="0">
                <a:latin typeface="Georgia" pitchFamily="18" charset="0"/>
              </a:rPr>
              <a:t> com a </a:t>
            </a:r>
            <a:r>
              <a:rPr lang="pt-BR" dirty="0" err="1">
                <a:latin typeface="Georgia" pitchFamily="18" charset="0"/>
              </a:rPr>
              <a:t>raïa</a:t>
            </a:r>
            <a:r>
              <a:rPr lang="pt-BR" dirty="0">
                <a:latin typeface="Georgia" pitchFamily="18" charset="0"/>
              </a:rPr>
              <a:t> e disse-lhe</a:t>
            </a:r>
            <a:r>
              <a:rPr lang="pt-BR" dirty="0" smtClean="0">
                <a:latin typeface="Georgia" pitchFamily="18" charset="0"/>
              </a:rPr>
              <a:t>:</a:t>
            </a:r>
          </a:p>
          <a:p>
            <a:r>
              <a:rPr lang="pt-BR" dirty="0">
                <a:latin typeface="Georgia" pitchFamily="18" charset="0"/>
              </a:rPr>
              <a:t>	</a:t>
            </a:r>
            <a:r>
              <a:rPr lang="pt-BR" dirty="0" smtClean="0">
                <a:latin typeface="Georgia" pitchFamily="18" charset="0"/>
              </a:rPr>
              <a:t>– </a:t>
            </a:r>
            <a:r>
              <a:rPr lang="pt-BR" dirty="0">
                <a:latin typeface="Georgia" pitchFamily="18" charset="0"/>
              </a:rPr>
              <a:t>Como </a:t>
            </a:r>
            <a:r>
              <a:rPr lang="pt-BR" dirty="0" err="1">
                <a:latin typeface="Georgia" pitchFamily="18" charset="0"/>
              </a:rPr>
              <a:t>leixar-nos</a:t>
            </a:r>
            <a:r>
              <a:rPr lang="pt-BR" dirty="0">
                <a:latin typeface="Georgia" pitchFamily="18" charset="0"/>
              </a:rPr>
              <a:t> </a:t>
            </a:r>
            <a:r>
              <a:rPr lang="pt-BR" dirty="0" err="1">
                <a:latin typeface="Georgia" pitchFamily="18" charset="0"/>
              </a:rPr>
              <a:t>queredes</a:t>
            </a:r>
            <a:r>
              <a:rPr lang="pt-BR" dirty="0">
                <a:latin typeface="Georgia" pitchFamily="18" charset="0"/>
              </a:rPr>
              <a:t> a </a:t>
            </a:r>
            <a:r>
              <a:rPr lang="pt-BR" dirty="0" err="1">
                <a:latin typeface="Georgia" pitchFamily="18" charset="0"/>
              </a:rPr>
              <a:t>atal</a:t>
            </a:r>
            <a:r>
              <a:rPr lang="pt-BR" dirty="0">
                <a:latin typeface="Georgia" pitchFamily="18" charset="0"/>
              </a:rPr>
              <a:t> festa, u cavaleiros de todo o mundo veem aa corte, e mui mais ainda por vos </a:t>
            </a:r>
            <a:r>
              <a:rPr lang="pt-BR" dirty="0" err="1">
                <a:latin typeface="Georgia" pitchFamily="18" charset="0"/>
              </a:rPr>
              <a:t>veerem</a:t>
            </a:r>
            <a:r>
              <a:rPr lang="pt-BR" dirty="0">
                <a:latin typeface="Georgia" pitchFamily="18" charset="0"/>
              </a:rPr>
              <a:t> </a:t>
            </a:r>
            <a:r>
              <a:rPr lang="pt-BR" dirty="0" err="1">
                <a:latin typeface="Georgia" pitchFamily="18" charset="0"/>
              </a:rPr>
              <a:t>ca</a:t>
            </a:r>
            <a:r>
              <a:rPr lang="pt-BR" dirty="0">
                <a:latin typeface="Georgia" pitchFamily="18" charset="0"/>
              </a:rPr>
              <a:t> por al – deles por vos </a:t>
            </a:r>
            <a:r>
              <a:rPr lang="pt-BR" dirty="0" err="1">
                <a:latin typeface="Georgia" pitchFamily="18" charset="0"/>
              </a:rPr>
              <a:t>veerem</a:t>
            </a:r>
            <a:r>
              <a:rPr lang="pt-BR" dirty="0">
                <a:latin typeface="Georgia" pitchFamily="18" charset="0"/>
              </a:rPr>
              <a:t> e deles por </a:t>
            </a:r>
            <a:r>
              <a:rPr lang="pt-BR" dirty="0" err="1">
                <a:latin typeface="Georgia" pitchFamily="18" charset="0"/>
              </a:rPr>
              <a:t>averem</a:t>
            </a:r>
            <a:r>
              <a:rPr lang="pt-BR" dirty="0">
                <a:latin typeface="Georgia" pitchFamily="18" charset="0"/>
              </a:rPr>
              <a:t> vossa companha</a:t>
            </a:r>
            <a:r>
              <a:rPr lang="pt-BR" dirty="0" smtClean="0">
                <a:latin typeface="Georgia" pitchFamily="18" charset="0"/>
              </a:rPr>
              <a:t>?</a:t>
            </a:r>
          </a:p>
          <a:p>
            <a:r>
              <a:rPr lang="pt-BR" dirty="0">
                <a:latin typeface="Georgia" pitchFamily="18" charset="0"/>
              </a:rPr>
              <a:t>	</a:t>
            </a:r>
            <a:r>
              <a:rPr lang="pt-BR" dirty="0" smtClean="0">
                <a:latin typeface="Georgia" pitchFamily="18" charset="0"/>
              </a:rPr>
              <a:t>– </a:t>
            </a:r>
            <a:r>
              <a:rPr lang="pt-BR" dirty="0">
                <a:latin typeface="Georgia" pitchFamily="18" charset="0"/>
              </a:rPr>
              <a:t>Senhor, – disse </a:t>
            </a:r>
            <a:r>
              <a:rPr lang="pt-BR" dirty="0" err="1">
                <a:latin typeface="Georgia" pitchFamily="18" charset="0"/>
              </a:rPr>
              <a:t>el</a:t>
            </a:r>
            <a:r>
              <a:rPr lang="pt-BR" dirty="0">
                <a:latin typeface="Georgia" pitchFamily="18" charset="0"/>
              </a:rPr>
              <a:t> – </a:t>
            </a:r>
            <a:r>
              <a:rPr lang="pt-BR" dirty="0" err="1">
                <a:latin typeface="Georgia" pitchFamily="18" charset="0"/>
              </a:rPr>
              <a:t>nom</a:t>
            </a:r>
            <a:r>
              <a:rPr lang="pt-BR" dirty="0">
                <a:latin typeface="Georgia" pitchFamily="18" charset="0"/>
              </a:rPr>
              <a:t> vou </a:t>
            </a:r>
            <a:r>
              <a:rPr lang="pt-BR" dirty="0" err="1">
                <a:latin typeface="Georgia" pitchFamily="18" charset="0"/>
              </a:rPr>
              <a:t>senam</a:t>
            </a:r>
            <a:r>
              <a:rPr lang="pt-BR" dirty="0">
                <a:latin typeface="Georgia" pitchFamily="18" charset="0"/>
              </a:rPr>
              <a:t> a esta </a:t>
            </a:r>
            <a:r>
              <a:rPr lang="pt-BR" dirty="0" err="1">
                <a:latin typeface="Georgia" pitchFamily="18" charset="0"/>
              </a:rPr>
              <a:t>foresta</a:t>
            </a:r>
            <a:r>
              <a:rPr lang="pt-BR" dirty="0">
                <a:latin typeface="Georgia" pitchFamily="18" charset="0"/>
              </a:rPr>
              <a:t> com esta donzela que me rogou; mais </a:t>
            </a:r>
            <a:r>
              <a:rPr lang="pt-BR" dirty="0" err="1">
                <a:latin typeface="Georgia" pitchFamily="18" charset="0"/>
              </a:rPr>
              <a:t>cras</a:t>
            </a:r>
            <a:r>
              <a:rPr lang="pt-BR" dirty="0">
                <a:latin typeface="Georgia" pitchFamily="18" charset="0"/>
              </a:rPr>
              <a:t>, ora de terça, </a:t>
            </a:r>
            <a:r>
              <a:rPr lang="pt-BR" dirty="0" err="1">
                <a:latin typeface="Georgia" pitchFamily="18" charset="0"/>
              </a:rPr>
              <a:t>seerei</a:t>
            </a:r>
            <a:r>
              <a:rPr lang="pt-BR" dirty="0">
                <a:latin typeface="Georgia" pitchFamily="18" charset="0"/>
              </a:rPr>
              <a:t> </a:t>
            </a:r>
            <a:r>
              <a:rPr lang="pt-BR" dirty="0" smtClean="0">
                <a:latin typeface="Georgia" pitchFamily="18" charset="0"/>
              </a:rPr>
              <a:t>aqui.</a:t>
            </a:r>
          </a:p>
          <a:p>
            <a:r>
              <a:rPr lang="pt-BR" dirty="0">
                <a:latin typeface="Georgia" pitchFamily="18" charset="0"/>
              </a:rPr>
              <a:t>	</a:t>
            </a:r>
            <a:r>
              <a:rPr lang="pt-BR" dirty="0" err="1" smtClean="0">
                <a:latin typeface="Georgia" pitchFamily="18" charset="0"/>
              </a:rPr>
              <a:t>Entom</a:t>
            </a:r>
            <a:r>
              <a:rPr lang="pt-BR" dirty="0" smtClean="0">
                <a:latin typeface="Georgia" pitchFamily="18" charset="0"/>
              </a:rPr>
              <a:t> </a:t>
            </a:r>
            <a:r>
              <a:rPr lang="pt-BR" dirty="0">
                <a:latin typeface="Georgia" pitchFamily="18" charset="0"/>
              </a:rPr>
              <a:t>se </a:t>
            </a:r>
            <a:r>
              <a:rPr lang="pt-BR" dirty="0" err="1">
                <a:latin typeface="Georgia" pitchFamily="18" charset="0"/>
              </a:rPr>
              <a:t>saío</a:t>
            </a:r>
            <a:r>
              <a:rPr lang="pt-BR" dirty="0">
                <a:latin typeface="Georgia" pitchFamily="18" charset="0"/>
              </a:rPr>
              <a:t> </a:t>
            </a:r>
            <a:r>
              <a:rPr lang="pt-BR" dirty="0" err="1">
                <a:latin typeface="Georgia" pitchFamily="18" charset="0"/>
              </a:rPr>
              <a:t>Lançarot</a:t>
            </a:r>
            <a:r>
              <a:rPr lang="pt-BR" dirty="0">
                <a:latin typeface="Georgia" pitchFamily="18" charset="0"/>
              </a:rPr>
              <a:t> do Lago e </a:t>
            </a:r>
            <a:r>
              <a:rPr lang="pt-BR" dirty="0" err="1">
                <a:latin typeface="Georgia" pitchFamily="18" charset="0"/>
              </a:rPr>
              <a:t>sobio</a:t>
            </a:r>
            <a:r>
              <a:rPr lang="pt-BR" dirty="0">
                <a:latin typeface="Georgia" pitchFamily="18" charset="0"/>
              </a:rPr>
              <a:t> em seu cavalo, e a donzela em seu </a:t>
            </a:r>
            <a:r>
              <a:rPr lang="pt-BR" dirty="0" err="1">
                <a:latin typeface="Georgia" pitchFamily="18" charset="0"/>
              </a:rPr>
              <a:t>palafrem</a:t>
            </a:r>
            <a:r>
              <a:rPr lang="pt-BR" dirty="0">
                <a:latin typeface="Georgia" pitchFamily="18" charset="0"/>
              </a:rPr>
              <a:t>; e </a:t>
            </a:r>
            <a:r>
              <a:rPr lang="pt-BR" dirty="0" err="1">
                <a:latin typeface="Georgia" pitchFamily="18" charset="0"/>
              </a:rPr>
              <a:t>forom</a:t>
            </a:r>
            <a:r>
              <a:rPr lang="pt-BR" dirty="0">
                <a:latin typeface="Georgia" pitchFamily="18" charset="0"/>
              </a:rPr>
              <a:t> com a donzela </a:t>
            </a:r>
            <a:r>
              <a:rPr lang="pt-BR" dirty="0" err="1">
                <a:latin typeface="Georgia" pitchFamily="18" charset="0"/>
              </a:rPr>
              <a:t>dous</a:t>
            </a:r>
            <a:r>
              <a:rPr lang="pt-BR" dirty="0">
                <a:latin typeface="Georgia" pitchFamily="18" charset="0"/>
              </a:rPr>
              <a:t> cavaleiros e duas donzelas. E quando ela tornou a eles, disse-lhes</a:t>
            </a:r>
            <a:r>
              <a:rPr lang="pt-BR" dirty="0" smtClean="0">
                <a:latin typeface="Georgia" pitchFamily="18" charset="0"/>
              </a:rPr>
              <a:t>:</a:t>
            </a:r>
          </a:p>
          <a:p>
            <a:r>
              <a:rPr lang="pt-BR" dirty="0">
                <a:latin typeface="Georgia" pitchFamily="18" charset="0"/>
              </a:rPr>
              <a:t>	</a:t>
            </a:r>
            <a:r>
              <a:rPr lang="pt-BR" dirty="0" smtClean="0">
                <a:latin typeface="Georgia" pitchFamily="18" charset="0"/>
              </a:rPr>
              <a:t>– </a:t>
            </a:r>
            <a:r>
              <a:rPr lang="pt-BR" dirty="0" err="1">
                <a:latin typeface="Georgia" pitchFamily="18" charset="0"/>
              </a:rPr>
              <a:t>Sabede</a:t>
            </a:r>
            <a:r>
              <a:rPr lang="pt-BR" dirty="0">
                <a:latin typeface="Georgia" pitchFamily="18" charset="0"/>
              </a:rPr>
              <a:t> que adubei o por que </a:t>
            </a:r>
            <a:r>
              <a:rPr lang="pt-BR" dirty="0" err="1">
                <a:latin typeface="Georgia" pitchFamily="18" charset="0"/>
              </a:rPr>
              <a:t>viim</a:t>
            </a:r>
            <a:r>
              <a:rPr lang="pt-BR" dirty="0">
                <a:latin typeface="Georgia" pitchFamily="18" charset="0"/>
              </a:rPr>
              <a:t>: Dom </a:t>
            </a:r>
            <a:r>
              <a:rPr lang="pt-BR" dirty="0" err="1">
                <a:latin typeface="Georgia" pitchFamily="18" charset="0"/>
              </a:rPr>
              <a:t>Lançarot</a:t>
            </a:r>
            <a:r>
              <a:rPr lang="pt-BR" dirty="0">
                <a:latin typeface="Georgia" pitchFamily="18" charset="0"/>
              </a:rPr>
              <a:t> do Lago se irá </a:t>
            </a:r>
            <a:r>
              <a:rPr lang="pt-BR" dirty="0" err="1">
                <a:latin typeface="Georgia" pitchFamily="18" charset="0"/>
              </a:rPr>
              <a:t>comnosco</a:t>
            </a:r>
            <a:r>
              <a:rPr lang="pt-BR" dirty="0" smtClean="0">
                <a:latin typeface="Georgia" pitchFamily="18" charset="0"/>
              </a:rPr>
              <a:t>.</a:t>
            </a:r>
          </a:p>
          <a:p>
            <a:pPr algn="r"/>
            <a:r>
              <a:rPr lang="pt-BR" dirty="0">
                <a:latin typeface="Georgia" pitchFamily="18" charset="0"/>
              </a:rPr>
              <a:t>(Demanda </a:t>
            </a:r>
            <a:r>
              <a:rPr lang="pt-BR" dirty="0">
                <a:latin typeface="Georgia" pitchFamily="18" charset="0"/>
              </a:rPr>
              <a:t>do Santo Graal, fl. I, ed. de Augusto </a:t>
            </a:r>
            <a:r>
              <a:rPr lang="pt-BR" dirty="0">
                <a:latin typeface="Georgia" pitchFamily="18" charset="0"/>
              </a:rPr>
              <a:t>Magne)</a:t>
            </a:r>
            <a:endParaRPr lang="pt-BR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80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31640" y="2636911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Georgia" pitchFamily="18" charset="0"/>
              </a:rPr>
              <a:t>Temática medieval</a:t>
            </a:r>
            <a:endParaRPr lang="pt-BR" sz="2400" b="1" dirty="0">
              <a:latin typeface="Georgia" pitchFamily="18" charset="0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810039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de cantos arredondados 3"/>
          <p:cNvSpPr/>
          <p:nvPr/>
        </p:nvSpPr>
        <p:spPr>
          <a:xfrm>
            <a:off x="846043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53955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89959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17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87624" y="751344"/>
            <a:ext cx="48245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Georgia" pitchFamily="18" charset="0"/>
              </a:rPr>
              <a:t>Quantas </a:t>
            </a:r>
            <a:r>
              <a:rPr lang="pt-BR" sz="2000" dirty="0" err="1">
                <a:latin typeface="Georgia" pitchFamily="18" charset="0"/>
              </a:rPr>
              <a:t>sabedes</a:t>
            </a:r>
            <a:r>
              <a:rPr lang="pt-BR" sz="2000" dirty="0">
                <a:latin typeface="Georgia" pitchFamily="18" charset="0"/>
              </a:rPr>
              <a:t> amar amigo</a:t>
            </a:r>
          </a:p>
          <a:p>
            <a:r>
              <a:rPr lang="pt-BR" sz="2000" dirty="0">
                <a:latin typeface="Georgia" pitchFamily="18" charset="0"/>
              </a:rPr>
              <a:t> 	</a:t>
            </a:r>
            <a:r>
              <a:rPr lang="pt-BR" sz="2000" dirty="0" smtClean="0">
                <a:latin typeface="Georgia" pitchFamily="18" charset="0"/>
              </a:rPr>
              <a:t>(</a:t>
            </a:r>
            <a:r>
              <a:rPr lang="pt-BR" sz="2000" dirty="0">
                <a:latin typeface="Georgia" pitchFamily="18" charset="0"/>
              </a:rPr>
              <a:t>Martin </a:t>
            </a:r>
            <a:r>
              <a:rPr lang="pt-BR" sz="2000" dirty="0" err="1">
                <a:latin typeface="Georgia" pitchFamily="18" charset="0"/>
              </a:rPr>
              <a:t>Codax</a:t>
            </a:r>
            <a:r>
              <a:rPr lang="pt-BR" sz="2000" dirty="0">
                <a:latin typeface="Georgia" pitchFamily="18" charset="0"/>
              </a:rPr>
              <a:t>, Galiza, séc. XIII)</a:t>
            </a:r>
          </a:p>
          <a:p>
            <a:r>
              <a:rPr lang="pt-BR" sz="2000" dirty="0">
                <a:latin typeface="Georgia" pitchFamily="18" charset="0"/>
              </a:rPr>
              <a:t> </a:t>
            </a:r>
          </a:p>
          <a:p>
            <a:r>
              <a:rPr lang="pt-BR" sz="2000" dirty="0">
                <a:latin typeface="Georgia" pitchFamily="18" charset="0"/>
              </a:rPr>
              <a:t>Quantas </a:t>
            </a:r>
            <a:r>
              <a:rPr lang="pt-BR" sz="2000" dirty="0" err="1">
                <a:latin typeface="Georgia" pitchFamily="18" charset="0"/>
              </a:rPr>
              <a:t>sabedes</a:t>
            </a:r>
            <a:r>
              <a:rPr lang="pt-BR" sz="2000" dirty="0">
                <a:latin typeface="Georgia" pitchFamily="18" charset="0"/>
              </a:rPr>
              <a:t> amar amigo</a:t>
            </a:r>
          </a:p>
          <a:p>
            <a:r>
              <a:rPr lang="pt-BR" sz="2000" dirty="0" err="1">
                <a:latin typeface="Georgia" pitchFamily="18" charset="0"/>
              </a:rPr>
              <a:t>treides</a:t>
            </a:r>
            <a:r>
              <a:rPr lang="pt-BR" sz="2000" dirty="0">
                <a:latin typeface="Georgia" pitchFamily="18" charset="0"/>
              </a:rPr>
              <a:t> </a:t>
            </a:r>
            <a:r>
              <a:rPr lang="pt-BR" sz="2000" dirty="0" err="1">
                <a:latin typeface="Georgia" pitchFamily="18" charset="0"/>
              </a:rPr>
              <a:t>comig</a:t>
            </a:r>
            <a:r>
              <a:rPr lang="pt-BR" sz="2000" dirty="0">
                <a:latin typeface="Georgia" pitchFamily="18" charset="0"/>
              </a:rPr>
              <a:t>' </a:t>
            </a:r>
            <a:r>
              <a:rPr lang="pt-BR" sz="2000" dirty="0" err="1">
                <a:latin typeface="Georgia" pitchFamily="18" charset="0"/>
              </a:rPr>
              <a:t>a-lo</a:t>
            </a:r>
            <a:r>
              <a:rPr lang="pt-BR" sz="2000" dirty="0">
                <a:latin typeface="Georgia" pitchFamily="18" charset="0"/>
              </a:rPr>
              <a:t> mar de Vigo,</a:t>
            </a:r>
          </a:p>
          <a:p>
            <a:r>
              <a:rPr lang="pt-BR" sz="2000" dirty="0">
                <a:latin typeface="Georgia" pitchFamily="18" charset="0"/>
              </a:rPr>
              <a:t>e banhar-nos-emos nas ondas.</a:t>
            </a:r>
          </a:p>
          <a:p>
            <a:r>
              <a:rPr lang="pt-BR" sz="2000" dirty="0">
                <a:latin typeface="Georgia" pitchFamily="18" charset="0"/>
              </a:rPr>
              <a:t> </a:t>
            </a:r>
          </a:p>
          <a:p>
            <a:r>
              <a:rPr lang="pt-BR" sz="2000" dirty="0">
                <a:latin typeface="Georgia" pitchFamily="18" charset="0"/>
              </a:rPr>
              <a:t>Quantas </a:t>
            </a:r>
            <a:r>
              <a:rPr lang="pt-BR" sz="2000" dirty="0" err="1">
                <a:latin typeface="Georgia" pitchFamily="18" charset="0"/>
              </a:rPr>
              <a:t>sabedes</a:t>
            </a:r>
            <a:r>
              <a:rPr lang="pt-BR" sz="2000" dirty="0">
                <a:latin typeface="Georgia" pitchFamily="18" charset="0"/>
              </a:rPr>
              <a:t> amar amado,</a:t>
            </a:r>
          </a:p>
          <a:p>
            <a:r>
              <a:rPr lang="pt-BR" sz="2000" dirty="0" err="1">
                <a:latin typeface="Georgia" pitchFamily="18" charset="0"/>
              </a:rPr>
              <a:t>treides</a:t>
            </a:r>
            <a:r>
              <a:rPr lang="pt-BR" sz="2000" dirty="0">
                <a:latin typeface="Georgia" pitchFamily="18" charset="0"/>
              </a:rPr>
              <a:t> </a:t>
            </a:r>
            <a:r>
              <a:rPr lang="pt-BR" sz="2000" dirty="0" err="1">
                <a:latin typeface="Georgia" pitchFamily="18" charset="0"/>
              </a:rPr>
              <a:t>comig</a:t>
            </a:r>
            <a:r>
              <a:rPr lang="pt-BR" sz="2000" dirty="0">
                <a:latin typeface="Georgia" pitchFamily="18" charset="0"/>
              </a:rPr>
              <a:t>' </a:t>
            </a:r>
            <a:r>
              <a:rPr lang="pt-BR" sz="2000" dirty="0" err="1">
                <a:latin typeface="Georgia" pitchFamily="18" charset="0"/>
              </a:rPr>
              <a:t>a-lo</a:t>
            </a:r>
            <a:r>
              <a:rPr lang="pt-BR" sz="2000" dirty="0">
                <a:latin typeface="Georgia" pitchFamily="18" charset="0"/>
              </a:rPr>
              <a:t> mar levado,</a:t>
            </a:r>
          </a:p>
          <a:p>
            <a:r>
              <a:rPr lang="pt-BR" sz="2000" dirty="0">
                <a:latin typeface="Georgia" pitchFamily="18" charset="0"/>
              </a:rPr>
              <a:t>e banhar-nos-emos nas ondas</a:t>
            </a:r>
          </a:p>
          <a:p>
            <a:r>
              <a:rPr lang="pt-BR" sz="2000" dirty="0">
                <a:latin typeface="Georgia" pitchFamily="18" charset="0"/>
              </a:rPr>
              <a:t> </a:t>
            </a:r>
          </a:p>
          <a:p>
            <a:r>
              <a:rPr lang="pt-BR" sz="2000" dirty="0" err="1">
                <a:latin typeface="Georgia" pitchFamily="18" charset="0"/>
              </a:rPr>
              <a:t>treides</a:t>
            </a:r>
            <a:r>
              <a:rPr lang="pt-BR" sz="2000" dirty="0">
                <a:latin typeface="Georgia" pitchFamily="18" charset="0"/>
              </a:rPr>
              <a:t> </a:t>
            </a:r>
            <a:r>
              <a:rPr lang="pt-BR" sz="2000" dirty="0" err="1">
                <a:latin typeface="Georgia" pitchFamily="18" charset="0"/>
              </a:rPr>
              <a:t>comig</a:t>
            </a:r>
            <a:r>
              <a:rPr lang="pt-BR" sz="2000" dirty="0">
                <a:latin typeface="Georgia" pitchFamily="18" charset="0"/>
              </a:rPr>
              <a:t>' </a:t>
            </a:r>
            <a:r>
              <a:rPr lang="pt-BR" sz="2000" dirty="0" err="1">
                <a:latin typeface="Georgia" pitchFamily="18" charset="0"/>
              </a:rPr>
              <a:t>a-lo</a:t>
            </a:r>
            <a:r>
              <a:rPr lang="pt-BR" sz="2000" dirty="0">
                <a:latin typeface="Georgia" pitchFamily="18" charset="0"/>
              </a:rPr>
              <a:t> mar de Vigo,</a:t>
            </a:r>
          </a:p>
          <a:p>
            <a:r>
              <a:rPr lang="pt-BR" sz="2000" dirty="0">
                <a:latin typeface="Georgia" pitchFamily="18" charset="0"/>
              </a:rPr>
              <a:t>e </a:t>
            </a:r>
            <a:r>
              <a:rPr lang="pt-BR" sz="2000" dirty="0" err="1">
                <a:latin typeface="Georgia" pitchFamily="18" charset="0"/>
              </a:rPr>
              <a:t>veeremo-lo</a:t>
            </a:r>
            <a:r>
              <a:rPr lang="pt-BR" sz="2000" dirty="0">
                <a:latin typeface="Georgia" pitchFamily="18" charset="0"/>
              </a:rPr>
              <a:t> meu amigo,</a:t>
            </a:r>
          </a:p>
          <a:p>
            <a:r>
              <a:rPr lang="pt-BR" sz="2000" dirty="0">
                <a:latin typeface="Georgia" pitchFamily="18" charset="0"/>
              </a:rPr>
              <a:t>e banhar-nos-emos nas ondas</a:t>
            </a:r>
          </a:p>
          <a:p>
            <a:r>
              <a:rPr lang="pt-BR" sz="2000" dirty="0">
                <a:latin typeface="Georgia" pitchFamily="18" charset="0"/>
              </a:rPr>
              <a:t> </a:t>
            </a:r>
          </a:p>
          <a:p>
            <a:r>
              <a:rPr lang="pt-BR" sz="2000" dirty="0" err="1">
                <a:latin typeface="Georgia" pitchFamily="18" charset="0"/>
              </a:rPr>
              <a:t>treides</a:t>
            </a:r>
            <a:r>
              <a:rPr lang="pt-BR" sz="2000" dirty="0">
                <a:latin typeface="Georgia" pitchFamily="18" charset="0"/>
              </a:rPr>
              <a:t> </a:t>
            </a:r>
            <a:r>
              <a:rPr lang="pt-BR" sz="2000" dirty="0" err="1">
                <a:latin typeface="Georgia" pitchFamily="18" charset="0"/>
              </a:rPr>
              <a:t>comig</a:t>
            </a:r>
            <a:r>
              <a:rPr lang="pt-BR" sz="2000" dirty="0">
                <a:latin typeface="Georgia" pitchFamily="18" charset="0"/>
              </a:rPr>
              <a:t>' </a:t>
            </a:r>
            <a:r>
              <a:rPr lang="pt-BR" sz="2000" dirty="0" err="1">
                <a:latin typeface="Georgia" pitchFamily="18" charset="0"/>
              </a:rPr>
              <a:t>a-lo</a:t>
            </a:r>
            <a:r>
              <a:rPr lang="pt-BR" sz="2000" dirty="0">
                <a:latin typeface="Georgia" pitchFamily="18" charset="0"/>
              </a:rPr>
              <a:t> mar levado,</a:t>
            </a:r>
          </a:p>
          <a:p>
            <a:r>
              <a:rPr lang="pt-BR" sz="2000" dirty="0">
                <a:latin typeface="Georgia" pitchFamily="18" charset="0"/>
              </a:rPr>
              <a:t>e </a:t>
            </a:r>
            <a:r>
              <a:rPr lang="pt-BR" sz="2000" dirty="0" err="1">
                <a:latin typeface="Georgia" pitchFamily="18" charset="0"/>
              </a:rPr>
              <a:t>veeremo-lo</a:t>
            </a:r>
            <a:r>
              <a:rPr lang="pt-BR" sz="2000" dirty="0">
                <a:latin typeface="Georgia" pitchFamily="18" charset="0"/>
              </a:rPr>
              <a:t> meu amado,</a:t>
            </a:r>
          </a:p>
          <a:p>
            <a:r>
              <a:rPr lang="pt-BR" sz="2000" dirty="0">
                <a:latin typeface="Georgia" pitchFamily="18" charset="0"/>
              </a:rPr>
              <a:t> e banhar-nos-emos nas ondas</a:t>
            </a:r>
          </a:p>
        </p:txBody>
      </p:sp>
      <p:pic>
        <p:nvPicPr>
          <p:cNvPr id="3" name="01 Faixa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60232" y="2514600"/>
            <a:ext cx="609600" cy="609600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/>
        </p:nvSpPr>
        <p:spPr>
          <a:xfrm>
            <a:off x="810039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846043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53955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89959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253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467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771800" y="787381"/>
            <a:ext cx="3603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Georgia" pitchFamily="18" charset="0"/>
              </a:rPr>
              <a:t>Amor e a Luta</a:t>
            </a:r>
            <a:endParaRPr lang="pt-BR" sz="2400" b="1" dirty="0">
              <a:latin typeface="Georgia" pitchFamily="18" charset="0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8100392" y="620688"/>
            <a:ext cx="216024" cy="20882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de cantos arredondados 3"/>
          <p:cNvSpPr/>
          <p:nvPr/>
        </p:nvSpPr>
        <p:spPr>
          <a:xfrm>
            <a:off x="8460432" y="620688"/>
            <a:ext cx="216024" cy="20882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/>
          <p:cNvCxnSpPr/>
          <p:nvPr/>
        </p:nvCxnSpPr>
        <p:spPr>
          <a:xfrm flipH="1">
            <a:off x="3491880" y="1249046"/>
            <a:ext cx="432048" cy="88381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5220072" y="1208179"/>
            <a:ext cx="504056" cy="9246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2123728" y="2159821"/>
            <a:ext cx="20973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latin typeface="Georgia" pitchFamily="18" charset="0"/>
              </a:rPr>
              <a:t>Fulcro da poesia lírica</a:t>
            </a:r>
            <a:endParaRPr lang="pt-BR" sz="2000" dirty="0">
              <a:latin typeface="Georgia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675464" y="2159821"/>
            <a:ext cx="20973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latin typeface="Georgia" pitchFamily="18" charset="0"/>
              </a:rPr>
              <a:t>Núcleo de matéria épica</a:t>
            </a:r>
            <a:endParaRPr lang="pt-BR" sz="2000" dirty="0">
              <a:latin typeface="Georgia" pitchFamily="18" charset="0"/>
            </a:endParaRPr>
          </a:p>
        </p:txBody>
      </p:sp>
      <p:cxnSp>
        <p:nvCxnSpPr>
          <p:cNvPr id="14" name="Conector de seta reta 13"/>
          <p:cNvCxnSpPr/>
          <p:nvPr/>
        </p:nvCxnSpPr>
        <p:spPr>
          <a:xfrm flipH="1">
            <a:off x="2555776" y="2867707"/>
            <a:ext cx="432048" cy="88381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755576" y="3933056"/>
            <a:ext cx="35486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latin typeface="Georgia" pitchFamily="18" charset="0"/>
              </a:rPr>
              <a:t>Segundo Segismundo </a:t>
            </a:r>
            <a:r>
              <a:rPr lang="pt-BR" dirty="0" err="1" smtClean="0">
                <a:latin typeface="Georgia" pitchFamily="18" charset="0"/>
              </a:rPr>
              <a:t>Spina</a:t>
            </a:r>
            <a:r>
              <a:rPr lang="pt-BR" dirty="0" smtClean="0">
                <a:latin typeface="Georgia" pitchFamily="18" charset="0"/>
              </a:rPr>
              <a:t>, o amor, na lírica trovadoresca, apresenta-se como tentativa de união entre o homem que solicita e a mulher que nega: o amante-mártir e a mulher sem compaixão. Um amor infeliz.</a:t>
            </a:r>
            <a:endParaRPr lang="pt-BR" dirty="0">
              <a:latin typeface="Georgia" pitchFamily="18" charset="0"/>
            </a:endParaRPr>
          </a:p>
        </p:txBody>
      </p:sp>
      <p:cxnSp>
        <p:nvCxnSpPr>
          <p:cNvPr id="16" name="Conector de seta reta 15"/>
          <p:cNvCxnSpPr/>
          <p:nvPr/>
        </p:nvCxnSpPr>
        <p:spPr>
          <a:xfrm>
            <a:off x="6033953" y="2826840"/>
            <a:ext cx="504056" cy="9246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/>
          <p:cNvSpPr/>
          <p:nvPr/>
        </p:nvSpPr>
        <p:spPr>
          <a:xfrm>
            <a:off x="4767748" y="3933055"/>
            <a:ext cx="35486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latin typeface="Georgia" pitchFamily="18" charset="0"/>
              </a:rPr>
              <a:t>O romance cortes enriquece o tema bélico primitivo dos cantares de gesta, suavizando-o com a presença do componente erótico e impregnando-se do mundo sobrenatural bretão: filtros mágicos, florestas encantadas, sortilégios, animais fantásticos, forças secretas...</a:t>
            </a:r>
            <a:endParaRPr lang="pt-BR" dirty="0">
              <a:latin typeface="Georgia" pitchFamily="18" charset="0"/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251520" y="787381"/>
            <a:ext cx="216024" cy="20882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611560" y="787381"/>
            <a:ext cx="216024" cy="20882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897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12" grpId="0"/>
      <p:bldP spid="13" grpId="0"/>
      <p:bldP spid="15" grpId="0"/>
      <p:bldP spid="17" grpId="0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8100392" y="620688"/>
            <a:ext cx="216024" cy="20882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de cantos arredondados 2"/>
          <p:cNvSpPr/>
          <p:nvPr/>
        </p:nvSpPr>
        <p:spPr>
          <a:xfrm>
            <a:off x="8460432" y="620688"/>
            <a:ext cx="216024" cy="20882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de cantos arredondados 3"/>
          <p:cNvSpPr/>
          <p:nvPr/>
        </p:nvSpPr>
        <p:spPr>
          <a:xfrm>
            <a:off x="251520" y="787381"/>
            <a:ext cx="216024" cy="20882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611560" y="787381"/>
            <a:ext cx="216024" cy="20882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691680" y="1291437"/>
            <a:ext cx="3603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Georgia" pitchFamily="18" charset="0"/>
              </a:rPr>
              <a:t>O amor medieval</a:t>
            </a:r>
            <a:endParaRPr lang="pt-BR" sz="2400" b="1" dirty="0">
              <a:latin typeface="Georgia" pitchFamily="18" charset="0"/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 flipH="1">
            <a:off x="2411760" y="1753102"/>
            <a:ext cx="432048" cy="88381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1043608" y="2956882"/>
            <a:ext cx="20973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latin typeface="Georgia" pitchFamily="18" charset="0"/>
              </a:rPr>
              <a:t>Temática</a:t>
            </a:r>
            <a:endParaRPr lang="pt-BR" sz="2000" dirty="0">
              <a:latin typeface="Georgia" pitchFamily="18" charset="0"/>
            </a:endParaRPr>
          </a:p>
        </p:txBody>
      </p:sp>
      <p:sp>
        <p:nvSpPr>
          <p:cNvPr id="9" name="Chave esquerda 8"/>
          <p:cNvSpPr/>
          <p:nvPr/>
        </p:nvSpPr>
        <p:spPr>
          <a:xfrm>
            <a:off x="2771800" y="2195007"/>
            <a:ext cx="369135" cy="1738049"/>
          </a:xfrm>
          <a:prstGeom prst="leftBrace">
            <a:avLst>
              <a:gd name="adj1" fmla="val 8333"/>
              <a:gd name="adj2" fmla="val 5474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062745" y="2276872"/>
            <a:ext cx="214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Georgia" pitchFamily="18" charset="0"/>
              </a:rPr>
              <a:t>separação </a:t>
            </a:r>
            <a:r>
              <a:rPr lang="pt-BR" dirty="0" smtClean="0">
                <a:latin typeface="Georgia" pitchFamily="18" charset="0"/>
              </a:rPr>
              <a:t>saudosa;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3059832" y="2609947"/>
            <a:ext cx="2316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Georgia" pitchFamily="18" charset="0"/>
              </a:rPr>
              <a:t>regresso e encontro;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3107248" y="2924944"/>
            <a:ext cx="5384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Georgia" pitchFamily="18" charset="0"/>
              </a:rPr>
              <a:t>a separação dos amantes no despontar da aurora;</a:t>
            </a:r>
            <a:endParaRPr lang="pt-BR" dirty="0">
              <a:latin typeface="Georgia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104335" y="3258019"/>
            <a:ext cx="4695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Georgia" pitchFamily="18" charset="0"/>
              </a:rPr>
              <a:t>a</a:t>
            </a:r>
            <a:r>
              <a:rPr lang="pt-BR" dirty="0" smtClean="0">
                <a:latin typeface="Georgia" pitchFamily="18" charset="0"/>
              </a:rPr>
              <a:t> corte de cavaleiros às mulheres do campo;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3116739" y="3546051"/>
            <a:ext cx="2331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Georgia" pitchFamily="18" charset="0"/>
              </a:rPr>
              <a:t>o matrimônio infeliz.</a:t>
            </a:r>
            <a:endParaRPr lang="pt-BR" dirty="0"/>
          </a:p>
        </p:txBody>
      </p:sp>
      <p:sp>
        <p:nvSpPr>
          <p:cNvPr id="16" name="Chave esquerda 15"/>
          <p:cNvSpPr/>
          <p:nvPr/>
        </p:nvSpPr>
        <p:spPr>
          <a:xfrm rot="5400000">
            <a:off x="5242969" y="3028945"/>
            <a:ext cx="369135" cy="2177357"/>
          </a:xfrm>
          <a:prstGeom prst="leftBrace">
            <a:avLst>
              <a:gd name="adj1" fmla="val 8333"/>
              <a:gd name="adj2" fmla="val 5474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4427984" y="4149080"/>
            <a:ext cx="20973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latin typeface="Georgia" pitchFamily="18" charset="0"/>
              </a:rPr>
              <a:t>coito amoroso</a:t>
            </a:r>
            <a:endParaRPr lang="pt-BR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88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8" grpId="0"/>
      <p:bldP spid="9" grpId="0" animBg="1"/>
      <p:bldP spid="10" grpId="0"/>
      <p:bldP spid="11" grpId="0"/>
      <p:bldP spid="12" grpId="0"/>
      <p:bldP spid="13" grpId="0"/>
      <p:bldP spid="14" grpId="0"/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86000" y="751344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 smtClean="0">
                <a:latin typeface="Georgia" pitchFamily="18" charset="0"/>
              </a:rPr>
              <a:t>	Cantiga </a:t>
            </a:r>
            <a:r>
              <a:rPr lang="pt-BR" b="1" dirty="0">
                <a:latin typeface="Georgia" pitchFamily="18" charset="0"/>
              </a:rPr>
              <a:t>da Ribeirinha</a:t>
            </a:r>
            <a:r>
              <a:rPr lang="pt-BR" dirty="0">
                <a:latin typeface="Georgia" pitchFamily="18" charset="0"/>
              </a:rPr>
              <a:t> </a:t>
            </a:r>
          </a:p>
          <a:p>
            <a:endParaRPr lang="pt-BR" dirty="0" smtClean="0">
              <a:latin typeface="Georgia" pitchFamily="18" charset="0"/>
            </a:endParaRPr>
          </a:p>
          <a:p>
            <a:r>
              <a:rPr lang="pt-BR" dirty="0" smtClean="0">
                <a:latin typeface="Georgia" pitchFamily="18" charset="0"/>
              </a:rPr>
              <a:t>No </a:t>
            </a:r>
            <a:r>
              <a:rPr lang="pt-BR" dirty="0">
                <a:latin typeface="Georgia" pitchFamily="18" charset="0"/>
              </a:rPr>
              <a:t>mundo </a:t>
            </a:r>
            <a:r>
              <a:rPr lang="pt-BR" dirty="0" err="1">
                <a:latin typeface="Georgia" pitchFamily="18" charset="0"/>
              </a:rPr>
              <a:t>nom</a:t>
            </a:r>
            <a:r>
              <a:rPr lang="pt-BR" dirty="0">
                <a:latin typeface="Georgia" pitchFamily="18" charset="0"/>
              </a:rPr>
              <a:t> me sei parelha,</a:t>
            </a:r>
          </a:p>
          <a:p>
            <a:r>
              <a:rPr lang="pt-BR" dirty="0" err="1">
                <a:latin typeface="Georgia" pitchFamily="18" charset="0"/>
              </a:rPr>
              <a:t>mentre</a:t>
            </a:r>
            <a:r>
              <a:rPr lang="pt-BR" dirty="0">
                <a:latin typeface="Georgia" pitchFamily="18" charset="0"/>
              </a:rPr>
              <a:t> me for’ como me vai,</a:t>
            </a:r>
          </a:p>
          <a:p>
            <a:r>
              <a:rPr lang="pt-BR" dirty="0" err="1">
                <a:latin typeface="Georgia" pitchFamily="18" charset="0"/>
              </a:rPr>
              <a:t>ca</a:t>
            </a:r>
            <a:r>
              <a:rPr lang="pt-BR" dirty="0">
                <a:latin typeface="Georgia" pitchFamily="18" charset="0"/>
              </a:rPr>
              <a:t> </a:t>
            </a:r>
            <a:r>
              <a:rPr lang="pt-BR" dirty="0" err="1">
                <a:latin typeface="Georgia" pitchFamily="18" charset="0"/>
              </a:rPr>
              <a:t>ja</a:t>
            </a:r>
            <a:r>
              <a:rPr lang="pt-BR" dirty="0">
                <a:latin typeface="Georgia" pitchFamily="18" charset="0"/>
              </a:rPr>
              <a:t> moiro por vos – e ai!</a:t>
            </a:r>
          </a:p>
          <a:p>
            <a:r>
              <a:rPr lang="pt-BR" dirty="0">
                <a:latin typeface="Georgia" pitchFamily="18" charset="0"/>
              </a:rPr>
              <a:t>mia senhor branca e vermelha,</a:t>
            </a:r>
          </a:p>
          <a:p>
            <a:r>
              <a:rPr lang="pt-BR" dirty="0" err="1">
                <a:latin typeface="Georgia" pitchFamily="18" charset="0"/>
              </a:rPr>
              <a:t>queredes</a:t>
            </a:r>
            <a:r>
              <a:rPr lang="pt-BR" dirty="0">
                <a:latin typeface="Georgia" pitchFamily="18" charset="0"/>
              </a:rPr>
              <a:t> que vos retraia</a:t>
            </a:r>
          </a:p>
          <a:p>
            <a:r>
              <a:rPr lang="pt-BR" dirty="0">
                <a:latin typeface="Georgia" pitchFamily="18" charset="0"/>
              </a:rPr>
              <a:t>quando vos eu vi em saia!</a:t>
            </a:r>
          </a:p>
          <a:p>
            <a:r>
              <a:rPr lang="pt-BR" dirty="0">
                <a:latin typeface="Georgia" pitchFamily="18" charset="0"/>
              </a:rPr>
              <a:t>Mao dia me levantei </a:t>
            </a:r>
          </a:p>
          <a:p>
            <a:r>
              <a:rPr lang="pt-BR" dirty="0">
                <a:latin typeface="Georgia" pitchFamily="18" charset="0"/>
              </a:rPr>
              <a:t>que vos </a:t>
            </a:r>
            <a:r>
              <a:rPr lang="pt-BR" dirty="0" err="1">
                <a:latin typeface="Georgia" pitchFamily="18" charset="0"/>
              </a:rPr>
              <a:t>enton</a:t>
            </a:r>
            <a:r>
              <a:rPr lang="pt-BR" dirty="0">
                <a:latin typeface="Georgia" pitchFamily="18" charset="0"/>
              </a:rPr>
              <a:t> </a:t>
            </a:r>
            <a:r>
              <a:rPr lang="pt-BR" dirty="0" err="1">
                <a:latin typeface="Georgia" pitchFamily="18" charset="0"/>
              </a:rPr>
              <a:t>nom</a:t>
            </a:r>
            <a:r>
              <a:rPr lang="pt-BR" dirty="0">
                <a:latin typeface="Georgia" pitchFamily="18" charset="0"/>
              </a:rPr>
              <a:t> vi </a:t>
            </a:r>
            <a:r>
              <a:rPr lang="pt-BR" dirty="0" err="1">
                <a:latin typeface="Georgia" pitchFamily="18" charset="0"/>
              </a:rPr>
              <a:t>fea</a:t>
            </a:r>
            <a:r>
              <a:rPr lang="pt-BR" dirty="0">
                <a:latin typeface="Georgia" pitchFamily="18" charset="0"/>
              </a:rPr>
              <a:t>!</a:t>
            </a:r>
          </a:p>
          <a:p>
            <a:r>
              <a:rPr lang="pt-BR" dirty="0">
                <a:latin typeface="Georgia" pitchFamily="18" charset="0"/>
              </a:rPr>
              <a:t> </a:t>
            </a:r>
          </a:p>
          <a:p>
            <a:r>
              <a:rPr lang="pt-BR" dirty="0">
                <a:latin typeface="Georgia" pitchFamily="18" charset="0"/>
              </a:rPr>
              <a:t>E, mia senhor, </a:t>
            </a:r>
            <a:r>
              <a:rPr lang="pt-BR" dirty="0" err="1">
                <a:latin typeface="Georgia" pitchFamily="18" charset="0"/>
              </a:rPr>
              <a:t>des</a:t>
            </a:r>
            <a:r>
              <a:rPr lang="pt-BR" dirty="0">
                <a:latin typeface="Georgia" pitchFamily="18" charset="0"/>
              </a:rPr>
              <a:t> </a:t>
            </a:r>
            <a:r>
              <a:rPr lang="pt-BR" dirty="0" err="1">
                <a:latin typeface="Georgia" pitchFamily="18" charset="0"/>
              </a:rPr>
              <a:t>aquel</a:t>
            </a:r>
            <a:r>
              <a:rPr lang="pt-BR" dirty="0">
                <a:latin typeface="Georgia" pitchFamily="18" charset="0"/>
              </a:rPr>
              <a:t> </a:t>
            </a:r>
            <a:r>
              <a:rPr lang="pt-BR" dirty="0" err="1">
                <a:latin typeface="Georgia" pitchFamily="18" charset="0"/>
              </a:rPr>
              <a:t>di</a:t>
            </a:r>
            <a:r>
              <a:rPr lang="pt-BR" dirty="0">
                <a:latin typeface="Georgia" pitchFamily="18" charset="0"/>
              </a:rPr>
              <a:t>’, ai! </a:t>
            </a:r>
          </a:p>
          <a:p>
            <a:r>
              <a:rPr lang="pt-BR" dirty="0">
                <a:latin typeface="Georgia" pitchFamily="18" charset="0"/>
              </a:rPr>
              <a:t>me foi a mi mui mal, </a:t>
            </a:r>
          </a:p>
          <a:p>
            <a:r>
              <a:rPr lang="pt-BR" dirty="0">
                <a:latin typeface="Georgia" pitchFamily="18" charset="0"/>
              </a:rPr>
              <a:t>E vós, filha de </a:t>
            </a:r>
            <a:r>
              <a:rPr lang="pt-BR" dirty="0" err="1">
                <a:latin typeface="Georgia" pitchFamily="18" charset="0"/>
              </a:rPr>
              <a:t>don</a:t>
            </a:r>
            <a:r>
              <a:rPr lang="pt-BR" dirty="0">
                <a:latin typeface="Georgia" pitchFamily="18" charset="0"/>
              </a:rPr>
              <a:t> </a:t>
            </a:r>
            <a:r>
              <a:rPr lang="pt-BR" dirty="0" err="1">
                <a:latin typeface="Georgia" pitchFamily="18" charset="0"/>
              </a:rPr>
              <a:t>Paai</a:t>
            </a:r>
            <a:endParaRPr lang="pt-BR" dirty="0">
              <a:latin typeface="Georgia" pitchFamily="18" charset="0"/>
            </a:endParaRPr>
          </a:p>
          <a:p>
            <a:r>
              <a:rPr lang="pt-BR" dirty="0">
                <a:latin typeface="Georgia" pitchFamily="18" charset="0"/>
              </a:rPr>
              <a:t>Moniz, e </a:t>
            </a:r>
            <a:r>
              <a:rPr lang="pt-BR" dirty="0" err="1">
                <a:latin typeface="Georgia" pitchFamily="18" charset="0"/>
              </a:rPr>
              <a:t>ben</a:t>
            </a:r>
            <a:r>
              <a:rPr lang="pt-BR" dirty="0">
                <a:latin typeface="Georgia" pitchFamily="18" charset="0"/>
              </a:rPr>
              <a:t> vos semelha</a:t>
            </a:r>
          </a:p>
          <a:p>
            <a:r>
              <a:rPr lang="pt-BR" dirty="0">
                <a:latin typeface="Georgia" pitchFamily="18" charset="0"/>
              </a:rPr>
              <a:t>d'</a:t>
            </a:r>
            <a:r>
              <a:rPr lang="pt-BR" dirty="0" err="1">
                <a:latin typeface="Georgia" pitchFamily="18" charset="0"/>
              </a:rPr>
              <a:t>aver</a:t>
            </a:r>
            <a:r>
              <a:rPr lang="pt-BR" dirty="0">
                <a:latin typeface="Georgia" pitchFamily="18" charset="0"/>
              </a:rPr>
              <a:t> eu por vós </a:t>
            </a:r>
            <a:r>
              <a:rPr lang="pt-BR" dirty="0" err="1">
                <a:latin typeface="Georgia" pitchFamily="18" charset="0"/>
              </a:rPr>
              <a:t>guarvaia</a:t>
            </a:r>
            <a:r>
              <a:rPr lang="pt-BR" dirty="0">
                <a:latin typeface="Georgia" pitchFamily="18" charset="0"/>
              </a:rPr>
              <a:t>,</a:t>
            </a:r>
          </a:p>
          <a:p>
            <a:r>
              <a:rPr lang="pt-BR" dirty="0">
                <a:latin typeface="Georgia" pitchFamily="18" charset="0"/>
              </a:rPr>
              <a:t>pois eu, mia senhor, d'alfaia</a:t>
            </a:r>
          </a:p>
          <a:p>
            <a:r>
              <a:rPr lang="pt-BR" dirty="0">
                <a:latin typeface="Georgia" pitchFamily="18" charset="0"/>
              </a:rPr>
              <a:t>nunca de vós ouve nem ei</a:t>
            </a:r>
          </a:p>
          <a:p>
            <a:r>
              <a:rPr lang="pt-BR" dirty="0" err="1">
                <a:latin typeface="Georgia" pitchFamily="18" charset="0"/>
              </a:rPr>
              <a:t>valía</a:t>
            </a:r>
            <a:r>
              <a:rPr lang="pt-BR" dirty="0">
                <a:latin typeface="Georgia" pitchFamily="18" charset="0"/>
              </a:rPr>
              <a:t> d'</a:t>
            </a:r>
            <a:r>
              <a:rPr lang="pt-BR" dirty="0" err="1">
                <a:latin typeface="Georgia" pitchFamily="18" charset="0"/>
              </a:rPr>
              <a:t>ua</a:t>
            </a:r>
            <a:r>
              <a:rPr lang="pt-BR" dirty="0">
                <a:latin typeface="Georgia" pitchFamily="18" charset="0"/>
              </a:rPr>
              <a:t> </a:t>
            </a:r>
            <a:r>
              <a:rPr lang="pt-BR" dirty="0" err="1">
                <a:latin typeface="Georgia" pitchFamily="18" charset="0"/>
              </a:rPr>
              <a:t>correa</a:t>
            </a:r>
            <a:endParaRPr lang="pt-BR" dirty="0">
              <a:latin typeface="Georgia" pitchFamily="18" charset="0"/>
            </a:endParaRPr>
          </a:p>
          <a:p>
            <a:r>
              <a:rPr lang="pt-BR" dirty="0" smtClean="0">
                <a:latin typeface="Georgia" pitchFamily="18" charset="0"/>
              </a:rPr>
              <a:t>	(</a:t>
            </a:r>
            <a:r>
              <a:rPr lang="pt-BR" dirty="0">
                <a:latin typeface="Georgia" pitchFamily="18" charset="0"/>
              </a:rPr>
              <a:t>Paio Soares de Taveirós)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810039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de cantos arredondados 3"/>
          <p:cNvSpPr/>
          <p:nvPr/>
        </p:nvSpPr>
        <p:spPr>
          <a:xfrm>
            <a:off x="846043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53955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89959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298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ridos+Santos+-+Vim+Esperar+O+Meu+Amig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60232" y="2514600"/>
            <a:ext cx="609600" cy="6096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403648" y="1028343"/>
            <a:ext cx="54726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Georgia" pitchFamily="18" charset="0"/>
              </a:rPr>
              <a:t>Ai</a:t>
            </a:r>
            <a:r>
              <a:rPr lang="pt-BR" sz="2000" dirty="0">
                <a:latin typeface="Georgia" pitchFamily="18" charset="0"/>
              </a:rPr>
              <a:t>, formosinha se me escutais, </a:t>
            </a:r>
            <a:endParaRPr lang="pt-BR" sz="2000" dirty="0" smtClean="0">
              <a:latin typeface="Georgia" pitchFamily="18" charset="0"/>
            </a:endParaRPr>
          </a:p>
          <a:p>
            <a:pPr algn="just"/>
            <a:r>
              <a:rPr lang="pt-BR" sz="2000" dirty="0" smtClean="0">
                <a:latin typeface="Georgia" pitchFamily="18" charset="0"/>
              </a:rPr>
              <a:t>longe </a:t>
            </a:r>
            <a:r>
              <a:rPr lang="pt-BR" sz="2000" dirty="0">
                <a:latin typeface="Georgia" pitchFamily="18" charset="0"/>
              </a:rPr>
              <a:t>da vila, que procurais</a:t>
            </a:r>
            <a:r>
              <a:rPr lang="pt-BR" sz="2000" dirty="0" smtClean="0">
                <a:latin typeface="Georgia" pitchFamily="18" charset="0"/>
              </a:rPr>
              <a:t>?</a:t>
            </a:r>
          </a:p>
          <a:p>
            <a:pPr algn="just"/>
            <a:r>
              <a:rPr lang="pt-BR" sz="2000" dirty="0" smtClean="0">
                <a:latin typeface="Georgia" pitchFamily="18" charset="0"/>
              </a:rPr>
              <a:t>Vim </a:t>
            </a:r>
            <a:r>
              <a:rPr lang="pt-BR" sz="2000" dirty="0">
                <a:latin typeface="Georgia" pitchFamily="18" charset="0"/>
              </a:rPr>
              <a:t>esperar o meu amigo.</a:t>
            </a:r>
          </a:p>
          <a:p>
            <a:pPr algn="just"/>
            <a:endParaRPr lang="pt-BR" sz="2000" dirty="0" smtClean="0">
              <a:latin typeface="Georgia" pitchFamily="18" charset="0"/>
            </a:endParaRPr>
          </a:p>
          <a:p>
            <a:pPr algn="just"/>
            <a:r>
              <a:rPr lang="pt-BR" sz="2000" dirty="0" smtClean="0">
                <a:latin typeface="Georgia" pitchFamily="18" charset="0"/>
              </a:rPr>
              <a:t>Ai</a:t>
            </a:r>
            <a:r>
              <a:rPr lang="pt-BR" sz="2000" dirty="0">
                <a:latin typeface="Georgia" pitchFamily="18" charset="0"/>
              </a:rPr>
              <a:t>, formosinha, se me atendeis,</a:t>
            </a:r>
          </a:p>
          <a:p>
            <a:pPr algn="just"/>
            <a:r>
              <a:rPr lang="pt-BR" sz="2000" dirty="0">
                <a:latin typeface="Georgia" pitchFamily="18" charset="0"/>
              </a:rPr>
              <a:t>longe da vila, o que fazeis</a:t>
            </a:r>
            <a:r>
              <a:rPr lang="pt-BR" sz="2000" dirty="0" smtClean="0">
                <a:latin typeface="Georgia" pitchFamily="18" charset="0"/>
              </a:rPr>
              <a:t>?</a:t>
            </a:r>
          </a:p>
          <a:p>
            <a:pPr algn="just"/>
            <a:r>
              <a:rPr lang="pt-BR" sz="2000" dirty="0" smtClean="0">
                <a:latin typeface="Georgia" pitchFamily="18" charset="0"/>
              </a:rPr>
              <a:t>Vim </a:t>
            </a:r>
            <a:r>
              <a:rPr lang="pt-BR" sz="2000" dirty="0">
                <a:latin typeface="Georgia" pitchFamily="18" charset="0"/>
              </a:rPr>
              <a:t>esperar o meu amigo.</a:t>
            </a:r>
          </a:p>
          <a:p>
            <a:pPr algn="just"/>
            <a:endParaRPr lang="pt-BR" sz="2000" dirty="0">
              <a:latin typeface="Georgia" pitchFamily="18" charset="0"/>
            </a:endParaRPr>
          </a:p>
          <a:p>
            <a:pPr algn="just"/>
            <a:r>
              <a:rPr lang="pt-BR" sz="2000" dirty="0" smtClean="0">
                <a:latin typeface="Georgia" pitchFamily="18" charset="0"/>
              </a:rPr>
              <a:t>Longe </a:t>
            </a:r>
            <a:r>
              <a:rPr lang="pt-BR" sz="2000" dirty="0">
                <a:latin typeface="Georgia" pitchFamily="18" charset="0"/>
              </a:rPr>
              <a:t>da vila que procurais?</a:t>
            </a:r>
          </a:p>
          <a:p>
            <a:pPr algn="just"/>
            <a:r>
              <a:rPr lang="pt-BR" sz="2000" dirty="0" smtClean="0">
                <a:latin typeface="Georgia" pitchFamily="18" charset="0"/>
              </a:rPr>
              <a:t>Sabei-o</a:t>
            </a:r>
            <a:r>
              <a:rPr lang="pt-BR" sz="2000" dirty="0">
                <a:latin typeface="Georgia" pitchFamily="18" charset="0"/>
              </a:rPr>
              <a:t>, já que o perguntais:</a:t>
            </a:r>
          </a:p>
          <a:p>
            <a:pPr algn="just"/>
            <a:r>
              <a:rPr lang="pt-BR" sz="2000" dirty="0">
                <a:latin typeface="Georgia" pitchFamily="18" charset="0"/>
              </a:rPr>
              <a:t>Vim esperar o meu amigo.</a:t>
            </a:r>
          </a:p>
          <a:p>
            <a:pPr algn="just"/>
            <a:r>
              <a:rPr lang="pt-BR" sz="2000" dirty="0">
                <a:latin typeface="Georgia" pitchFamily="18" charset="0"/>
              </a:rPr>
              <a:t/>
            </a:r>
            <a:br>
              <a:rPr lang="pt-BR" sz="2000" dirty="0">
                <a:latin typeface="Georgia" pitchFamily="18" charset="0"/>
              </a:rPr>
            </a:br>
            <a:r>
              <a:rPr lang="pt-BR" sz="2000" dirty="0" smtClean="0">
                <a:latin typeface="Georgia" pitchFamily="18" charset="0"/>
              </a:rPr>
              <a:t>Longe </a:t>
            </a:r>
            <a:r>
              <a:rPr lang="pt-BR" sz="2000" dirty="0">
                <a:latin typeface="Georgia" pitchFamily="18" charset="0"/>
              </a:rPr>
              <a:t>da vila o que fazeis?</a:t>
            </a:r>
          </a:p>
          <a:p>
            <a:pPr algn="just"/>
            <a:r>
              <a:rPr lang="pt-BR" sz="2000" dirty="0" smtClean="0">
                <a:latin typeface="Georgia" pitchFamily="18" charset="0"/>
              </a:rPr>
              <a:t>Sabei-o</a:t>
            </a:r>
            <a:r>
              <a:rPr lang="pt-BR" sz="2000" dirty="0">
                <a:latin typeface="Georgia" pitchFamily="18" charset="0"/>
              </a:rPr>
              <a:t>, já que o não sabeis:</a:t>
            </a:r>
          </a:p>
          <a:p>
            <a:pPr algn="just"/>
            <a:r>
              <a:rPr lang="pt-BR" sz="2000" dirty="0">
                <a:latin typeface="Georgia" pitchFamily="18" charset="0"/>
              </a:rPr>
              <a:t>Vim esperar o meu amigo</a:t>
            </a:r>
            <a:r>
              <a:rPr lang="pt-BR" sz="2000" dirty="0" smtClean="0">
                <a:latin typeface="Georgia" pitchFamily="18" charset="0"/>
              </a:rPr>
              <a:t>.	</a:t>
            </a:r>
            <a:endParaRPr lang="pt-BR" sz="2000" dirty="0">
              <a:latin typeface="Georgia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619672" y="5781304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Georgia" pitchFamily="18" charset="0"/>
              </a:rPr>
              <a:t>(Adaptado de uma cantiga medieval, por Natália Correia em 1970)</a:t>
            </a:r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8100392" y="620688"/>
            <a:ext cx="216024" cy="20882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8460432" y="620688"/>
            <a:ext cx="216024" cy="20882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251520" y="787381"/>
            <a:ext cx="216024" cy="20882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611560" y="787381"/>
            <a:ext cx="216024" cy="20882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298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07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6981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 smtClean="0">
                <a:latin typeface="Georgia" pitchFamily="18" charset="0"/>
              </a:rPr>
              <a:t>		</a:t>
            </a:r>
            <a:endParaRPr lang="pt-BR" dirty="0">
              <a:latin typeface="Georgia" pitchFamily="18" charset="0"/>
            </a:endParaRPr>
          </a:p>
          <a:p>
            <a:r>
              <a:rPr lang="pt-BR" dirty="0">
                <a:latin typeface="Georgia" pitchFamily="18" charset="0"/>
              </a:rPr>
              <a:t>Hun tal home sei eu, ai bem talhada,</a:t>
            </a:r>
          </a:p>
          <a:p>
            <a:r>
              <a:rPr lang="pt-BR" dirty="0">
                <a:latin typeface="Georgia" pitchFamily="18" charset="0"/>
              </a:rPr>
              <a:t>que por vós tem a as morte chegada;</a:t>
            </a:r>
          </a:p>
          <a:p>
            <a:r>
              <a:rPr lang="pt-BR" dirty="0">
                <a:latin typeface="Georgia" pitchFamily="18" charset="0"/>
              </a:rPr>
              <a:t>vede quem é e </a:t>
            </a:r>
            <a:r>
              <a:rPr lang="pt-BR" dirty="0" err="1">
                <a:latin typeface="Georgia" pitchFamily="18" charset="0"/>
              </a:rPr>
              <a:t>seed’em</a:t>
            </a:r>
            <a:r>
              <a:rPr lang="pt-BR" dirty="0">
                <a:latin typeface="Georgia" pitchFamily="18" charset="0"/>
              </a:rPr>
              <a:t> </a:t>
            </a:r>
            <a:r>
              <a:rPr lang="pt-BR" dirty="0" err="1">
                <a:latin typeface="Georgia" pitchFamily="18" charset="0"/>
              </a:rPr>
              <a:t>nenbrada</a:t>
            </a:r>
            <a:r>
              <a:rPr lang="pt-BR" dirty="0">
                <a:latin typeface="Georgia" pitchFamily="18" charset="0"/>
              </a:rPr>
              <a:t>;</a:t>
            </a:r>
          </a:p>
          <a:p>
            <a:r>
              <a:rPr lang="pt-BR" dirty="0">
                <a:latin typeface="Georgia" pitchFamily="18" charset="0"/>
              </a:rPr>
              <a:t>eu, mia dona.</a:t>
            </a:r>
          </a:p>
          <a:p>
            <a:r>
              <a:rPr lang="pt-BR" dirty="0">
                <a:latin typeface="Georgia" pitchFamily="18" charset="0"/>
              </a:rPr>
              <a:t> </a:t>
            </a:r>
          </a:p>
          <a:p>
            <a:r>
              <a:rPr lang="pt-BR" dirty="0">
                <a:latin typeface="Georgia" pitchFamily="18" charset="0"/>
              </a:rPr>
              <a:t>Hun tal home sei eu que preto sente</a:t>
            </a:r>
          </a:p>
          <a:p>
            <a:r>
              <a:rPr lang="pt-BR" dirty="0">
                <a:latin typeface="Georgia" pitchFamily="18" charset="0"/>
              </a:rPr>
              <a:t>De si morte chegada certamente;</a:t>
            </a:r>
          </a:p>
          <a:p>
            <a:r>
              <a:rPr lang="pt-BR" dirty="0">
                <a:latin typeface="Georgia" pitchFamily="18" charset="0"/>
              </a:rPr>
              <a:t>Vede quem é e venha-vos em mente;</a:t>
            </a:r>
          </a:p>
          <a:p>
            <a:r>
              <a:rPr lang="pt-BR" dirty="0">
                <a:latin typeface="Georgia" pitchFamily="18" charset="0"/>
              </a:rPr>
              <a:t>eu, mia dona.</a:t>
            </a:r>
          </a:p>
          <a:p>
            <a:r>
              <a:rPr lang="pt-BR" dirty="0">
                <a:latin typeface="Georgia" pitchFamily="18" charset="0"/>
              </a:rPr>
              <a:t> </a:t>
            </a:r>
          </a:p>
          <a:p>
            <a:r>
              <a:rPr lang="pt-BR" dirty="0">
                <a:latin typeface="Georgia" pitchFamily="18" charset="0"/>
              </a:rPr>
              <a:t>Hun tal home sei eu, </a:t>
            </a:r>
            <a:r>
              <a:rPr lang="pt-BR" dirty="0" err="1">
                <a:latin typeface="Georgia" pitchFamily="18" charset="0"/>
              </a:rPr>
              <a:t>aquest’oide</a:t>
            </a:r>
            <a:r>
              <a:rPr lang="pt-BR" dirty="0">
                <a:latin typeface="Georgia" pitchFamily="18" charset="0"/>
              </a:rPr>
              <a:t>:</a:t>
            </a:r>
          </a:p>
          <a:p>
            <a:r>
              <a:rPr lang="pt-BR" dirty="0">
                <a:latin typeface="Georgia" pitchFamily="18" charset="0"/>
              </a:rPr>
              <a:t>que por vós </a:t>
            </a:r>
            <a:r>
              <a:rPr lang="pt-BR" dirty="0" err="1">
                <a:latin typeface="Georgia" pitchFamily="18" charset="0"/>
              </a:rPr>
              <a:t>morr</a:t>
            </a:r>
            <a:r>
              <a:rPr lang="pt-BR" dirty="0">
                <a:latin typeface="Georgia" pitchFamily="18" charset="0"/>
              </a:rPr>
              <a:t>’ e </a:t>
            </a:r>
            <a:r>
              <a:rPr lang="pt-BR" dirty="0" err="1">
                <a:latin typeface="Georgia" pitchFamily="18" charset="0"/>
              </a:rPr>
              <a:t>vo-lo</a:t>
            </a:r>
            <a:r>
              <a:rPr lang="pt-BR" dirty="0">
                <a:latin typeface="Georgia" pitchFamily="18" charset="0"/>
              </a:rPr>
              <a:t> </a:t>
            </a:r>
            <a:r>
              <a:rPr lang="pt-BR" dirty="0" err="1">
                <a:latin typeface="Georgia" pitchFamily="18" charset="0"/>
              </a:rPr>
              <a:t>en</a:t>
            </a:r>
            <a:r>
              <a:rPr lang="pt-BR" dirty="0">
                <a:latin typeface="Georgia" pitchFamily="18" charset="0"/>
              </a:rPr>
              <a:t> </a:t>
            </a:r>
            <a:r>
              <a:rPr lang="pt-BR" dirty="0" err="1">
                <a:latin typeface="Georgia" pitchFamily="18" charset="0"/>
              </a:rPr>
              <a:t>partide</a:t>
            </a:r>
            <a:r>
              <a:rPr lang="pt-BR" dirty="0">
                <a:latin typeface="Georgia" pitchFamily="18" charset="0"/>
              </a:rPr>
              <a:t>,</a:t>
            </a:r>
          </a:p>
          <a:p>
            <a:r>
              <a:rPr lang="pt-BR" dirty="0">
                <a:latin typeface="Georgia" pitchFamily="18" charset="0"/>
              </a:rPr>
              <a:t>vede quem é e non </a:t>
            </a:r>
            <a:r>
              <a:rPr lang="pt-BR" dirty="0" err="1">
                <a:latin typeface="Georgia" pitchFamily="18" charset="0"/>
              </a:rPr>
              <a:t>xe</a:t>
            </a:r>
            <a:r>
              <a:rPr lang="pt-BR" dirty="0">
                <a:latin typeface="Georgia" pitchFamily="18" charset="0"/>
              </a:rPr>
              <a:t> vos </a:t>
            </a:r>
            <a:r>
              <a:rPr lang="pt-BR" dirty="0" err="1">
                <a:latin typeface="Georgia" pitchFamily="18" charset="0"/>
              </a:rPr>
              <a:t>obride</a:t>
            </a:r>
            <a:r>
              <a:rPr lang="pt-BR" dirty="0">
                <a:latin typeface="Georgia" pitchFamily="18" charset="0"/>
              </a:rPr>
              <a:t>;</a:t>
            </a:r>
          </a:p>
          <a:p>
            <a:r>
              <a:rPr lang="pt-BR" dirty="0">
                <a:latin typeface="Georgia" pitchFamily="18" charset="0"/>
              </a:rPr>
              <a:t>eu, mia dona.</a:t>
            </a:r>
          </a:p>
          <a:p>
            <a:r>
              <a:rPr lang="pt-BR" dirty="0" smtClean="0">
                <a:latin typeface="Georgia" pitchFamily="18" charset="0"/>
              </a:rPr>
              <a:t>			(</a:t>
            </a:r>
            <a:r>
              <a:rPr lang="pt-BR" dirty="0">
                <a:latin typeface="Georgia" pitchFamily="18" charset="0"/>
              </a:rPr>
              <a:t>D. Dinis)</a:t>
            </a:r>
            <a:endParaRPr lang="pt-BR" dirty="0">
              <a:latin typeface="Georgia" pitchFamily="18" charset="0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8100392" y="620688"/>
            <a:ext cx="216024" cy="20882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de cantos arredondados 3"/>
          <p:cNvSpPr/>
          <p:nvPr/>
        </p:nvSpPr>
        <p:spPr>
          <a:xfrm>
            <a:off x="8460432" y="620688"/>
            <a:ext cx="216024" cy="20882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251520" y="787381"/>
            <a:ext cx="216024" cy="20882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611560" y="787381"/>
            <a:ext cx="216024" cy="20882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253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31640" y="908720"/>
            <a:ext cx="67687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Georgia" pitchFamily="18" charset="0"/>
              </a:rPr>
              <a:t>De que </a:t>
            </a:r>
            <a:r>
              <a:rPr lang="pt-BR" dirty="0" err="1" smtClean="0">
                <a:latin typeface="Georgia" pitchFamily="18" charset="0"/>
              </a:rPr>
              <a:t>morredes</a:t>
            </a:r>
            <a:r>
              <a:rPr lang="pt-BR" dirty="0" smtClean="0">
                <a:latin typeface="Georgia" pitchFamily="18" charset="0"/>
              </a:rPr>
              <a:t>, filha, a do corpo </a:t>
            </a:r>
            <a:r>
              <a:rPr lang="pt-BR" dirty="0" err="1" smtClean="0">
                <a:latin typeface="Georgia" pitchFamily="18" charset="0"/>
              </a:rPr>
              <a:t>velido</a:t>
            </a:r>
            <a:r>
              <a:rPr lang="pt-BR" dirty="0" smtClean="0">
                <a:latin typeface="Georgia" pitchFamily="18" charset="0"/>
              </a:rPr>
              <a:t>?</a:t>
            </a:r>
          </a:p>
          <a:p>
            <a:r>
              <a:rPr lang="pt-BR" dirty="0" smtClean="0">
                <a:latin typeface="Georgia" pitchFamily="18" charset="0"/>
              </a:rPr>
              <a:t>-  Madre, moiro d' amores que mi deu meu amigo.</a:t>
            </a:r>
          </a:p>
          <a:p>
            <a:r>
              <a:rPr lang="pt-BR" dirty="0" smtClean="0">
                <a:latin typeface="Georgia" pitchFamily="18" charset="0"/>
              </a:rPr>
              <a:t>Alva e vai </a:t>
            </a:r>
            <a:r>
              <a:rPr lang="pt-BR" dirty="0" err="1" smtClean="0">
                <a:latin typeface="Georgia" pitchFamily="18" charset="0"/>
              </a:rPr>
              <a:t>liero</a:t>
            </a:r>
            <a:r>
              <a:rPr lang="pt-BR" dirty="0" smtClean="0">
                <a:latin typeface="Georgia" pitchFamily="18" charset="0"/>
              </a:rPr>
              <a:t>.</a:t>
            </a:r>
          </a:p>
          <a:p>
            <a:pPr lvl="4"/>
            <a:r>
              <a:rPr lang="pt-BR" dirty="0" smtClean="0">
                <a:latin typeface="Georgia" pitchFamily="18" charset="0"/>
              </a:rPr>
              <a:t>-  De que </a:t>
            </a:r>
            <a:r>
              <a:rPr lang="pt-BR" dirty="0" err="1" smtClean="0">
                <a:latin typeface="Georgia" pitchFamily="18" charset="0"/>
              </a:rPr>
              <a:t>morredes</a:t>
            </a:r>
            <a:r>
              <a:rPr lang="pt-BR" dirty="0" smtClean="0">
                <a:latin typeface="Georgia" pitchFamily="18" charset="0"/>
              </a:rPr>
              <a:t>, filha, a do corpo loução?</a:t>
            </a:r>
          </a:p>
          <a:p>
            <a:pPr lvl="4"/>
            <a:r>
              <a:rPr lang="pt-BR" dirty="0" smtClean="0">
                <a:latin typeface="Georgia" pitchFamily="18" charset="0"/>
              </a:rPr>
              <a:t>-  Madre, moiro d' amores que mi deu meu amado.</a:t>
            </a:r>
          </a:p>
          <a:p>
            <a:pPr lvl="4"/>
            <a:r>
              <a:rPr lang="pt-BR" dirty="0" smtClean="0">
                <a:latin typeface="Georgia" pitchFamily="18" charset="0"/>
              </a:rPr>
              <a:t>Alva e vai </a:t>
            </a:r>
            <a:r>
              <a:rPr lang="pt-BR" dirty="0" err="1" smtClean="0">
                <a:latin typeface="Georgia" pitchFamily="18" charset="0"/>
              </a:rPr>
              <a:t>liero</a:t>
            </a:r>
            <a:r>
              <a:rPr lang="pt-BR" dirty="0" smtClean="0">
                <a:latin typeface="Georgia" pitchFamily="18" charset="0"/>
              </a:rPr>
              <a:t>.</a:t>
            </a:r>
          </a:p>
          <a:p>
            <a:r>
              <a:rPr lang="pt-BR" dirty="0" smtClean="0">
                <a:latin typeface="Georgia" pitchFamily="18" charset="0"/>
              </a:rPr>
              <a:t>Madre, moiro d' amores que mi deu meu amigo,</a:t>
            </a:r>
          </a:p>
          <a:p>
            <a:r>
              <a:rPr lang="pt-BR" dirty="0" smtClean="0">
                <a:latin typeface="Georgia" pitchFamily="18" charset="0"/>
              </a:rPr>
              <a:t>quando </a:t>
            </a:r>
            <a:r>
              <a:rPr lang="pt-BR" dirty="0" err="1" smtClean="0">
                <a:latin typeface="Georgia" pitchFamily="18" charset="0"/>
              </a:rPr>
              <a:t>vej</a:t>
            </a:r>
            <a:r>
              <a:rPr lang="pt-BR" dirty="0" smtClean="0">
                <a:latin typeface="Georgia" pitchFamily="18" charset="0"/>
              </a:rPr>
              <a:t>' esta cinta, que por seu amor </a:t>
            </a:r>
            <a:r>
              <a:rPr lang="pt-BR" dirty="0" err="1" smtClean="0">
                <a:latin typeface="Georgia" pitchFamily="18" charset="0"/>
              </a:rPr>
              <a:t>cingo</a:t>
            </a:r>
            <a:r>
              <a:rPr lang="pt-BR" dirty="0" smtClean="0">
                <a:latin typeface="Georgia" pitchFamily="18" charset="0"/>
              </a:rPr>
              <a:t>.</a:t>
            </a:r>
          </a:p>
          <a:p>
            <a:r>
              <a:rPr lang="pt-BR" dirty="0" smtClean="0">
                <a:latin typeface="Georgia" pitchFamily="18" charset="0"/>
              </a:rPr>
              <a:t>Alva e vai </a:t>
            </a:r>
            <a:r>
              <a:rPr lang="pt-BR" dirty="0" err="1" smtClean="0">
                <a:latin typeface="Georgia" pitchFamily="18" charset="0"/>
              </a:rPr>
              <a:t>liero</a:t>
            </a:r>
            <a:r>
              <a:rPr lang="pt-BR" dirty="0" smtClean="0">
                <a:latin typeface="Georgia" pitchFamily="18" charset="0"/>
              </a:rPr>
              <a:t>.</a:t>
            </a:r>
          </a:p>
          <a:p>
            <a:pPr lvl="4"/>
            <a:r>
              <a:rPr lang="pt-BR" dirty="0" smtClean="0">
                <a:latin typeface="Georgia" pitchFamily="18" charset="0"/>
              </a:rPr>
              <a:t>Madre, moiro d' amores que mi deu meu amado,</a:t>
            </a:r>
          </a:p>
          <a:p>
            <a:pPr lvl="4"/>
            <a:r>
              <a:rPr lang="pt-BR" dirty="0" smtClean="0">
                <a:latin typeface="Georgia" pitchFamily="18" charset="0"/>
              </a:rPr>
              <a:t>quando </a:t>
            </a:r>
            <a:r>
              <a:rPr lang="pt-BR" dirty="0" err="1" smtClean="0">
                <a:latin typeface="Georgia" pitchFamily="18" charset="0"/>
              </a:rPr>
              <a:t>vej</a:t>
            </a:r>
            <a:r>
              <a:rPr lang="pt-BR" dirty="0" smtClean="0">
                <a:latin typeface="Georgia" pitchFamily="18" charset="0"/>
              </a:rPr>
              <a:t>' esta cinta, que por seu amor trago.</a:t>
            </a:r>
          </a:p>
          <a:p>
            <a:pPr lvl="4"/>
            <a:r>
              <a:rPr lang="pt-BR" dirty="0" smtClean="0">
                <a:latin typeface="Georgia" pitchFamily="18" charset="0"/>
              </a:rPr>
              <a:t>Alva e vai </a:t>
            </a:r>
            <a:r>
              <a:rPr lang="pt-BR" dirty="0" err="1" smtClean="0">
                <a:latin typeface="Georgia" pitchFamily="18" charset="0"/>
              </a:rPr>
              <a:t>liero</a:t>
            </a:r>
            <a:r>
              <a:rPr lang="pt-BR" dirty="0" smtClean="0">
                <a:latin typeface="Georgia" pitchFamily="18" charset="0"/>
              </a:rPr>
              <a:t>.</a:t>
            </a:r>
          </a:p>
          <a:p>
            <a:r>
              <a:rPr lang="pt-BR" dirty="0" smtClean="0">
                <a:latin typeface="Georgia" pitchFamily="18" charset="0"/>
              </a:rPr>
              <a:t> Quando </a:t>
            </a:r>
            <a:r>
              <a:rPr lang="pt-BR" dirty="0" err="1" smtClean="0">
                <a:latin typeface="Georgia" pitchFamily="18" charset="0"/>
              </a:rPr>
              <a:t>vej</a:t>
            </a:r>
            <a:r>
              <a:rPr lang="pt-BR" dirty="0" smtClean="0">
                <a:latin typeface="Georgia" pitchFamily="18" charset="0"/>
              </a:rPr>
              <a:t>' esta cinta, que por seu amor </a:t>
            </a:r>
            <a:r>
              <a:rPr lang="pt-BR" dirty="0" err="1" smtClean="0">
                <a:latin typeface="Georgia" pitchFamily="18" charset="0"/>
              </a:rPr>
              <a:t>cingo</a:t>
            </a:r>
            <a:r>
              <a:rPr lang="pt-BR" dirty="0" smtClean="0">
                <a:latin typeface="Georgia" pitchFamily="18" charset="0"/>
              </a:rPr>
              <a:t>,</a:t>
            </a:r>
          </a:p>
          <a:p>
            <a:r>
              <a:rPr lang="pt-BR" dirty="0" smtClean="0">
                <a:latin typeface="Georgia" pitchFamily="18" charset="0"/>
              </a:rPr>
              <a:t>e me </a:t>
            </a:r>
            <a:r>
              <a:rPr lang="pt-BR" dirty="0" err="1" smtClean="0">
                <a:latin typeface="Georgia" pitchFamily="18" charset="0"/>
              </a:rPr>
              <a:t>nembra</a:t>
            </a:r>
            <a:r>
              <a:rPr lang="pt-BR" dirty="0" smtClean="0">
                <a:latin typeface="Georgia" pitchFamily="18" charset="0"/>
              </a:rPr>
              <a:t>, </a:t>
            </a:r>
            <a:r>
              <a:rPr lang="pt-BR" dirty="0" err="1" smtClean="0">
                <a:latin typeface="Georgia" pitchFamily="18" charset="0"/>
              </a:rPr>
              <a:t>fremosa</a:t>
            </a:r>
            <a:r>
              <a:rPr lang="pt-BR" dirty="0" smtClean="0">
                <a:latin typeface="Georgia" pitchFamily="18" charset="0"/>
              </a:rPr>
              <a:t>, como falou comigo.</a:t>
            </a:r>
          </a:p>
          <a:p>
            <a:r>
              <a:rPr lang="pt-BR" dirty="0" smtClean="0">
                <a:latin typeface="Georgia" pitchFamily="18" charset="0"/>
              </a:rPr>
              <a:t>Alva e vai </a:t>
            </a:r>
            <a:r>
              <a:rPr lang="pt-BR" dirty="0" err="1" smtClean="0">
                <a:latin typeface="Georgia" pitchFamily="18" charset="0"/>
              </a:rPr>
              <a:t>liero</a:t>
            </a:r>
            <a:r>
              <a:rPr lang="pt-BR" dirty="0" smtClean="0">
                <a:latin typeface="Georgia" pitchFamily="18" charset="0"/>
              </a:rPr>
              <a:t>.</a:t>
            </a:r>
          </a:p>
          <a:p>
            <a:pPr lvl="4"/>
            <a:r>
              <a:rPr lang="pt-BR" dirty="0" smtClean="0">
                <a:latin typeface="Georgia" pitchFamily="18" charset="0"/>
              </a:rPr>
              <a:t>Quando </a:t>
            </a:r>
            <a:r>
              <a:rPr lang="pt-BR" dirty="0" err="1" smtClean="0">
                <a:latin typeface="Georgia" pitchFamily="18" charset="0"/>
              </a:rPr>
              <a:t>vej</a:t>
            </a:r>
            <a:r>
              <a:rPr lang="pt-BR" dirty="0" smtClean="0">
                <a:latin typeface="Georgia" pitchFamily="18" charset="0"/>
              </a:rPr>
              <a:t>' esta cinta, que por seu amor trago,</a:t>
            </a:r>
          </a:p>
          <a:p>
            <a:pPr lvl="4"/>
            <a:r>
              <a:rPr lang="pt-BR" dirty="0" smtClean="0">
                <a:latin typeface="Georgia" pitchFamily="18" charset="0"/>
              </a:rPr>
              <a:t>e me </a:t>
            </a:r>
            <a:r>
              <a:rPr lang="pt-BR" dirty="0" err="1" smtClean="0">
                <a:latin typeface="Georgia" pitchFamily="18" charset="0"/>
              </a:rPr>
              <a:t>nembra</a:t>
            </a:r>
            <a:r>
              <a:rPr lang="pt-BR" dirty="0" smtClean="0">
                <a:latin typeface="Georgia" pitchFamily="18" charset="0"/>
              </a:rPr>
              <a:t>, </a:t>
            </a:r>
            <a:r>
              <a:rPr lang="pt-BR" dirty="0" err="1" smtClean="0">
                <a:latin typeface="Georgia" pitchFamily="18" charset="0"/>
              </a:rPr>
              <a:t>fremosa</a:t>
            </a:r>
            <a:r>
              <a:rPr lang="pt-BR" dirty="0" smtClean="0">
                <a:latin typeface="Georgia" pitchFamily="18" charset="0"/>
              </a:rPr>
              <a:t>, como falamos ambos.</a:t>
            </a:r>
          </a:p>
          <a:p>
            <a:pPr lvl="4"/>
            <a:r>
              <a:rPr lang="pt-BR" dirty="0" smtClean="0">
                <a:latin typeface="Georgia" pitchFamily="18" charset="0"/>
              </a:rPr>
              <a:t>Alva e vai </a:t>
            </a:r>
            <a:r>
              <a:rPr lang="pt-BR" dirty="0" err="1" smtClean="0">
                <a:latin typeface="Georgia" pitchFamily="18" charset="0"/>
              </a:rPr>
              <a:t>liero</a:t>
            </a:r>
            <a:r>
              <a:rPr lang="pt-BR" dirty="0" smtClean="0">
                <a:latin typeface="Georgia" pitchFamily="18" charset="0"/>
              </a:rPr>
              <a:t>.</a:t>
            </a:r>
          </a:p>
          <a:p>
            <a:r>
              <a:rPr lang="pt-BR" dirty="0" smtClean="0">
                <a:latin typeface="Georgia" pitchFamily="18" charset="0"/>
              </a:rPr>
              <a:t>					(D. Dinis)</a:t>
            </a:r>
            <a:endParaRPr lang="pt-BR" dirty="0">
              <a:latin typeface="Georgia" pitchFamily="18" charset="0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8100392" y="620688"/>
            <a:ext cx="216024" cy="20882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de cantos arredondados 3"/>
          <p:cNvSpPr/>
          <p:nvPr/>
        </p:nvSpPr>
        <p:spPr>
          <a:xfrm>
            <a:off x="8460432" y="620688"/>
            <a:ext cx="216024" cy="20882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251520" y="787381"/>
            <a:ext cx="216024" cy="20882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611560" y="787381"/>
            <a:ext cx="216024" cy="20882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313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256</Words>
  <Application>Microsoft Office PowerPoint</Application>
  <PresentationFormat>Apresentação na tela (4:3)</PresentationFormat>
  <Paragraphs>128</Paragraphs>
  <Slides>11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Paulo</dc:creator>
  <cp:lastModifiedBy>Marcos Paulo</cp:lastModifiedBy>
  <cp:revision>8</cp:revision>
  <dcterms:created xsi:type="dcterms:W3CDTF">2013-06-10T00:16:14Z</dcterms:created>
  <dcterms:modified xsi:type="dcterms:W3CDTF">2013-06-10T06:26:14Z</dcterms:modified>
</cp:coreProperties>
</file>