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embeddedFontLst>
    <p:embeddedFont>
      <p:font typeface="Century Gothic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8" roundtripDataSignature="AMtx7miL/XK1o3rdQ0iS5R86OPKieIhz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DE44F42-CEC0-4D3B-BDDE-DF640EC644C9}">
  <a:tblStyle styleId="{ADE44F42-CEC0-4D3B-BDDE-DF640EC644C9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E7E6"/>
          </a:solidFill>
        </a:fill>
      </a:tcStyle>
    </a:wholeTbl>
    <a:band1H>
      <a:tcTxStyle/>
      <a:tcStyle>
        <a:fill>
          <a:solidFill>
            <a:srgbClr val="E0CCCA"/>
          </a:solidFill>
        </a:fill>
      </a:tcStyle>
    </a:band1H>
    <a:band2H>
      <a:tcTxStyle/>
    </a:band2H>
    <a:band1V>
      <a:tcTxStyle/>
      <a:tcStyle>
        <a:fill>
          <a:solidFill>
            <a:srgbClr val="E0CC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CenturyGothic-regular.fntdata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enturyGothic-italic.fntdata"/><Relationship Id="rId25" Type="http://schemas.openxmlformats.org/officeDocument/2006/relationships/font" Target="fonts/CenturyGothic-bold.fntdata"/><Relationship Id="rId28" Type="http://customschemas.google.com/relationships/presentationmetadata" Target="metadata"/><Relationship Id="rId27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0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0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1" name="Google Shape;111;p3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3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0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0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1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1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8" name="Google Shape;118;p31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9" name="Google Shape;119;p3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3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23" name="Google Shape;123;p31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4" name="Google Shape;124;p31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2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2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8" name="Google Shape;128;p3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2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32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r o Cartão de Nome">
  <p:cSld name="Citar o Cartão de Nome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3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3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5" name="Google Shape;135;p33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6" name="Google Shape;136;p3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3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40" name="Google Shape;140;p3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41" name="Google Shape;141;p33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dadeiro ou Falso">
  <p:cSld name="Verdadeiro ou Falso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5" name="Google Shape;145;p3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6" name="Google Shape;146;p3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5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3" name="Google Shape;153;p3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3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3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6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6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60" name="Google Shape;160;p3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3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3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3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9" name="Google Shape;59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3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23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2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25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p25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2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2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8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5" name="Google Shape;95;p28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6" name="Google Shape;96;p2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9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9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9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4" name="Google Shape;104;p2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9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9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0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11" name="Google Shape;11;p20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0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0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0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0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0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0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0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0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0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0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20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" name="Google Shape;23;p20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4" name="Google Shape;24;p20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0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20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20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0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0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20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0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0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0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20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20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2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9" name="Google Shape;39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0" name="Google Shape;40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1" name="Google Shape;41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"/>
          <p:cNvSpPr txBox="1"/>
          <p:nvPr>
            <p:ph type="ctrTitle"/>
          </p:nvPr>
        </p:nvSpPr>
        <p:spPr>
          <a:xfrm>
            <a:off x="2189019" y="1986706"/>
            <a:ext cx="7813961" cy="26832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Century Gothic"/>
              <a:buNone/>
            </a:pPr>
            <a:r>
              <a:rPr b="1" lang="pt-BR"/>
              <a:t>Plano de Atividades Individuais do Docente </a:t>
            </a:r>
            <a:br>
              <a:rPr b="1" lang="pt-BR"/>
            </a:br>
            <a:r>
              <a:rPr b="1" lang="pt-BR"/>
              <a:t>(PAID)</a:t>
            </a:r>
            <a:endParaRPr/>
          </a:p>
        </p:txBody>
      </p:sp>
      <p:pic>
        <p:nvPicPr>
          <p:cNvPr id="169" name="Google Shape;16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1963" y="100675"/>
            <a:ext cx="2087379" cy="20873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99676" y="100675"/>
            <a:ext cx="2142422" cy="20873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"/>
          <p:cNvSpPr txBox="1"/>
          <p:nvPr>
            <p:ph type="title"/>
          </p:nvPr>
        </p:nvSpPr>
        <p:spPr>
          <a:xfrm>
            <a:off x="2592925" y="624110"/>
            <a:ext cx="8911687" cy="7100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Carga horária de ensino semanal:</a:t>
            </a:r>
            <a:endParaRPr/>
          </a:p>
        </p:txBody>
      </p:sp>
      <p:sp>
        <p:nvSpPr>
          <p:cNvPr id="224" name="Google Shape;224;p11"/>
          <p:cNvSpPr txBox="1"/>
          <p:nvPr>
            <p:ph idx="1" type="body"/>
          </p:nvPr>
        </p:nvSpPr>
        <p:spPr>
          <a:xfrm>
            <a:off x="2589212" y="1543987"/>
            <a:ext cx="8128755" cy="4367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b="1" lang="pt-BR"/>
              <a:t>Mínimo:</a:t>
            </a:r>
            <a:r>
              <a:rPr lang="pt-BR"/>
              <a:t> 8 horas semanais de aula.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pt-BR"/>
              <a:t>Máximo </a:t>
            </a:r>
            <a:r>
              <a:rPr lang="pt-BR"/>
              <a:t>varia conforme regime: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225" name="Google Shape;225;p11"/>
          <p:cNvGraphicFramePr/>
          <p:nvPr/>
        </p:nvGraphicFramePr>
        <p:xfrm>
          <a:off x="2589212" y="23832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{ADE44F42-CEC0-4D3B-BDDE-DF640EC644C9}</a:tableStyleId>
              </a:tblPr>
              <a:tblGrid>
                <a:gridCol w="2327100"/>
                <a:gridCol w="2341500"/>
                <a:gridCol w="34601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Tipo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Condição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Limite de CH de ensino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40h DE e 40h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Com pesquisa/extensão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Até 12h (pode chegar a 16h)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40h DE ou 40h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None/>
                      </a:pPr>
                      <a:r>
                        <a:rPr lang="pt-BR" sz="1800"/>
                        <a:t>Sem pesquisa/extensão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Até 16h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20h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-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Até 10h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Professor substituto (40h)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-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Até 20h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None/>
                      </a:pPr>
                      <a:r>
                        <a:rPr lang="pt-BR" sz="1800"/>
                        <a:t>Professor substituto (20h)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-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Até 10h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"/>
          <p:cNvSpPr txBox="1"/>
          <p:nvPr>
            <p:ph type="title"/>
          </p:nvPr>
        </p:nvSpPr>
        <p:spPr>
          <a:xfrm>
            <a:off x="2439311" y="624110"/>
            <a:ext cx="8915400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Carga horária de ensino</a:t>
            </a:r>
            <a:br>
              <a:rPr b="1" lang="pt-BR"/>
            </a:br>
            <a:r>
              <a:rPr b="1" lang="pt-BR"/>
              <a:t>em situações específicas:</a:t>
            </a:r>
            <a:endParaRPr/>
          </a:p>
        </p:txBody>
      </p:sp>
      <p:graphicFrame>
        <p:nvGraphicFramePr>
          <p:cNvPr id="231" name="Google Shape;231;p12"/>
          <p:cNvGraphicFramePr/>
          <p:nvPr/>
        </p:nvGraphicFramePr>
        <p:xfrm>
          <a:off x="2439310" y="20136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{ADE44F42-CEC0-4D3B-BDDE-DF640EC644C9}</a:tableStyleId>
              </a:tblPr>
              <a:tblGrid>
                <a:gridCol w="2971800"/>
                <a:gridCol w="2971800"/>
                <a:gridCol w="2971800"/>
              </a:tblGrid>
              <a:tr h="448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pt-B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Situação do docente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pt-B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 administrativa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 obrigatória de ensino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3153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Assessor, Diretor de Departamento Acadêmico ou Administrativo, Coordenador de Curso, Chefe de Divisão ou de Seção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20h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pt-BR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4h (graduação ou pós)</a:t>
                      </a:r>
                      <a:endParaRPr/>
                    </a:p>
                  </a:txBody>
                  <a:tcPr marT="0" marB="0" marR="68575" marL="68575"/>
                </a:tc>
              </a:tr>
              <a:tr h="1184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Vice-Diretor de Departamento Acadêmico ou Administrativo, ou de Vice-Coordenador de Curso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10h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8h (graduação ou pós)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1113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Aprovado em programa de pós-graduação stricto sensu, realizado na sede da UNIFAP ou interinstitucional.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/>
                        <a:t>-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Mínimo: 1 disciplina (60h)</a:t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Carga horária de Planejamento</a:t>
            </a:r>
            <a:br>
              <a:rPr lang="pt-BR"/>
            </a:br>
            <a:endParaRPr/>
          </a:p>
        </p:txBody>
      </p:sp>
      <p:sp>
        <p:nvSpPr>
          <p:cNvPr id="237" name="Google Shape;237;p13"/>
          <p:cNvSpPr txBox="1"/>
          <p:nvPr>
            <p:ph idx="1" type="body"/>
          </p:nvPr>
        </p:nvSpPr>
        <p:spPr>
          <a:xfrm>
            <a:off x="2592925" y="1905000"/>
            <a:ext cx="767905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pt-BR" sz="2400"/>
              <a:t>O planejamento corresponde à preparação das aulas, elaboração/correção de avaliações, além de confecção de material utilizado no desenvolvimento do trabalho pedagógico.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A CH de planejamento devem ser espelhadas em relação à CH de ensino semanal das disciplinas/turmas. As atividades de Módulo Livre estão excluídas dessa CH.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4"/>
          <p:cNvSpPr txBox="1"/>
          <p:nvPr>
            <p:ph type="title"/>
          </p:nvPr>
        </p:nvSpPr>
        <p:spPr>
          <a:xfrm>
            <a:off x="2158212" y="558903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Cálculo </a:t>
            </a:r>
            <a:r>
              <a:rPr b="1" lang="pt-BR"/>
              <a:t>da carga horária de ensino</a:t>
            </a:r>
            <a:endParaRPr/>
          </a:p>
        </p:txBody>
      </p:sp>
      <p:graphicFrame>
        <p:nvGraphicFramePr>
          <p:cNvPr id="244" name="Google Shape;244;p14"/>
          <p:cNvGraphicFramePr/>
          <p:nvPr/>
        </p:nvGraphicFramePr>
        <p:xfrm>
          <a:off x="1878767" y="36844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{ADE44F42-CEC0-4D3B-BDDE-DF640EC644C9}</a:tableStyleId>
              </a:tblPr>
              <a:tblGrid>
                <a:gridCol w="1682975"/>
                <a:gridCol w="1810800"/>
                <a:gridCol w="1302625"/>
                <a:gridCol w="1908275"/>
                <a:gridCol w="19787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Componente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CH total do componente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CH docente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CH de ensino semanal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CH de planejamento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Anatomia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75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75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5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5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IESC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45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45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3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3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8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8</a:t>
                      </a:r>
                      <a:endParaRPr b="1" sz="1800"/>
                    </a:p>
                  </a:txBody>
                  <a:tcPr marT="45725" marB="45725" marR="91450" marL="91450"/>
                </a:tc>
              </a:tr>
              <a:tr h="370850"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Valor total de ensino e planejamento: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/>
                        <a:t>16 horas</a:t>
                      </a:r>
                      <a:endParaRPr b="1" sz="1800"/>
                    </a:p>
                  </a:txBody>
                  <a:tcPr marT="45725" marB="45725" marR="91450" marL="91450"/>
                </a:tc>
                <a:tc hMerge="1"/>
              </a:tr>
            </a:tbl>
          </a:graphicData>
        </a:graphic>
      </p:graphicFrame>
      <p:sp>
        <p:nvSpPr>
          <p:cNvPr id="245" name="Google Shape;245;p14"/>
          <p:cNvSpPr txBox="1"/>
          <p:nvPr/>
        </p:nvSpPr>
        <p:spPr>
          <a:xfrm>
            <a:off x="1754305" y="1422604"/>
            <a:ext cx="8683390" cy="22409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</a:pPr>
            <a:r>
              <a:rPr b="0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CH docente é definida em reunião de colegiado e deve ser sempre múltipla de 15;</a:t>
            </a:r>
            <a:endParaRPr/>
          </a:p>
          <a:p>
            <a:pPr indent="-342900" lvl="0" marL="342900" marR="0" rtl="0" algn="just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</a:pPr>
            <a:r>
              <a:rPr b="1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CH de ensino semanal </a:t>
            </a:r>
            <a:r>
              <a:rPr b="0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 obtida dividindo-se a </a:t>
            </a:r>
            <a:r>
              <a:rPr b="1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docente </a:t>
            </a:r>
            <a:r>
              <a:rPr b="0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por</a:t>
            </a:r>
            <a:r>
              <a:rPr b="1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15 </a:t>
            </a:r>
            <a:r>
              <a:rPr b="0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(nº de semanas do semestre).</a:t>
            </a:r>
            <a:endParaRPr/>
          </a:p>
          <a:p>
            <a:pPr indent="-342900" lvl="0" marL="342900" marR="0" rtl="0" algn="just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</a:pPr>
            <a:r>
              <a:rPr b="0" i="0" lang="pt-BR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CH de planejamento deve ser espelhada em relação à CH de ensino semanal das disciplinas.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5"/>
          <p:cNvSpPr txBox="1"/>
          <p:nvPr>
            <p:ph type="title"/>
          </p:nvPr>
        </p:nvSpPr>
        <p:spPr>
          <a:xfrm>
            <a:off x="2589213" y="8527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Módulo Livre</a:t>
            </a:r>
            <a:endParaRPr/>
          </a:p>
        </p:txBody>
      </p:sp>
      <p:sp>
        <p:nvSpPr>
          <p:cNvPr id="251" name="Google Shape;251;p15"/>
          <p:cNvSpPr txBox="1"/>
          <p:nvPr>
            <p:ph idx="1" type="body"/>
          </p:nvPr>
        </p:nvSpPr>
        <p:spPr>
          <a:xfrm>
            <a:off x="2589213" y="2133600"/>
            <a:ext cx="7274316" cy="32628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b="1" lang="pt-BR" sz="2400"/>
              <a:t>Módulo Livre</a:t>
            </a:r>
            <a:r>
              <a:rPr lang="pt-BR" sz="2400"/>
              <a:t> é o campo específico destinado ao registro da carga horária de </a:t>
            </a:r>
            <a:r>
              <a:rPr b="1" lang="pt-BR" sz="2400"/>
              <a:t>atividades acadêmicas de natureza prática </a:t>
            </a:r>
            <a:r>
              <a:rPr lang="pt-BR" sz="2400"/>
              <a:t>(ex.: estágio supervisionado, orientação de TCC, atividades complementares, vivenciais e projetos experimentais) que </a:t>
            </a:r>
            <a:r>
              <a:rPr b="1" lang="pt-BR" sz="2400"/>
              <a:t>não se soma à carga horária de planejamento</a:t>
            </a:r>
            <a:r>
              <a:rPr lang="pt-BR" sz="2400"/>
              <a:t>, devendo ser contabilizada separadamente.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Century Gothic"/>
              <a:buNone/>
            </a:pPr>
            <a:r>
              <a:rPr b="1" lang="pt-BR"/>
              <a:t>Orientação Acadêmica - Obrigações e Limites:</a:t>
            </a:r>
            <a:br>
              <a:rPr lang="pt-BR"/>
            </a:br>
            <a:endParaRPr/>
          </a:p>
        </p:txBody>
      </p:sp>
      <p:sp>
        <p:nvSpPr>
          <p:cNvPr id="257" name="Google Shape;257;p16"/>
          <p:cNvSpPr txBox="1"/>
          <p:nvPr>
            <p:ph idx="1" type="body"/>
          </p:nvPr>
        </p:nvSpPr>
        <p:spPr>
          <a:xfrm>
            <a:off x="2589212" y="1905000"/>
            <a:ext cx="8053804" cy="4328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É vedado ao docente, que esteja com carga horária disponível, recusar orientação ou co-orientação de TCC, dissertação ou de tese, cujo tema esteja relacionado à sua área ou linha de pesquisa.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pt-BR" sz="2400"/>
              <a:t>Cumulativamente até </a:t>
            </a:r>
            <a:r>
              <a:rPr b="1" lang="pt-BR" sz="2400"/>
              <a:t>5 orientações</a:t>
            </a:r>
            <a:r>
              <a:rPr lang="pt-BR" sz="2400"/>
              <a:t> de: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TCC;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Iniciação científica;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Monitoria.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pt-BR" sz="2400"/>
              <a:t>Cumulativamente </a:t>
            </a:r>
            <a:r>
              <a:rPr b="1" lang="pt-BR" sz="2400"/>
              <a:t>8 orientações</a:t>
            </a:r>
            <a:r>
              <a:rPr lang="pt-BR" sz="2400"/>
              <a:t> de: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Dissertação;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Tese.</a:t>
            </a:r>
            <a:endParaRPr/>
          </a:p>
          <a:p>
            <a:pPr indent="-237173" lvl="0" marL="34290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/>
          <p:nvPr>
            <p:ph type="title"/>
          </p:nvPr>
        </p:nvSpPr>
        <p:spPr>
          <a:xfrm>
            <a:off x="2263142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CH semanal para pesquisa e extensão</a:t>
            </a:r>
            <a:endParaRPr/>
          </a:p>
        </p:txBody>
      </p:sp>
      <p:sp>
        <p:nvSpPr>
          <p:cNvPr id="263" name="Google Shape;263;p17"/>
          <p:cNvSpPr txBox="1"/>
          <p:nvPr>
            <p:ph idx="1" type="body"/>
          </p:nvPr>
        </p:nvSpPr>
        <p:spPr>
          <a:xfrm>
            <a:off x="2589212" y="2133600"/>
            <a:ext cx="799384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Professor DE ou 40h podem dedicar até 20h semanais;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Coordenador de projeto pode dedicar até 10h por projeto;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Colaborador de projeto pode dedicar até 4h por projeto.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Fluxo e validação do PAID</a:t>
            </a:r>
            <a:br>
              <a:rPr lang="pt-BR"/>
            </a:br>
            <a:endParaRPr/>
          </a:p>
        </p:txBody>
      </p:sp>
      <p:sp>
        <p:nvSpPr>
          <p:cNvPr id="269" name="Google Shape;269;p18"/>
          <p:cNvSpPr txBox="1"/>
          <p:nvPr>
            <p:ph idx="1" type="body"/>
          </p:nvPr>
        </p:nvSpPr>
        <p:spPr>
          <a:xfrm>
            <a:off x="2592925" y="1723869"/>
            <a:ext cx="8095062" cy="43972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pt-BR" sz="2600"/>
              <a:t>O PAID é preenchido no SIGAA e, em casos excepcionais, via processo no SIPAC e fica disponível para correção do docente a qualquer momento.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SzPts val="2600"/>
              <a:buNone/>
            </a:pPr>
            <a:r>
              <a:rPr lang="pt-BR" sz="2600"/>
              <a:t>A validação ocorre no SIG, conforme a seguir: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600"/>
              <a:buChar char="🠶"/>
            </a:pPr>
            <a:r>
              <a:rPr lang="pt-BR" sz="2600"/>
              <a:t>O docente preencher o PAID;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600"/>
              <a:buChar char="🠶"/>
            </a:pPr>
            <a:r>
              <a:rPr lang="pt-BR" sz="2600"/>
              <a:t>Departamento acadêmico analisa e homologa;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600"/>
              <a:buChar char="🠶"/>
            </a:pPr>
            <a:r>
              <a:rPr lang="pt-BR" sz="2600"/>
              <a:t>PROGRAD/COEG (Se o docente for diretor de Departamento Acadêmico).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Conclusão:</a:t>
            </a:r>
            <a:br>
              <a:rPr lang="pt-BR"/>
            </a:br>
            <a:endParaRPr/>
          </a:p>
        </p:txBody>
      </p:sp>
      <p:sp>
        <p:nvSpPr>
          <p:cNvPr id="275" name="Google Shape;275;p19"/>
          <p:cNvSpPr txBox="1"/>
          <p:nvPr>
            <p:ph idx="1" type="body"/>
          </p:nvPr>
        </p:nvSpPr>
        <p:spPr>
          <a:xfrm>
            <a:off x="2439311" y="2058649"/>
            <a:ext cx="8128755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O PAID organiza e registra as atividades docentes.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Garante transparência na distribuição da carga horária.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Fortalece a integração entre ensino, pesquisa e extensão dentro da universidade.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Century Gothic"/>
              <a:buNone/>
            </a:pPr>
            <a:r>
              <a:rPr b="1" lang="pt-BR"/>
              <a:t>Plano de Atividades Individuais do Docente (PAID)</a:t>
            </a:r>
            <a:br>
              <a:rPr lang="pt-BR"/>
            </a:br>
            <a:endParaRPr/>
          </a:p>
        </p:txBody>
      </p:sp>
      <p:sp>
        <p:nvSpPr>
          <p:cNvPr id="176" name="Google Shape;176;p2"/>
          <p:cNvSpPr txBox="1"/>
          <p:nvPr>
            <p:ph idx="1" type="body"/>
          </p:nvPr>
        </p:nvSpPr>
        <p:spPr>
          <a:xfrm>
            <a:off x="2589212" y="2133600"/>
            <a:ext cx="8263667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b="1" lang="pt-BR" sz="2400"/>
              <a:t>Resolução nº 020/2015 – CONSU/UNIFAP</a:t>
            </a:r>
            <a:endParaRPr sz="2400"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Data: </a:t>
            </a:r>
            <a:r>
              <a:rPr b="1" lang="pt-BR" sz="2400"/>
              <a:t>13 de agosto de 2015</a:t>
            </a:r>
            <a:endParaRPr sz="2400"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Objetivo: regulamentar o </a:t>
            </a:r>
            <a:r>
              <a:rPr b="1" lang="pt-BR" sz="2400"/>
              <a:t>Plano de Atividades Individuais do Docente (PAID)</a:t>
            </a:r>
            <a:r>
              <a:rPr lang="pt-BR" sz="2400"/>
              <a:t> e a </a:t>
            </a:r>
            <a:r>
              <a:rPr b="1" lang="pt-BR" sz="2400"/>
              <a:t>distribuição da carga horária de trabalho</a:t>
            </a:r>
            <a:r>
              <a:rPr lang="pt-BR" sz="2400"/>
              <a:t> dos professores da UNIFAP.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O que é o PAID?</a:t>
            </a:r>
            <a:endParaRPr/>
          </a:p>
        </p:txBody>
      </p:sp>
      <p:sp>
        <p:nvSpPr>
          <p:cNvPr id="182" name="Google Shape;182;p3"/>
          <p:cNvSpPr txBox="1"/>
          <p:nvPr>
            <p:ph idx="1" type="body"/>
          </p:nvPr>
        </p:nvSpPr>
        <p:spPr>
          <a:xfrm>
            <a:off x="2589212" y="1693889"/>
            <a:ext cx="8915400" cy="45400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pt-BR" sz="2400"/>
              <a:t>Instrumento que registra as </a:t>
            </a:r>
            <a:r>
              <a:rPr b="1" lang="pt-BR" sz="2400"/>
              <a:t>atividades acadêmicas do docente </a:t>
            </a:r>
            <a:r>
              <a:rPr lang="pt-BR" sz="2400"/>
              <a:t>por semestre.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pt-BR" sz="2400"/>
              <a:t>Inclui: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Ensino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Pesquisa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Extensão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Atividades administrativas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Atividades sindicais e de representação.</a:t>
            </a:r>
            <a:endParaRPr/>
          </a:p>
          <a:p>
            <a:pPr indent="-285750" lvl="1" marL="74295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Outras.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5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Prazo e exigências</a:t>
            </a:r>
            <a:endParaRPr/>
          </a:p>
        </p:txBody>
      </p:sp>
      <p:sp>
        <p:nvSpPr>
          <p:cNvPr id="188" name="Google Shape;188;p5"/>
          <p:cNvSpPr txBox="1"/>
          <p:nvPr>
            <p:ph idx="1" type="body"/>
          </p:nvPr>
        </p:nvSpPr>
        <p:spPr>
          <a:xfrm>
            <a:off x="2592925" y="1540189"/>
            <a:ext cx="7724021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Deve ser preenchido antes do início do semestre e até 7 dias após, conforme o prazo estabelecido no Calendário Acadêmico.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É preenchido no SIGAA e, em alguns casos, no SIPAC.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Todas as atividades registradas precisam ser </a:t>
            </a:r>
            <a:r>
              <a:rPr b="1" lang="pt-BR" sz="2400"/>
              <a:t>comprovadas por documentos</a:t>
            </a:r>
            <a:r>
              <a:rPr lang="pt-BR" sz="2400"/>
              <a:t> (portarias ou registros institucionais).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pt-BR" sz="2400"/>
              <a:t>O docente que não preencher o PAID fica sujeito às penalidades disciplinares previstas na Lei 8.112/1990. </a:t>
            </a:r>
            <a:endParaRPr/>
          </a:p>
          <a:p>
            <a:pPr indent="-201930" lvl="0" marL="342900" rtl="0" algn="just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2400"/>
          </a:p>
          <a:p>
            <a:pPr indent="-201930" lvl="0" marL="342900" rtl="0" algn="just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Atividades financiadas por instituições públicas ou privadas:</a:t>
            </a:r>
            <a:endParaRPr/>
          </a:p>
        </p:txBody>
      </p:sp>
      <p:sp>
        <p:nvSpPr>
          <p:cNvPr id="194" name="Google Shape;194;p4"/>
          <p:cNvSpPr txBox="1"/>
          <p:nvPr>
            <p:ph idx="1" type="body"/>
          </p:nvPr>
        </p:nvSpPr>
        <p:spPr>
          <a:xfrm>
            <a:off x="2589212" y="2133600"/>
            <a:ext cx="7514158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Podem ser registradas no PAID;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Não contam como carga horária;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Só podem ocorrer dentro da lei e com autorização da Reitoria.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Docentes dispensados da tríade:</a:t>
            </a:r>
            <a:endParaRPr/>
          </a:p>
        </p:txBody>
      </p:sp>
      <p:sp>
        <p:nvSpPr>
          <p:cNvPr id="200" name="Google Shape;200;p7"/>
          <p:cNvSpPr txBox="1"/>
          <p:nvPr>
            <p:ph idx="1" type="body"/>
          </p:nvPr>
        </p:nvSpPr>
        <p:spPr>
          <a:xfrm>
            <a:off x="2592925" y="1683893"/>
            <a:ext cx="7514158" cy="390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pt-BR" sz="2400"/>
              <a:t>Ficam dispensados de todas as atividades de ensino, pesquisa e extensão os docentes que se tornarem: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Reitor; 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Vice-Reitor; 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Pró-Reitor;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Diretor de Campus.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"/>
          <p:cNvSpPr txBox="1"/>
          <p:nvPr>
            <p:ph type="title"/>
          </p:nvPr>
        </p:nvSpPr>
        <p:spPr>
          <a:xfrm>
            <a:off x="2379350" y="63910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Regimes de trabalho docente</a:t>
            </a:r>
            <a:endParaRPr/>
          </a:p>
        </p:txBody>
      </p:sp>
      <p:graphicFrame>
        <p:nvGraphicFramePr>
          <p:cNvPr id="206" name="Google Shape;206;p8"/>
          <p:cNvGraphicFramePr/>
          <p:nvPr/>
        </p:nvGraphicFramePr>
        <p:xfrm>
          <a:off x="2379350" y="15602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{ADE44F42-CEC0-4D3B-BDDE-DF640EC644C9}</a:tableStyleId>
              </a:tblPr>
              <a:tblGrid>
                <a:gridCol w="2849500"/>
                <a:gridCol w="2849500"/>
                <a:gridCol w="2849500"/>
              </a:tblGrid>
              <a:tr h="617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None/>
                      </a:pPr>
                      <a:r>
                        <a:rPr lang="pt-BR" sz="1800" u="none" cap="none" strike="noStrike"/>
                        <a:t>Regime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Atuação no Ensino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Outras Atividades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411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 u="none" cap="none" strike="noStrike"/>
                        <a:t>40h com Dedicação Exclusiva (DE).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Graduação e pós-graduação.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Ensino, pesquisa, extensão, atividades administrativas e participação institucional.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411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 u="none" cap="none" strike="noStrike"/>
                        <a:t>40h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None/>
                      </a:pPr>
                      <a:r>
                        <a:rPr lang="pt-BR" sz="1800" u="none" cap="none" strike="noStrike"/>
                        <a:t>Graduação (obrigatória) e pós-graduação (facultativa).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Ensino, pesquisa, extensão, atividades administrativas e participação institucional.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411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 u="none" cap="none" strike="noStrike"/>
                        <a:t>20h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Principalmente ensino (graduação).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Participação em reuniões e comissões; pesquisa, extensão e pós-graduação são facultativas.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Do professor Substituto.</a:t>
            </a:r>
            <a:endParaRPr/>
          </a:p>
        </p:txBody>
      </p:sp>
      <p:sp>
        <p:nvSpPr>
          <p:cNvPr id="212" name="Google Shape;212;p9"/>
          <p:cNvSpPr txBox="1"/>
          <p:nvPr>
            <p:ph idx="1" type="body"/>
          </p:nvPr>
        </p:nvSpPr>
        <p:spPr>
          <a:xfrm>
            <a:off x="2589212" y="2133600"/>
            <a:ext cx="7394237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pt-BR" sz="2400"/>
              <a:t>O Professor Substituto atua, prioritariamente, no ensino de graduação, incluídas as atividades vinculadas ao Módulo Livre, sendo-lhe obrigatória a participação em reunião de colegiado quando não atingido o limite da carga horária contratada.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"/>
          <p:cNvSpPr txBox="1"/>
          <p:nvPr>
            <p:ph type="title"/>
          </p:nvPr>
        </p:nvSpPr>
        <p:spPr>
          <a:xfrm>
            <a:off x="2280191" y="594129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pt-BR"/>
              <a:t>Quantidade de componentes/turmas:</a:t>
            </a:r>
            <a:endParaRPr/>
          </a:p>
        </p:txBody>
      </p:sp>
      <p:sp>
        <p:nvSpPr>
          <p:cNvPr id="218" name="Google Shape;218;p10"/>
          <p:cNvSpPr txBox="1"/>
          <p:nvPr>
            <p:ph idx="1" type="body"/>
          </p:nvPr>
        </p:nvSpPr>
        <p:spPr>
          <a:xfrm>
            <a:off x="2574223" y="1875019"/>
            <a:ext cx="7873922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b="1" lang="pt-BR" sz="2400"/>
              <a:t>Mínimo 1 componente</a:t>
            </a:r>
            <a:r>
              <a:rPr lang="pt-BR" sz="2400"/>
              <a:t> por semestre na graduação, mesmo que atue na pós-graduação;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pt-BR" sz="2400"/>
              <a:t>Máximo de 4 componentes</a:t>
            </a:r>
            <a:r>
              <a:rPr lang="pt-BR" sz="2400"/>
              <a:t> por semestre;</a:t>
            </a:r>
            <a:endParaRPr/>
          </a:p>
          <a:p>
            <a:pPr indent="-342900" lvl="0" marL="342900" rtl="0" algn="just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pt-BR" sz="2400"/>
              <a:t>Em</a:t>
            </a:r>
            <a:r>
              <a:rPr b="1" lang="pt-BR" sz="2400"/>
              <a:t> disciplina rotativa</a:t>
            </a:r>
            <a:r>
              <a:rPr lang="pt-BR" sz="2400"/>
              <a:t>, a carga horária total deverá ser dividida entre os docentes que a compartilhem.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acho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2026-03-18T18:53:19Z</dcterms:created>
  <dc:creator>NOTEBOOK</dc:creator>
</cp:coreProperties>
</file>