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7" r:id="rId14"/>
    <p:sldId id="276" r:id="rId15"/>
    <p:sldId id="265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63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43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884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928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729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9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520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0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88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81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14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18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43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53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79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76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70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223C689-89D9-428C-8A13-4A664DACAFCE}" type="datetimeFigureOut">
              <a:rPr lang="pt-BR" smtClean="0"/>
              <a:t>01/02/2021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EEFF4-1F91-404E-AEC3-A23AF1576C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919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7.png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Estatuto </a:t>
            </a:r>
            <a:r>
              <a:rPr lang="pt-BR"/>
              <a:t>da Criança </a:t>
            </a:r>
            <a:r>
              <a:rPr lang="pt-BR" dirty="0"/>
              <a:t>e </a:t>
            </a:r>
            <a:r>
              <a:rPr lang="pt-BR"/>
              <a:t>do Adolescente(ECA)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Professor(A): Luiza Trindade</a:t>
            </a:r>
          </a:p>
          <a:p>
            <a:r>
              <a:rPr lang="pt-BR" dirty="0"/>
              <a:t>Alunos(A): Amanda </a:t>
            </a:r>
            <a:r>
              <a:rPr lang="pt-BR"/>
              <a:t>Rodrigues, Beatriz, </a:t>
            </a:r>
            <a:r>
              <a:rPr lang="pt-BR" dirty="0" err="1"/>
              <a:t>Edmilsa</a:t>
            </a:r>
            <a:r>
              <a:rPr lang="pt-BR" dirty="0"/>
              <a:t> Barbosa e Jean Carlos</a:t>
            </a:r>
          </a:p>
        </p:txBody>
      </p:sp>
    </p:spTree>
    <p:extLst>
      <p:ext uri="{BB962C8B-B14F-4D97-AF65-F5344CB8AC3E}">
        <p14:creationId xmlns:p14="http://schemas.microsoft.com/office/powerpoint/2010/main" val="284493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 Art. 18. É dever de todos velar pela dignidade da criança e do adolescente, pondo-os a salvo de qualquer tratamento desumano, violento, aterrorizante, vexatório ou constrangedor.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49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 Art. 28. A colocação em família substituta far-se-á mediante guarda, tutela ou adoção, independentemente da situação jurídica da criança ou adolescente, nos termos desta Lei. </a:t>
            </a: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5D4738B3-E789-2847-AE65-2FE0D198B3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44" y="2069953"/>
            <a:ext cx="3463131" cy="34631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16130" y="368153"/>
            <a:ext cx="446468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Seção III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 Família Substituta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Subseção I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9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4280" y="2070817"/>
            <a:ext cx="4396339" cy="41957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/>
              <a:t>Art. 53. A criança e o adolescente têm direito à educação, visando ao pleno desenvolvimento de sua pessoa, preparo para o exercício da cidadania e qualificação para o trabalho</a:t>
            </a:r>
            <a:r>
              <a:rPr lang="pt-BR"/>
              <a:t>, assegurando-se-lhes</a:t>
            </a:r>
            <a:r>
              <a:rPr lang="pt-BR" dirty="0"/>
              <a:t>:</a:t>
            </a:r>
          </a:p>
          <a:p>
            <a:pPr algn="just"/>
            <a:r>
              <a:rPr lang="pt-BR" dirty="0"/>
              <a:t>I - igualdade de condições para o acesso e permanência na escola; </a:t>
            </a:r>
          </a:p>
          <a:p>
            <a:pPr algn="just"/>
            <a:r>
              <a:rPr lang="pt-BR" dirty="0"/>
              <a:t>II - direito de ser respeitado por seus educadores; </a:t>
            </a:r>
          </a:p>
          <a:p>
            <a:pPr algn="just"/>
            <a:r>
              <a:rPr lang="pt-BR" dirty="0"/>
              <a:t>III - direito de contestar critérios avaliativos, podendo recorrer às instâncias escolares superiores; </a:t>
            </a:r>
          </a:p>
          <a:p>
            <a:pPr algn="just"/>
            <a:r>
              <a:rPr lang="pt-BR" dirty="0"/>
              <a:t>IV - direito de organização e participação em </a:t>
            </a:r>
            <a:r>
              <a:rPr lang="pt-BR"/>
              <a:t>entidades estudantis;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4055" y="737484"/>
            <a:ext cx="83888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Capítulo IV </a:t>
            </a:r>
            <a:endParaRPr kumimoji="0" lang="pt-BR" altLang="pt-B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Direito à Educação, à Cultura, ao Esporte e ao Lazer </a:t>
            </a:r>
            <a:endParaRPr kumimoji="0" lang="pt-BR" altLang="pt-B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4DD4CAAF-F955-A748-89F2-7CBBB54C9C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87204"/>
            <a:ext cx="4395788" cy="2930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191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5FD36-4635-E349-B239-3C2E3BE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67" y="452718"/>
            <a:ext cx="9404723" cy="1400530"/>
          </a:xfrm>
        </p:spPr>
        <p:txBody>
          <a:bodyPr/>
          <a:lstStyle/>
          <a:p>
            <a:pPr algn="ctr"/>
            <a:r>
              <a:rPr lang="pt-BR" b="1"/>
              <a:t>Seção II
Dos Produtos e Serviços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DF32A9-8B77-F545-9E5A-EEB771CE16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b="1" i="0">
                <a:effectLst/>
                <a:latin typeface="Arial" panose="020B0604020202020204" pitchFamily="34" charset="0"/>
              </a:rPr>
              <a:t>Art. 81. É proibida a venda à criança ou ao adolescente de:</a:t>
            </a:r>
            <a:endParaRPr lang="pt-BR" b="1" i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b="0" i="0">
                <a:effectLst/>
                <a:latin typeface="Arial" panose="020B0604020202020204" pitchFamily="34" charset="0"/>
              </a:rPr>
              <a:t>I - armas, munições e explosivos;</a:t>
            </a:r>
            <a:endParaRPr lang="pt-BR" b="0" i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b="0" i="0">
                <a:effectLst/>
                <a:latin typeface="Arial" panose="020B0604020202020204" pitchFamily="34" charset="0"/>
              </a:rPr>
              <a:t>II - bebidas alcoólicas;</a:t>
            </a:r>
            <a:endParaRPr lang="pt-BR" b="0" i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b="0" i="0">
                <a:effectLst/>
                <a:latin typeface="Arial" panose="020B0604020202020204" pitchFamily="34" charset="0"/>
              </a:rPr>
              <a:t>III - produtos cujos componentes possam causar dependência física ou psíquica ainda que por utilização indevida;</a:t>
            </a:r>
            <a:endParaRPr lang="pt-BR" b="0" i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b="0" i="0">
                <a:effectLst/>
                <a:latin typeface="Arial" panose="020B0604020202020204" pitchFamily="34" charset="0"/>
              </a:rPr>
              <a:t>IV - fogos de estampido e de artifício, exceto aqueles que pelo seu reduzido potencial sejam incapazes de provocar qualquer dano físico em caso de utilização indevida;</a:t>
            </a:r>
            <a:endParaRPr lang="pt-BR" b="0" i="0">
              <a:effectLst/>
              <a:latin typeface="Times New Roman" panose="02020603050405020304" pitchFamily="18" charset="0"/>
            </a:endParaRPr>
          </a:p>
          <a:p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BDAB4FC5-9C6A-A54B-9680-AE239F856E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69" y="2759764"/>
            <a:ext cx="2302447" cy="2244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8324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0B096-1B86-8344-B260-B483B4133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Turma da Mônica - Estatuto da Criança e do Adolescente _ ECA ( 720 X 1280 ).mp4">
            <a:hlinkClick r:id="" action="ppaction://media"/>
            <a:extLst>
              <a:ext uri="{FF2B5EF4-FFF2-40B4-BE49-F238E27FC236}">
                <a16:creationId xmlns:a16="http://schemas.microsoft.com/office/drawing/2014/main" id="{0D14A57D-B274-E34B-87B2-A34A1C5EF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449318"/>
          </a:xfrm>
        </p:spPr>
        <p:txBody>
          <a:bodyPr/>
          <a:lstStyle/>
          <a:p>
            <a:pPr algn="ctr"/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OBRIGADOO PELA ATENÇÃO DE TODOS!!!</a:t>
            </a:r>
          </a:p>
        </p:txBody>
      </p:sp>
    </p:spTree>
    <p:extLst>
      <p:ext uri="{BB962C8B-B14F-4D97-AF65-F5344CB8AC3E}">
        <p14:creationId xmlns:p14="http://schemas.microsoft.com/office/powerpoint/2010/main" val="104580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03287" y="1946275"/>
            <a:ext cx="4396339" cy="4195763"/>
          </a:xfrm>
        </p:spPr>
        <p:txBody>
          <a:bodyPr>
            <a:normAutofit/>
          </a:bodyPr>
          <a:lstStyle/>
          <a:p>
            <a:pPr algn="just"/>
            <a:r>
              <a:rPr lang="pt-BR" sz="2400" dirty="0"/>
              <a:t>O </a:t>
            </a:r>
            <a:r>
              <a:rPr lang="pt-BR" sz="2400" b="1" dirty="0"/>
              <a:t>Estatuto da Criança e do Adolescente</a:t>
            </a:r>
            <a:r>
              <a:rPr lang="pt-BR" sz="2400" dirty="0"/>
              <a:t> (ECA) está contido na Lei nº 8069/ 1990, que dispõe sobre a proteção e amparo, ambos integrais, a crianças e adolescentes.</a:t>
            </a:r>
          </a:p>
          <a:p>
            <a:pPr algn="just"/>
            <a:endParaRPr lang="pt-BR" sz="24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3" y="2060575"/>
            <a:ext cx="4395788" cy="329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6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/>
              <a:t>Mas de qual faixa etária estamos falando</a:t>
            </a:r>
            <a:r>
              <a:rPr lang="pt-BR" sz="3200"/>
              <a:t>? </a:t>
            </a:r>
            <a:endParaRPr lang="pt-BR" sz="32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25" y="2443160"/>
            <a:ext cx="4577105" cy="257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961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CAPÍTULO I</a:t>
            </a:r>
            <a:br>
              <a:rPr lang="pt-BR" b="1" dirty="0"/>
            </a:br>
            <a:r>
              <a:rPr lang="pt-BR" b="1" dirty="0"/>
              <a:t>Do direito a vida e a  saúde: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10468" y="2257028"/>
            <a:ext cx="4396339" cy="4195763"/>
          </a:xfrm>
        </p:spPr>
        <p:txBody>
          <a:bodyPr/>
          <a:lstStyle/>
          <a:p>
            <a:pPr algn="just"/>
            <a:r>
              <a:rPr lang="pt-BR" dirty="0"/>
              <a:t>Art. 7º A criança e o adolescente têm direito a proteção à vida e à saúde, mediante a efetivação de políticas sociais públicas que permitam o nascimento e o desenvolvimento sadio e harmonioso, em condições dignas de existência. 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165B9123-0BE1-6C4A-A05F-479B91F5E8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90" y="2196085"/>
            <a:ext cx="4395788" cy="359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61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LEI Nº 13.257, DE 2016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Art. 11.  É assegurado acesso integral às linhas de cuidado voltadas à saúde da criança e do adolescente, por intermédio do Sistema Único de Saúde, observado o princípio da equidade no acesso a ações e serviços para promoção, proteção e recuperação da saúde.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AC23FD13-7EB2-A849-AFDE-C3A11BBC5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2060575"/>
            <a:ext cx="4395788" cy="317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9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t-BR" b="1" dirty="0"/>
            </a:br>
            <a:r>
              <a:rPr lang="pt-BR" b="1" dirty="0"/>
              <a:t>LEI N° 13.257, DE 2016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 Art. 13. Os casos de suspeita ou confirmação de castigo físico, de tratamento cruel ou degradante e de maus-tratos contra criança ou adolescente serão obrigatoriamente comunicados ao Conselho Tutelar da respectiva localidade, sem prejuízo de outras providências legais.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B3CCB157-13C5-9348-B303-11E991FDD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66" y="2221667"/>
            <a:ext cx="4395788" cy="274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463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 Art. 15. A criança e o adolescente têm direito à liberdade, ao respeito e à dignidade como pessoas humanas em processo de desenvolvimento e como sujeitos de direitos civis, humanos e sociais garantidos na Constituição e nas leis. </a:t>
            </a: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B34A4811-ED37-D74F-A163-0266763C1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53" y="2231047"/>
            <a:ext cx="4395788" cy="2716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47403" y="703671"/>
            <a:ext cx="99950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Capítulo II </a:t>
            </a:r>
            <a:endParaRPr kumimoji="0" lang="pt-BR" altLang="pt-B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Direito à Liberdade, ao Respeito e à Dignidade </a:t>
            </a:r>
            <a:endParaRPr kumimoji="0" lang="pt-BR" altLang="pt-B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2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/>
              <a:t> </a:t>
            </a:r>
            <a:r>
              <a:rPr lang="pt-BR" b="1" dirty="0"/>
              <a:t>Art. 16. O direito à liberdade compreende os seguintes aspectos: </a:t>
            </a:r>
          </a:p>
          <a:p>
            <a:pPr algn="just"/>
            <a:r>
              <a:rPr lang="pt-BR" dirty="0"/>
              <a:t>I - ir, vir e estar nos logradouros públicos e espaços comunitários, ressalvadas as restrições legais; </a:t>
            </a:r>
          </a:p>
          <a:p>
            <a:pPr algn="just"/>
            <a:r>
              <a:rPr lang="pt-BR" dirty="0"/>
              <a:t>II - opinião e expressão; </a:t>
            </a:r>
          </a:p>
          <a:p>
            <a:pPr algn="just"/>
            <a:r>
              <a:rPr lang="pt-BR" dirty="0"/>
              <a:t>III - crença e culto religioso; </a:t>
            </a:r>
          </a:p>
          <a:p>
            <a:pPr algn="just"/>
            <a:r>
              <a:rPr lang="pt-BR" dirty="0"/>
              <a:t>IV - brincar, praticar esportes e divertir-se; </a:t>
            </a:r>
          </a:p>
          <a:p>
            <a:pPr algn="just"/>
            <a:r>
              <a:rPr lang="pt-BR" dirty="0"/>
              <a:t>V - participar da vida familiar e comunitária, sem discriminação; </a:t>
            </a:r>
          </a:p>
          <a:p>
            <a:pPr algn="just"/>
            <a:r>
              <a:rPr lang="pt-BR" dirty="0"/>
              <a:t>VI - participar da vida política, na forma da lei; </a:t>
            </a:r>
          </a:p>
          <a:p>
            <a:pPr algn="just"/>
            <a:r>
              <a:rPr lang="pt-BR" dirty="0"/>
              <a:t>VII - buscar refúgio, auxílio e orientação. </a:t>
            </a:r>
          </a:p>
          <a:p>
            <a:pPr algn="just"/>
            <a:endParaRPr lang="pt-BR" dirty="0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76C5254E-4997-824A-9B59-4ED0D27060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87" y="2536032"/>
            <a:ext cx="4395788" cy="2802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587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pt-BR" dirty="0"/>
              <a:t> Art. 17. O direito ao respeito consiste na inviolabilidade da integridade física, psíquica e moral da criança e do adolescente, abrangendo a preservação da imagem, da identidade, da autonomia, dos valores, </a:t>
            </a:r>
            <a:r>
              <a:rPr lang="pt-BR" dirty="0" err="1"/>
              <a:t>idéias</a:t>
            </a:r>
            <a:r>
              <a:rPr lang="pt-BR" dirty="0"/>
              <a:t> e crenças, dos espaços e objetos pessoais. 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87429EDE-38C9-9241-9C14-FD1CCA272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44" y="2060575"/>
            <a:ext cx="4395788" cy="2930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3589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</TotalTime>
  <Words>265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Íon</vt:lpstr>
      <vt:lpstr>Estatuto da Criança e do Adolescente(ECA)</vt:lpstr>
      <vt:lpstr>Apresentação do PowerPoint</vt:lpstr>
      <vt:lpstr>Apresentação do PowerPoint</vt:lpstr>
      <vt:lpstr>CAPÍTULO I Do direito a vida e a  saúde: </vt:lpstr>
      <vt:lpstr> LEI Nº 13.257, DE 2016</vt:lpstr>
      <vt:lpstr> LEI N° 13.257, DE 2016</vt:lpstr>
      <vt:lpstr>Capítulo II  Do Direito à Liberdade, ao Respeito e à Dignidade </vt:lpstr>
      <vt:lpstr>Apresentação do PowerPoint</vt:lpstr>
      <vt:lpstr>Apresentação do PowerPoint</vt:lpstr>
      <vt:lpstr>Apresentação do PowerPoint</vt:lpstr>
      <vt:lpstr>Seção III  Da Família Substituta  Subseção I </vt:lpstr>
      <vt:lpstr>Capítulo IV  Do Direito à Educação, à Cultura, ao Esporte e ao Lazer </vt:lpstr>
      <vt:lpstr>Seção II
Dos Produtos e Serviços</vt:lpstr>
      <vt:lpstr>Apresentação do PowerPoint</vt:lpstr>
      <vt:lpstr>   OBRIGADOO PELA ATENÇÃO DE TODOS!!!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Estatuto da criança e do adolescente</dc:title>
  <dc:creator>Laboratorio 04</dc:creator>
  <cp:lastModifiedBy>Jean Carlos</cp:lastModifiedBy>
  <cp:revision>35</cp:revision>
  <dcterms:created xsi:type="dcterms:W3CDTF">2021-01-28T17:07:40Z</dcterms:created>
  <dcterms:modified xsi:type="dcterms:W3CDTF">2021-02-01T15:23:37Z</dcterms:modified>
</cp:coreProperties>
</file>