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632DC-D89D-4FF6-942B-381CEE19D352}" type="datetimeFigureOut">
              <a:rPr lang="pt-BR" smtClean="0"/>
              <a:t>28/01/2021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5F5945D6-0C95-4E68-A022-121C7831AB0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238284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632DC-D89D-4FF6-942B-381CEE19D352}" type="datetimeFigureOut">
              <a:rPr lang="pt-BR" smtClean="0"/>
              <a:t>28/01/2021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F5945D6-0C95-4E68-A022-121C7831AB0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082447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632DC-D89D-4FF6-942B-381CEE19D352}" type="datetimeFigureOut">
              <a:rPr lang="pt-BR" smtClean="0"/>
              <a:t>28/01/2021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F5945D6-0C95-4E68-A022-121C7831AB07}" type="slidenum">
              <a:rPr lang="pt-BR" smtClean="0"/>
              <a:t>‹nº›</a:t>
            </a:fld>
            <a:endParaRPr lang="pt-B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445029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632DC-D89D-4FF6-942B-381CEE19D352}" type="datetimeFigureOut">
              <a:rPr lang="pt-BR" smtClean="0"/>
              <a:t>28/01/2021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F5945D6-0C95-4E68-A022-121C7831AB0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557826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632DC-D89D-4FF6-942B-381CEE19D352}" type="datetimeFigureOut">
              <a:rPr lang="pt-BR" smtClean="0"/>
              <a:t>28/01/2021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F5945D6-0C95-4E68-A022-121C7831AB07}" type="slidenum">
              <a:rPr lang="pt-BR" smtClean="0"/>
              <a:t>‹nº›</a:t>
            </a:fld>
            <a:endParaRPr lang="pt-B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479324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632DC-D89D-4FF6-942B-381CEE19D352}" type="datetimeFigureOut">
              <a:rPr lang="pt-BR" smtClean="0"/>
              <a:t>28/01/2021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F5945D6-0C95-4E68-A022-121C7831AB0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889457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632DC-D89D-4FF6-942B-381CEE19D352}" type="datetimeFigureOut">
              <a:rPr lang="pt-BR" smtClean="0"/>
              <a:t>28/01/2021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945D6-0C95-4E68-A022-121C7831AB0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333054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632DC-D89D-4FF6-942B-381CEE19D352}" type="datetimeFigureOut">
              <a:rPr lang="pt-BR" smtClean="0"/>
              <a:t>28/01/2021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945D6-0C95-4E68-A022-121C7831AB0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930270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632DC-D89D-4FF6-942B-381CEE19D352}" type="datetimeFigureOut">
              <a:rPr lang="pt-BR" smtClean="0"/>
              <a:t>28/01/2021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945D6-0C95-4E68-A022-121C7831AB0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797501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632DC-D89D-4FF6-942B-381CEE19D352}" type="datetimeFigureOut">
              <a:rPr lang="pt-BR" smtClean="0"/>
              <a:t>28/01/2021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F5945D6-0C95-4E68-A022-121C7831AB0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452522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632DC-D89D-4FF6-942B-381CEE19D352}" type="datetimeFigureOut">
              <a:rPr lang="pt-BR" smtClean="0"/>
              <a:t>28/01/2021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5F5945D6-0C95-4E68-A022-121C7831AB0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61246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632DC-D89D-4FF6-942B-381CEE19D352}" type="datetimeFigureOut">
              <a:rPr lang="pt-BR" smtClean="0"/>
              <a:t>28/01/2021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5F5945D6-0C95-4E68-A022-121C7831AB0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14802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632DC-D89D-4FF6-942B-381CEE19D352}" type="datetimeFigureOut">
              <a:rPr lang="pt-BR" smtClean="0"/>
              <a:t>28/01/2021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945D6-0C95-4E68-A022-121C7831AB0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63466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632DC-D89D-4FF6-942B-381CEE19D352}" type="datetimeFigureOut">
              <a:rPr lang="pt-BR" smtClean="0"/>
              <a:t>28/01/2021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945D6-0C95-4E68-A022-121C7831AB0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804936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632DC-D89D-4FF6-942B-381CEE19D352}" type="datetimeFigureOut">
              <a:rPr lang="pt-BR" smtClean="0"/>
              <a:t>28/01/2021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945D6-0C95-4E68-A022-121C7831AB0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445204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632DC-D89D-4FF6-942B-381CEE19D352}" type="datetimeFigureOut">
              <a:rPr lang="pt-BR" smtClean="0"/>
              <a:t>28/01/2021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F5945D6-0C95-4E68-A022-121C7831AB0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257281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A632DC-D89D-4FF6-942B-381CEE19D352}" type="datetimeFigureOut">
              <a:rPr lang="pt-BR" smtClean="0"/>
              <a:t>28/01/2021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5F5945D6-0C95-4E68-A022-121C7831AB0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90462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438103" y="581892"/>
            <a:ext cx="9567948" cy="3217024"/>
          </a:xfrm>
        </p:spPr>
        <p:txBody>
          <a:bodyPr>
            <a:noAutofit/>
          </a:bodyPr>
          <a:lstStyle/>
          <a:p>
            <a:r>
              <a:rPr lang="pt-BR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Política Nacional de Humanização(PNH).</a:t>
            </a:r>
            <a:endParaRPr lang="pt-BR" sz="7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878677" y="4005969"/>
            <a:ext cx="7398328" cy="2852031"/>
          </a:xfrm>
        </p:spPr>
        <p:txBody>
          <a:bodyPr>
            <a:normAutofit/>
          </a:bodyPr>
          <a:lstStyle/>
          <a:p>
            <a:r>
              <a:rPr lang="pt-BR" b="1" dirty="0" smtClean="0"/>
              <a:t>Curso: Cuidador Infantil.</a:t>
            </a:r>
          </a:p>
          <a:p>
            <a:r>
              <a:rPr lang="pt-BR" b="1" dirty="0" smtClean="0"/>
              <a:t>Instrutora: Enfermeira Luiza Trindade</a:t>
            </a:r>
          </a:p>
          <a:p>
            <a:r>
              <a:rPr lang="pt-BR" b="1" dirty="0" smtClean="0"/>
              <a:t>Alunos (a): </a:t>
            </a:r>
          </a:p>
          <a:p>
            <a:r>
              <a:rPr lang="pt-BR" b="1" dirty="0" smtClean="0"/>
              <a:t>Cristina Mercês</a:t>
            </a:r>
          </a:p>
          <a:p>
            <a:r>
              <a:rPr lang="pt-BR" b="1" dirty="0" err="1" smtClean="0"/>
              <a:t>Ivalda</a:t>
            </a:r>
            <a:r>
              <a:rPr lang="pt-BR" b="1" dirty="0" smtClean="0"/>
              <a:t> Martel</a:t>
            </a:r>
          </a:p>
          <a:p>
            <a:r>
              <a:rPr lang="pt-BR" b="1" dirty="0" smtClean="0"/>
              <a:t>Marcelo Serrão</a:t>
            </a:r>
          </a:p>
          <a:p>
            <a:r>
              <a:rPr lang="pt-BR" b="1" dirty="0" err="1" smtClean="0"/>
              <a:t>Taynara</a:t>
            </a:r>
            <a:r>
              <a:rPr lang="pt-BR" b="1" dirty="0" smtClean="0"/>
              <a:t> Sena</a:t>
            </a:r>
            <a:endParaRPr lang="pt-BR" b="1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32798" y="374839"/>
            <a:ext cx="1051306" cy="616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617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CONCEITO: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343764" y="2629674"/>
            <a:ext cx="9410007" cy="4111947"/>
          </a:xfrm>
        </p:spPr>
        <p:txBody>
          <a:bodyPr>
            <a:normAutofit/>
          </a:bodyPr>
          <a:lstStyle/>
          <a:p>
            <a:r>
              <a:rPr lang="pt-BR" sz="2400" b="1" dirty="0" smtClean="0"/>
              <a:t>Lançada em 2003, a Politica Nacional de Humanização (PNH), busca por em prática os Princípios do SUS no cotidiano dos serviços de saúde, produzindo mudanças nos modos de gerir e cuidar.</a:t>
            </a:r>
            <a:endParaRPr lang="pt-BR" sz="2400" b="1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32798" y="374839"/>
            <a:ext cx="1051306" cy="616106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6148" y="1348785"/>
            <a:ext cx="3531525" cy="11124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28673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DIRETRIZES: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89212" y="1693026"/>
            <a:ext cx="8915400" cy="3777622"/>
          </a:xfrm>
        </p:spPr>
        <p:txBody>
          <a:bodyPr>
            <a:normAutofit/>
          </a:bodyPr>
          <a:lstStyle/>
          <a:p>
            <a:r>
              <a:rPr lang="pt-BR" sz="2400" b="1" dirty="0"/>
              <a:t>A Política Nacional de Humanização atua a partir de orientações clínicas, éticas e políticas, que se traduzem em determinados arranjos de trabalho. Entenda melhor alguns conceitos que norteiam o trabalho da PNH</a:t>
            </a:r>
            <a:r>
              <a:rPr lang="pt-BR" sz="2400" b="1" dirty="0" smtClean="0"/>
              <a:t>:</a:t>
            </a:r>
          </a:p>
          <a:p>
            <a:endParaRPr lang="pt-BR" sz="2400" b="1" dirty="0"/>
          </a:p>
          <a:p>
            <a:endParaRPr lang="pt-BR" sz="2400" b="1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32798" y="374839"/>
            <a:ext cx="1051306" cy="616106"/>
          </a:xfrm>
          <a:prstGeom prst="rect">
            <a:avLst/>
          </a:prstGeom>
        </p:spPr>
      </p:pic>
      <p:pic>
        <p:nvPicPr>
          <p:cNvPr id="7" name="Imagem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4848" y="3455629"/>
            <a:ext cx="6900468" cy="31670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04533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DEFINIÇÕES DE ACOLHIMENTO: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02131" y="1346662"/>
            <a:ext cx="9277004" cy="53533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400" b="1" dirty="0" smtClean="0"/>
              <a:t>O que é ?</a:t>
            </a:r>
            <a:r>
              <a:rPr lang="pt-BR" sz="2400" b="1" dirty="0"/>
              <a:t> </a:t>
            </a:r>
          </a:p>
          <a:p>
            <a:r>
              <a:rPr lang="pt-BR" sz="2400" b="1" dirty="0"/>
              <a:t> Acolher é reconhecer o que o outro traz como legítima e singular necessidade de saúde. O acolhimento deve comparecer e sustentar a relação entre equipes/serviços e usuários/ populações. </a:t>
            </a:r>
            <a:endParaRPr lang="pt-BR" sz="2400" b="1" dirty="0" smtClean="0"/>
          </a:p>
          <a:p>
            <a:pPr marL="0" indent="0">
              <a:buNone/>
            </a:pPr>
            <a:r>
              <a:rPr lang="pt-BR" sz="2400" b="1" dirty="0" smtClean="0"/>
              <a:t>Como Fazer ?</a:t>
            </a:r>
          </a:p>
          <a:p>
            <a:r>
              <a:rPr lang="pt-BR" sz="2400" b="1" dirty="0" smtClean="0"/>
              <a:t>Com </a:t>
            </a:r>
            <a:r>
              <a:rPr lang="pt-BR" sz="2400" b="1" dirty="0"/>
              <a:t>uma escuta qualificada oferecida pelos trabalhadores às necessidades do usuário, é possível garantir o acesso oportuno desses usuários a tecnologias adequadas às suas necessidades, ampliando a efetividade das práticas de saúde. Isso assegura, por exemplo, que todos sejam atendidos com prioridades a partir da avaliação de vulnerabilidade, gravidade e risco.</a:t>
            </a:r>
            <a:endParaRPr lang="pt-BR" sz="2400" b="1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32798" y="374839"/>
            <a:ext cx="1051306" cy="616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50741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LEI 13257/2016 (LEI 1° INFÂNCIA):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2413462"/>
          </a:xfrm>
        </p:spPr>
        <p:txBody>
          <a:bodyPr>
            <a:normAutofit/>
          </a:bodyPr>
          <a:lstStyle/>
          <a:p>
            <a:r>
              <a:rPr lang="pt-BR" sz="2400" b="1" dirty="0" smtClean="0"/>
              <a:t>Lei 13257/2016 (Lei 1° Infância), Esta lei estabelece princípios para a formulação e a implementação de politicas publicas para primeira infância em atenção a especificidade e a relevância dos primeiros de vida no desenvolvimento infantil e no desenvolvimento do ser humano.</a:t>
            </a:r>
            <a:endParaRPr lang="pt-BR" sz="2400" b="1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32798" y="374839"/>
            <a:ext cx="1051306" cy="616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37976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LEI 13257/2016 (LEI 1° INFÂNCIA):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244436" y="2069869"/>
            <a:ext cx="9260176" cy="2826328"/>
          </a:xfrm>
        </p:spPr>
        <p:txBody>
          <a:bodyPr>
            <a:normAutofit/>
          </a:bodyPr>
          <a:lstStyle/>
          <a:p>
            <a:r>
              <a:rPr lang="pt-BR" sz="2400" b="1" dirty="0"/>
              <a:t>Art. </a:t>
            </a:r>
            <a:r>
              <a:rPr lang="pt-BR" sz="2400" b="1" dirty="0" smtClean="0"/>
              <a:t>2° </a:t>
            </a:r>
            <a:r>
              <a:rPr lang="pt-BR" sz="2400" b="1" dirty="0"/>
              <a:t>Para os efeitos desta Lei, considera-se primeira </a:t>
            </a:r>
            <a:r>
              <a:rPr lang="pt-BR" sz="2400" b="1" dirty="0" smtClean="0"/>
              <a:t>infância o </a:t>
            </a:r>
            <a:r>
              <a:rPr lang="pt-BR" sz="2400" b="1" dirty="0"/>
              <a:t>período que abrange os primeiros 6 (seis) anos completos ou72 (setenta e dois) meses de vida da criança</a:t>
            </a:r>
            <a:r>
              <a:rPr lang="pt-BR" sz="2400" b="1" dirty="0" smtClean="0"/>
              <a:t>.</a:t>
            </a:r>
          </a:p>
          <a:p>
            <a:r>
              <a:rPr lang="pt-BR" sz="2400" b="1" dirty="0"/>
              <a:t>Art. </a:t>
            </a:r>
            <a:r>
              <a:rPr lang="pt-BR" sz="2400" b="1" dirty="0" smtClean="0"/>
              <a:t>4° </a:t>
            </a:r>
            <a:r>
              <a:rPr lang="pt-BR" sz="2400" b="1" dirty="0"/>
              <a:t>As políticas públicas voltadas ao atendimento </a:t>
            </a:r>
            <a:r>
              <a:rPr lang="pt-BR" sz="2400" b="1" dirty="0" smtClean="0"/>
              <a:t>dos direitos </a:t>
            </a:r>
            <a:r>
              <a:rPr lang="pt-BR" sz="2400" b="1" dirty="0"/>
              <a:t>da </a:t>
            </a:r>
            <a:r>
              <a:rPr lang="pt-BR" sz="2400" b="1" dirty="0" smtClean="0"/>
              <a:t>criança </a:t>
            </a:r>
            <a:r>
              <a:rPr lang="pt-BR" sz="2400" b="1" dirty="0"/>
              <a:t>na primeira infância serão elaboradas e </a:t>
            </a:r>
            <a:r>
              <a:rPr lang="pt-BR" sz="2400" b="1" dirty="0" smtClean="0"/>
              <a:t>executadas de </a:t>
            </a:r>
            <a:r>
              <a:rPr lang="pt-BR" sz="2400" b="1" dirty="0"/>
              <a:t>forma a</a:t>
            </a:r>
            <a:r>
              <a:rPr lang="pt-BR" sz="2400" b="1" dirty="0" smtClean="0"/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14839688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LEI 13257/2016 (LEI 1° INFÂNCIA):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pt-BR" sz="3100" b="1" dirty="0"/>
              <a:t>Art. </a:t>
            </a:r>
            <a:r>
              <a:rPr lang="pt-BR" sz="3100" b="1" dirty="0" smtClean="0"/>
              <a:t>8° </a:t>
            </a:r>
            <a:r>
              <a:rPr lang="pt-BR" sz="3100" b="1" dirty="0"/>
              <a:t>O pleno atendimento dos direitos da criança na </a:t>
            </a:r>
            <a:r>
              <a:rPr lang="pt-BR" sz="3100" b="1" dirty="0" err="1"/>
              <a:t>primeirainfância</a:t>
            </a:r>
            <a:r>
              <a:rPr lang="pt-BR" sz="3100" b="1" dirty="0"/>
              <a:t> constitui objetivo comum de todos os entes da </a:t>
            </a:r>
            <a:r>
              <a:rPr lang="pt-BR" sz="3100" b="1" dirty="0" err="1"/>
              <a:t>Federação,segundo</a:t>
            </a:r>
            <a:r>
              <a:rPr lang="pt-BR" sz="3100" b="1" dirty="0"/>
              <a:t> as respectivas competências constitucionais e </a:t>
            </a:r>
            <a:r>
              <a:rPr lang="pt-BR" sz="3100" b="1" dirty="0" err="1"/>
              <a:t>legais,a</a:t>
            </a:r>
            <a:r>
              <a:rPr lang="pt-BR" sz="3100" b="1" dirty="0"/>
              <a:t> ser alcançado em regime de colaboração entre a União, os </a:t>
            </a:r>
            <a:r>
              <a:rPr lang="pt-BR" sz="3100" b="1" dirty="0" err="1"/>
              <a:t>Estados,o</a:t>
            </a:r>
            <a:r>
              <a:rPr lang="pt-BR" sz="3100" b="1" dirty="0"/>
              <a:t> Distrito Federal e os Municípios</a:t>
            </a:r>
            <a:r>
              <a:rPr lang="pt-BR" sz="3100" b="1" dirty="0" smtClean="0"/>
              <a:t>.</a:t>
            </a:r>
          </a:p>
          <a:p>
            <a:r>
              <a:rPr lang="pt-BR" sz="3100" b="1" dirty="0" err="1" smtClean="0"/>
              <a:t>Art</a:t>
            </a:r>
            <a:r>
              <a:rPr lang="pt-BR" sz="3100" b="1" dirty="0" smtClean="0"/>
              <a:t> 14°</a:t>
            </a:r>
          </a:p>
          <a:p>
            <a:r>
              <a:rPr lang="pt-BR" sz="3100" b="1" dirty="0" smtClean="0"/>
              <a:t>§ </a:t>
            </a:r>
            <a:r>
              <a:rPr lang="pt-BR" sz="3100" b="1" dirty="0"/>
              <a:t>3o As gestantes e as famílias com crianças na </a:t>
            </a:r>
            <a:r>
              <a:rPr lang="pt-BR" sz="3100" b="1" dirty="0" err="1"/>
              <a:t>primeirainfância</a:t>
            </a:r>
            <a:r>
              <a:rPr lang="pt-BR" sz="3100" b="1" dirty="0"/>
              <a:t> deverão receber orientação e formação sobre maternidade </a:t>
            </a:r>
            <a:r>
              <a:rPr lang="pt-BR" sz="3100" b="1" dirty="0" err="1"/>
              <a:t>epaternidade</a:t>
            </a:r>
            <a:r>
              <a:rPr lang="pt-BR" sz="3100" b="1" dirty="0"/>
              <a:t> responsáveis, aleitamento materno, alimentação </a:t>
            </a:r>
            <a:r>
              <a:rPr lang="pt-BR" sz="3100" b="1" dirty="0" err="1"/>
              <a:t>complementarsaudável</a:t>
            </a:r>
            <a:r>
              <a:rPr lang="pt-BR" sz="3100" b="1" dirty="0"/>
              <a:t>, crescimento e desenvolvimento infantil integral, </a:t>
            </a:r>
            <a:r>
              <a:rPr lang="pt-BR" sz="3100" b="1" dirty="0" err="1"/>
              <a:t>prevençãode</a:t>
            </a:r>
            <a:r>
              <a:rPr lang="pt-BR" sz="3100" b="1" dirty="0"/>
              <a:t> acidentes e educação sem uso de castigos físicos, </a:t>
            </a:r>
            <a:r>
              <a:rPr lang="pt-BR" sz="3100" b="1" dirty="0" err="1"/>
              <a:t>nostermos</a:t>
            </a:r>
            <a:r>
              <a:rPr lang="pt-BR" sz="3100" b="1" dirty="0"/>
              <a:t> da Lei no 13.010, de 26 de junho de 2014, com o intuito </a:t>
            </a:r>
            <a:r>
              <a:rPr lang="pt-BR" sz="3100" b="1" dirty="0" err="1"/>
              <a:t>defavorecer</a:t>
            </a:r>
            <a:r>
              <a:rPr lang="pt-BR" sz="3100" b="1" dirty="0"/>
              <a:t> a formação e a consolidação de vínculos afetivos e </a:t>
            </a:r>
            <a:r>
              <a:rPr lang="pt-BR" sz="3100" b="1" dirty="0" err="1"/>
              <a:t>estimularo</a:t>
            </a:r>
            <a:r>
              <a:rPr lang="pt-BR" sz="3100" b="1" dirty="0"/>
              <a:t> desenvolvimento integral na primeira infância</a:t>
            </a:r>
            <a:r>
              <a:rPr lang="pt-BR" dirty="0"/>
              <a:t>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19169151"/>
      </p:ext>
    </p:extLst>
  </p:cSld>
  <p:clrMapOvr>
    <a:masterClrMapping/>
  </p:clrMapOvr>
</p:sld>
</file>

<file path=ppt/theme/theme1.xml><?xml version="1.0" encoding="utf-8"?>
<a:theme xmlns:a="http://schemas.openxmlformats.org/drawingml/2006/main" name="Cacho">
  <a:themeElements>
    <a:clrScheme name="Cacho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Cacho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acho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68</TotalTime>
  <Words>367</Words>
  <Application>Microsoft Office PowerPoint</Application>
  <PresentationFormat>Widescreen</PresentationFormat>
  <Paragraphs>26</Paragraphs>
  <Slides>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11" baseType="lpstr">
      <vt:lpstr>Arial</vt:lpstr>
      <vt:lpstr>Century Gothic</vt:lpstr>
      <vt:lpstr>Wingdings 3</vt:lpstr>
      <vt:lpstr>Cacho</vt:lpstr>
      <vt:lpstr>Política Nacional de Humanização(PNH).</vt:lpstr>
      <vt:lpstr>CONCEITO:</vt:lpstr>
      <vt:lpstr>DIRETRIZES:</vt:lpstr>
      <vt:lpstr>DEFINIÇÕES DE ACOLHIMENTO:</vt:lpstr>
      <vt:lpstr>LEI 13257/2016 (LEI 1° INFÂNCIA):</vt:lpstr>
      <vt:lpstr>LEI 13257/2016 (LEI 1° INFÂNCIA):</vt:lpstr>
      <vt:lpstr>LEI 13257/2016 (LEI 1° INFÂNCIA):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Política Nacional de Humanização(PNH).</dc:title>
  <dc:creator>Laboratorio 04</dc:creator>
  <cp:lastModifiedBy>Laboratorio 04</cp:lastModifiedBy>
  <cp:revision>8</cp:revision>
  <dcterms:created xsi:type="dcterms:W3CDTF">2021-01-28T17:06:32Z</dcterms:created>
  <dcterms:modified xsi:type="dcterms:W3CDTF">2021-01-28T18:14:39Z</dcterms:modified>
</cp:coreProperties>
</file>