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4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A6A3D6-796C-49CD-B8C6-50E3B4C3B8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BEC4E11-F5D1-4FA3-89B6-3F0EFE3A6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587A2B0-3A4C-4E57-A40F-9F0E297BB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11FF9-02B0-4BB7-A86D-D4F4FD33A975}" type="datetimeFigureOut">
              <a:rPr lang="pt-BR" smtClean="0"/>
              <a:t>11/05/2023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B6AF522-F794-4875-B2D0-05C552091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E6617F9-37EB-4FE7-B0E5-C210C7AD1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0249A-D51C-4CB0-80C3-C176516373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6080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3B51E0-A6F2-4ECD-B5FC-C48ADE32F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715CCD3-E1E6-4892-B4DB-3D6C0EC798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B6C7D4C-EF83-4284-B73A-1D4F67848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11FF9-02B0-4BB7-A86D-D4F4FD33A975}" type="datetimeFigureOut">
              <a:rPr lang="pt-BR" smtClean="0"/>
              <a:t>11/05/2023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A81A925-D312-4B73-AA11-9A51EDAD5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CD4819D-8DB2-41B5-B6BF-CE73E8B6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0249A-D51C-4CB0-80C3-C176516373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5408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5FBDE70-E2BD-4282-9DCD-F5444AF55F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74B20AB-1B00-4F81-854E-F2B797DEE9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4E26561-1127-4F95-AF7B-03D8A446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11FF9-02B0-4BB7-A86D-D4F4FD33A975}" type="datetimeFigureOut">
              <a:rPr lang="pt-BR" smtClean="0"/>
              <a:t>11/05/2023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147AA24-37AC-4F45-8931-E83D4D729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2DB5245-D8BB-4056-9A91-CBCA5F50A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0249A-D51C-4CB0-80C3-C176516373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9980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999A21-8DCE-4BD7-9211-EB2501548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D7C477-6B2D-4A0B-88FA-621FEC636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BC6F56C-FE3C-4306-8A09-1F2816BB1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11FF9-02B0-4BB7-A86D-D4F4FD33A975}" type="datetimeFigureOut">
              <a:rPr lang="pt-BR" smtClean="0"/>
              <a:t>11/05/2023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4BF98D-0C51-4CA1-AA11-BBC6B2233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DF2EBC7-52D7-4520-8997-EFF1E2728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0249A-D51C-4CB0-80C3-C176516373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85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EBE2F8-031A-4E5C-A1AD-9F1421C72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138C2E1-18D0-475A-BB2E-9D3872B13F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8BB66F8-8B0F-4AA0-8000-42009D4B5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11FF9-02B0-4BB7-A86D-D4F4FD33A975}" type="datetimeFigureOut">
              <a:rPr lang="pt-BR" smtClean="0"/>
              <a:t>11/05/2023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3642EF5-DC82-413D-AE3C-B8521EBB5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55452CB-867D-427B-B1B5-C15E15A87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0249A-D51C-4CB0-80C3-C176516373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6952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206F2A-DCAD-4347-878D-74431E7DD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EE6741-5908-47A1-BC38-0EF3F8A1B1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4802AC6-C202-4D85-9DD7-FB3919F2E0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DCD0153-8F6B-40AA-AD54-FB4EA288A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11FF9-02B0-4BB7-A86D-D4F4FD33A975}" type="datetimeFigureOut">
              <a:rPr lang="pt-BR" smtClean="0"/>
              <a:t>11/05/2023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8B34CA7-E804-48A3-9745-8AFEF48BB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46A8E66-222C-44F7-BFC7-58AB367A0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0249A-D51C-4CB0-80C3-C176516373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0025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928906-91EE-4625-9C90-F04537AEC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527E4C6-9DD0-454E-AACF-3F7837155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BE21CD8-AF30-4424-89B1-199575A6A7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64DC81F-2909-4B48-B4AA-D7B343FD5B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1BBA35C-E8CE-43AB-875A-51783EDBC2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E31A154-6AC5-461E-A2C9-54B564BA7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11FF9-02B0-4BB7-A86D-D4F4FD33A975}" type="datetimeFigureOut">
              <a:rPr lang="pt-BR" smtClean="0"/>
              <a:t>11/05/2023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C6502A0-CAD8-449F-8947-0727EB861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8A58B9F-0B4E-41DA-AF3E-50EC91AAE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0249A-D51C-4CB0-80C3-C176516373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5904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70102A-C443-463B-8554-A870F7058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04C9CCE-A3E7-4DDF-9AD8-C965AAE70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11FF9-02B0-4BB7-A86D-D4F4FD33A975}" type="datetimeFigureOut">
              <a:rPr lang="pt-BR" smtClean="0"/>
              <a:t>11/05/2023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3446314-FB86-4C01-A19C-050B70E4C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2CFC78D-EDBD-4013-97EE-55B58C86C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0249A-D51C-4CB0-80C3-C176516373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2439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C024713-259F-4248-989A-5C5F0B4CB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11FF9-02B0-4BB7-A86D-D4F4FD33A975}" type="datetimeFigureOut">
              <a:rPr lang="pt-BR" smtClean="0"/>
              <a:t>11/05/2023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F5F8434-59CB-41C1-A5FA-960A78E32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A1EEF5E-72BA-4A52-AD33-62C359B8C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0249A-D51C-4CB0-80C3-C176516373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9436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1E782-170D-4642-850B-F5DA7C2B2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4BA4C3-6AE7-4846-B6DC-A96CFDFEA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2491C7C-0BC5-4359-B161-95A02DC3A1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5662614-CF8C-4DFF-AF0B-1E160A63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11FF9-02B0-4BB7-A86D-D4F4FD33A975}" type="datetimeFigureOut">
              <a:rPr lang="pt-BR" smtClean="0"/>
              <a:t>11/05/2023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A56A77C-55E7-4403-A403-FE8F7EF33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6F7EF6E-6C54-42B7-8C69-035ADC4BC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0249A-D51C-4CB0-80C3-C176516373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7267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DF6DC7-C2BC-4F46-BB00-38DBCADDC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BCD59CF-AE17-4341-A2EC-D705D01C1F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76DC63D-7977-468F-861E-4241C43C42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E8F513E-D004-4473-B2D7-BCC25F2A3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11FF9-02B0-4BB7-A86D-D4F4FD33A975}" type="datetimeFigureOut">
              <a:rPr lang="pt-BR" smtClean="0"/>
              <a:t>11/05/2023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0680796-3E47-4790-B61C-F0BF91D0A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EC9E98A-F8BE-4DEB-AE92-3E8B3BAF3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0249A-D51C-4CB0-80C3-C176516373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848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05F02E6-1D11-449E-B341-5FF0BC423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F4BBD56-D38A-4B38-9F2A-7E7C1970B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1F38C71-B52B-4BCD-9D0D-49437E0745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11FF9-02B0-4BB7-A86D-D4F4FD33A975}" type="datetimeFigureOut">
              <a:rPr lang="pt-BR" smtClean="0"/>
              <a:t>11/05/2023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2EEEFD9-9AD1-4A18-94E0-BC53B0FA72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7962217-DE68-4679-9981-7C7560F9C6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0249A-D51C-4CB0-80C3-C176516373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7365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rasilescola.uol.com.br/biologia/ciclos-biogeoquimicos.htm" TargetMode="External"/><Relationship Id="rId2" Type="http://schemas.openxmlformats.org/officeDocument/2006/relationships/hyperlink" Target="https://brasilescola.uol.com.br/biologia/cadeia-alimentar.ht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rasilescola.uol.com.br/biologia/niveis-troficos.ht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21E7FA-AD47-4C4A-B9ED-B65EAFD328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200"/>
            <a:ext cx="9144000" cy="1194602"/>
          </a:xfrm>
        </p:spPr>
        <p:txBody>
          <a:bodyPr/>
          <a:lstStyle/>
          <a:p>
            <a:r>
              <a:rPr lang="pt-BR" dirty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</a:rPr>
              <a:t>Ecologia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CD15DBD-CEA7-47EA-A434-3F5BB1BC6F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30919"/>
            <a:ext cx="9144000" cy="1655762"/>
          </a:xfrm>
        </p:spPr>
        <p:txBody>
          <a:bodyPr>
            <a:normAutofit/>
          </a:bodyPr>
          <a:lstStyle/>
          <a:p>
            <a:r>
              <a:rPr lang="pt-BR" sz="3600" dirty="0">
                <a:latin typeface="Eras Bold ITC" panose="020B0907030504020204" pitchFamily="34" charset="0"/>
              </a:rPr>
              <a:t>Conceitos básicos de Ecologia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857363B5-FF94-495E-9579-241FE3A60FA9}"/>
              </a:ext>
            </a:extLst>
          </p:cNvPr>
          <p:cNvSpPr txBox="1">
            <a:spLocks/>
          </p:cNvSpPr>
          <p:nvPr/>
        </p:nvSpPr>
        <p:spPr>
          <a:xfrm>
            <a:off x="8784672" y="243076"/>
            <a:ext cx="3407328" cy="611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3200" dirty="0">
              <a:latin typeface="Eras Bold ITC" panose="020B0907030504020204" pitchFamily="34" charset="0"/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A163FD1F-C829-4536-935B-165B43CA1A55}"/>
              </a:ext>
            </a:extLst>
          </p:cNvPr>
          <p:cNvSpPr txBox="1">
            <a:spLocks/>
          </p:cNvSpPr>
          <p:nvPr/>
        </p:nvSpPr>
        <p:spPr>
          <a:xfrm>
            <a:off x="9186644" y="218113"/>
            <a:ext cx="2962712" cy="636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>
                <a:latin typeface="Eras Bold ITC" panose="020B0907030504020204" pitchFamily="34" charset="0"/>
              </a:rPr>
              <a:t>Prof. Marlison Brasil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6EF7DD9-6F73-4D30-B2B7-CE29CFE92C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6" y="4412609"/>
            <a:ext cx="3811590" cy="236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347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857363B5-FF94-495E-9579-241FE3A60FA9}"/>
              </a:ext>
            </a:extLst>
          </p:cNvPr>
          <p:cNvSpPr txBox="1">
            <a:spLocks/>
          </p:cNvSpPr>
          <p:nvPr/>
        </p:nvSpPr>
        <p:spPr>
          <a:xfrm>
            <a:off x="8784672" y="243076"/>
            <a:ext cx="3407328" cy="611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3200" dirty="0">
              <a:latin typeface="Eras Bold ITC" panose="020B0907030504020204" pitchFamily="34" charset="0"/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A163FD1F-C829-4536-935B-165B43CA1A55}"/>
              </a:ext>
            </a:extLst>
          </p:cNvPr>
          <p:cNvSpPr txBox="1">
            <a:spLocks/>
          </p:cNvSpPr>
          <p:nvPr/>
        </p:nvSpPr>
        <p:spPr>
          <a:xfrm>
            <a:off x="9186644" y="218113"/>
            <a:ext cx="2962712" cy="636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>
                <a:solidFill>
                  <a:schemeClr val="accent1">
                    <a:lumMod val="75000"/>
                  </a:schemeClr>
                </a:solidFill>
                <a:latin typeface="Eras Bold ITC" panose="020B0907030504020204" pitchFamily="34" charset="0"/>
              </a:rPr>
              <a:t>Prof. Marlison Brasil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6EF7DD9-6F73-4D30-B2B7-CE29CFE92C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6" y="6290407"/>
            <a:ext cx="864066" cy="535721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7AE9C130-01A1-4808-9741-E935ABCF9B87}"/>
              </a:ext>
            </a:extLst>
          </p:cNvPr>
          <p:cNvSpPr txBox="1"/>
          <p:nvPr/>
        </p:nvSpPr>
        <p:spPr>
          <a:xfrm>
            <a:off x="148205" y="243076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chemeClr val="accent6">
                    <a:lumMod val="75000"/>
                  </a:schemeClr>
                </a:solidFill>
                <a:latin typeface="Eras Bold ITC" panose="020B0907030504020204" pitchFamily="34" charset="0"/>
              </a:rPr>
              <a:t>Conceitos básicos de Ecologia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DF823D7-3FB6-48F5-909A-9E1A196FD4D8}"/>
              </a:ext>
            </a:extLst>
          </p:cNvPr>
          <p:cNvSpPr txBox="1"/>
          <p:nvPr/>
        </p:nvSpPr>
        <p:spPr>
          <a:xfrm>
            <a:off x="148205" y="1250805"/>
            <a:ext cx="1173060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b="1" i="0" dirty="0">
                <a:solidFill>
                  <a:srgbClr val="000000"/>
                </a:solidFill>
                <a:effectLst/>
                <a:latin typeface="system-ui"/>
              </a:rPr>
              <a:t>População</a:t>
            </a:r>
            <a:r>
              <a:rPr lang="pt-BR" sz="2800" b="0" i="0" dirty="0">
                <a:solidFill>
                  <a:srgbClr val="000000"/>
                </a:solidFill>
                <a:effectLst/>
                <a:latin typeface="system-ui"/>
              </a:rPr>
              <a:t> – Grupo de seres vivos da mesma espécie que vive em uma determinada região.</a:t>
            </a:r>
          </a:p>
          <a:p>
            <a:pPr algn="just"/>
            <a:r>
              <a:rPr lang="pt-BR" sz="2800" b="1" i="0" dirty="0">
                <a:solidFill>
                  <a:srgbClr val="000000"/>
                </a:solidFill>
                <a:effectLst/>
                <a:latin typeface="system-ui"/>
              </a:rPr>
              <a:t>Produtores</a:t>
            </a:r>
            <a:r>
              <a:rPr lang="pt-BR" sz="2800" b="0" i="0" dirty="0">
                <a:solidFill>
                  <a:srgbClr val="000000"/>
                </a:solidFill>
                <a:effectLst/>
                <a:latin typeface="system-ui"/>
              </a:rPr>
              <a:t> – São organismos capazes de produzir seu próprio alimento, ou seja, são seres autotróficos.</a:t>
            </a:r>
          </a:p>
          <a:p>
            <a:pPr algn="just"/>
            <a:r>
              <a:rPr lang="pt-BR" sz="2800" b="1" i="0" dirty="0">
                <a:solidFill>
                  <a:srgbClr val="000000"/>
                </a:solidFill>
                <a:effectLst/>
                <a:latin typeface="system-ui"/>
              </a:rPr>
              <a:t>Relações ecológicas</a:t>
            </a:r>
            <a:r>
              <a:rPr lang="pt-BR" sz="2800" b="0" i="0" dirty="0">
                <a:solidFill>
                  <a:srgbClr val="000000"/>
                </a:solidFill>
                <a:effectLst/>
                <a:latin typeface="system-ui"/>
              </a:rPr>
              <a:t> – Interações entre os seres vivos de uma determinada região. Podem ocorrer tanto entre indivíduos de uma mesma espécie quanto entre espécies diferentes.</a:t>
            </a:r>
          </a:p>
          <a:p>
            <a:pPr algn="just"/>
            <a:r>
              <a:rPr lang="pt-BR" sz="2800" b="1" i="0" dirty="0">
                <a:solidFill>
                  <a:srgbClr val="000000"/>
                </a:solidFill>
                <a:effectLst/>
                <a:latin typeface="system-ui"/>
              </a:rPr>
              <a:t>Teia alimentar</a:t>
            </a:r>
            <a:r>
              <a:rPr lang="pt-BR" sz="2800" b="0" i="0" dirty="0">
                <a:solidFill>
                  <a:srgbClr val="000000"/>
                </a:solidFill>
                <a:effectLst/>
                <a:latin typeface="system-ui"/>
              </a:rPr>
              <a:t> – Representação das relações alimentares que existem em um determinado ambiente.</a:t>
            </a:r>
            <a:br>
              <a:rPr lang="pt-BR" sz="2800" b="0" i="0" dirty="0">
                <a:solidFill>
                  <a:srgbClr val="000000"/>
                </a:solidFill>
                <a:effectLst/>
                <a:latin typeface="system-ui"/>
              </a:rPr>
            </a:br>
            <a:endParaRPr lang="pt-BR" sz="2800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2873893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857363B5-FF94-495E-9579-241FE3A60FA9}"/>
              </a:ext>
            </a:extLst>
          </p:cNvPr>
          <p:cNvSpPr txBox="1">
            <a:spLocks/>
          </p:cNvSpPr>
          <p:nvPr/>
        </p:nvSpPr>
        <p:spPr>
          <a:xfrm>
            <a:off x="8784672" y="243076"/>
            <a:ext cx="3407328" cy="611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3200" dirty="0">
              <a:latin typeface="Eras Bold ITC" panose="020B0907030504020204" pitchFamily="34" charset="0"/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A163FD1F-C829-4536-935B-165B43CA1A55}"/>
              </a:ext>
            </a:extLst>
          </p:cNvPr>
          <p:cNvSpPr txBox="1">
            <a:spLocks/>
          </p:cNvSpPr>
          <p:nvPr/>
        </p:nvSpPr>
        <p:spPr>
          <a:xfrm>
            <a:off x="9186644" y="218113"/>
            <a:ext cx="2962712" cy="636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>
                <a:solidFill>
                  <a:schemeClr val="accent1">
                    <a:lumMod val="75000"/>
                  </a:schemeClr>
                </a:solidFill>
                <a:latin typeface="Eras Bold ITC" panose="020B0907030504020204" pitchFamily="34" charset="0"/>
              </a:rPr>
              <a:t>Prof. Marlison Brasil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6EF7DD9-6F73-4D30-B2B7-CE29CFE92C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6" y="6290407"/>
            <a:ext cx="864066" cy="535721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7AE9C130-01A1-4808-9741-E935ABCF9B87}"/>
              </a:ext>
            </a:extLst>
          </p:cNvPr>
          <p:cNvSpPr txBox="1"/>
          <p:nvPr/>
        </p:nvSpPr>
        <p:spPr>
          <a:xfrm>
            <a:off x="148205" y="243076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chemeClr val="accent6">
                    <a:lumMod val="75000"/>
                  </a:schemeClr>
                </a:solidFill>
                <a:latin typeface="Eras Bold ITC" panose="020B0907030504020204" pitchFamily="34" charset="0"/>
              </a:rPr>
              <a:t>Conceitos básicos de Ecologia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DF823D7-3FB6-48F5-909A-9E1A196FD4D8}"/>
              </a:ext>
            </a:extLst>
          </p:cNvPr>
          <p:cNvSpPr txBox="1"/>
          <p:nvPr/>
        </p:nvSpPr>
        <p:spPr>
          <a:xfrm>
            <a:off x="148205" y="1325473"/>
            <a:ext cx="117306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pt-BR" sz="2800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5B4CBDC-468B-4CA5-8A04-FC26209A3B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933" y="1587083"/>
            <a:ext cx="4253262" cy="431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48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857363B5-FF94-495E-9579-241FE3A60FA9}"/>
              </a:ext>
            </a:extLst>
          </p:cNvPr>
          <p:cNvSpPr txBox="1">
            <a:spLocks/>
          </p:cNvSpPr>
          <p:nvPr/>
        </p:nvSpPr>
        <p:spPr>
          <a:xfrm>
            <a:off x="8784672" y="243076"/>
            <a:ext cx="3407328" cy="611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3200" dirty="0">
              <a:latin typeface="Eras Bold ITC" panose="020B0907030504020204" pitchFamily="34" charset="0"/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A163FD1F-C829-4536-935B-165B43CA1A55}"/>
              </a:ext>
            </a:extLst>
          </p:cNvPr>
          <p:cNvSpPr txBox="1">
            <a:spLocks/>
          </p:cNvSpPr>
          <p:nvPr/>
        </p:nvSpPr>
        <p:spPr>
          <a:xfrm>
            <a:off x="9186644" y="218113"/>
            <a:ext cx="2962712" cy="636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>
                <a:solidFill>
                  <a:schemeClr val="accent1">
                    <a:lumMod val="75000"/>
                  </a:schemeClr>
                </a:solidFill>
                <a:latin typeface="Eras Bold ITC" panose="020B0907030504020204" pitchFamily="34" charset="0"/>
              </a:rPr>
              <a:t>Prof. Marlison Brasil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6EF7DD9-6F73-4D30-B2B7-CE29CFE92C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6" y="6290407"/>
            <a:ext cx="864066" cy="535721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7AE9C130-01A1-4808-9741-E935ABCF9B87}"/>
              </a:ext>
            </a:extLst>
          </p:cNvPr>
          <p:cNvSpPr txBox="1"/>
          <p:nvPr/>
        </p:nvSpPr>
        <p:spPr>
          <a:xfrm>
            <a:off x="148205" y="243076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chemeClr val="accent6">
                    <a:lumMod val="75000"/>
                  </a:schemeClr>
                </a:solidFill>
                <a:latin typeface="Eras Bold ITC" panose="020B0907030504020204" pitchFamily="34" charset="0"/>
              </a:rPr>
              <a:t>Conceitos básicos de Ecologia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DF823D7-3FB6-48F5-909A-9E1A196FD4D8}"/>
              </a:ext>
            </a:extLst>
          </p:cNvPr>
          <p:cNvSpPr txBox="1"/>
          <p:nvPr/>
        </p:nvSpPr>
        <p:spPr>
          <a:xfrm>
            <a:off x="148205" y="1325473"/>
            <a:ext cx="117306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pt-BR" sz="2800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7B1B35A-CFC9-47CA-973E-CBBBC2C6C45E}"/>
              </a:ext>
            </a:extLst>
          </p:cNvPr>
          <p:cNvSpPr txBox="1"/>
          <p:nvPr/>
        </p:nvSpPr>
        <p:spPr>
          <a:xfrm>
            <a:off x="178265" y="2721435"/>
            <a:ext cx="807859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rgbClr val="212529"/>
                </a:solidFill>
                <a:effectLst/>
                <a:latin typeface="georgia" panose="02040502050405020303" pitchFamily="18" charset="0"/>
              </a:rPr>
              <a:t>“A perda de habitat, ou seja, do ambiente natural no qual evoluíram e aprenderam a sobreviver, é uma das maiores ameaças aos animais terrestres”.</a:t>
            </a:r>
          </a:p>
          <a:p>
            <a:endParaRPr lang="pt-BR" dirty="0">
              <a:solidFill>
                <a:srgbClr val="212529"/>
              </a:solidFill>
              <a:latin typeface="georgia" panose="02040502050405020303" pitchFamily="18" charset="0"/>
            </a:endParaRPr>
          </a:p>
          <a:p>
            <a:r>
              <a:rPr lang="pt-BR" b="0" i="0" dirty="0">
                <a:solidFill>
                  <a:srgbClr val="212529"/>
                </a:solidFill>
                <a:effectLst/>
                <a:latin typeface="georgia" panose="02040502050405020303" pitchFamily="18" charset="0"/>
              </a:rPr>
              <a:t>“se a cobertura florestal do habitat de uma determinada espécie foi reduzida pela metade é possível inferir que a população daquela espécie de primata também diminuiu pelo menos 50%”. </a:t>
            </a:r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F5764A4-281A-43D7-9CCB-27D8577A4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849" y="539176"/>
            <a:ext cx="7044350" cy="2095884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34A9AB34-366C-428A-912D-A08633FC6C86}"/>
              </a:ext>
            </a:extLst>
          </p:cNvPr>
          <p:cNvSpPr txBox="1"/>
          <p:nvPr/>
        </p:nvSpPr>
        <p:spPr>
          <a:xfrm>
            <a:off x="8256863" y="6369158"/>
            <a:ext cx="47209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0" i="0" dirty="0">
                <a:solidFill>
                  <a:srgbClr val="212529"/>
                </a:solidFill>
                <a:effectLst/>
                <a:latin typeface="georgia" panose="02040502050405020303" pitchFamily="18" charset="0"/>
              </a:rPr>
              <a:t> </a:t>
            </a:r>
            <a:r>
              <a:rPr lang="pt-BR" b="0" i="0" dirty="0">
                <a:solidFill>
                  <a:srgbClr val="6C757D"/>
                </a:solidFill>
                <a:effectLst/>
                <a:latin typeface="georgia" panose="02040502050405020303" pitchFamily="18" charset="0"/>
              </a:rPr>
              <a:t>8 de fevereiro de 2023</a:t>
            </a:r>
            <a:endParaRPr lang="pt-BR" b="0" i="0" dirty="0">
              <a:solidFill>
                <a:srgbClr val="212529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CEA4F17B-DF84-49A0-863D-55D13680CF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9191" y="3927057"/>
            <a:ext cx="3639620" cy="230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749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857363B5-FF94-495E-9579-241FE3A60FA9}"/>
              </a:ext>
            </a:extLst>
          </p:cNvPr>
          <p:cNvSpPr txBox="1">
            <a:spLocks/>
          </p:cNvSpPr>
          <p:nvPr/>
        </p:nvSpPr>
        <p:spPr>
          <a:xfrm>
            <a:off x="8784672" y="243076"/>
            <a:ext cx="3407328" cy="611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3200" dirty="0">
              <a:latin typeface="Eras Bold ITC" panose="020B0907030504020204" pitchFamily="34" charset="0"/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A163FD1F-C829-4536-935B-165B43CA1A55}"/>
              </a:ext>
            </a:extLst>
          </p:cNvPr>
          <p:cNvSpPr txBox="1">
            <a:spLocks/>
          </p:cNvSpPr>
          <p:nvPr/>
        </p:nvSpPr>
        <p:spPr>
          <a:xfrm>
            <a:off x="9186644" y="218113"/>
            <a:ext cx="2962712" cy="636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>
                <a:solidFill>
                  <a:schemeClr val="accent1">
                    <a:lumMod val="75000"/>
                  </a:schemeClr>
                </a:solidFill>
                <a:latin typeface="Eras Bold ITC" panose="020B0907030504020204" pitchFamily="34" charset="0"/>
              </a:rPr>
              <a:t>Prof. Marlison Brasil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6EF7DD9-6F73-4D30-B2B7-CE29CFE92C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6" y="6290407"/>
            <a:ext cx="864066" cy="535721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7AE9C130-01A1-4808-9741-E935ABCF9B87}"/>
              </a:ext>
            </a:extLst>
          </p:cNvPr>
          <p:cNvSpPr txBox="1"/>
          <p:nvPr/>
        </p:nvSpPr>
        <p:spPr>
          <a:xfrm>
            <a:off x="148205" y="243076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chemeClr val="accent6">
                    <a:lumMod val="75000"/>
                  </a:schemeClr>
                </a:solidFill>
                <a:latin typeface="Eras Bold ITC" panose="020B0907030504020204" pitchFamily="34" charset="0"/>
              </a:rPr>
              <a:t>Conceitos básicos de Ecologia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DF823D7-3FB6-48F5-909A-9E1A196FD4D8}"/>
              </a:ext>
            </a:extLst>
          </p:cNvPr>
          <p:cNvSpPr txBox="1"/>
          <p:nvPr/>
        </p:nvSpPr>
        <p:spPr>
          <a:xfrm>
            <a:off x="148205" y="889245"/>
            <a:ext cx="1173060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(Enem 2021) </a:t>
            </a:r>
            <a:r>
              <a:rPr lang="pt-BR" sz="2400" b="0" i="0" dirty="0">
                <a:solidFill>
                  <a:srgbClr val="343A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Gralha-do-cerrado (</a:t>
            </a:r>
            <a:r>
              <a:rPr lang="pt-BR" sz="2400" b="0" i="1" dirty="0">
                <a:solidFill>
                  <a:srgbClr val="343A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Cyanocorax cristatellus</a:t>
            </a:r>
            <a:r>
              <a:rPr lang="pt-BR" sz="2400" b="0" i="0" dirty="0">
                <a:solidFill>
                  <a:srgbClr val="343A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é uma espécie de ave que tem um característico topete frontal alongado, plumagem azul-escura, parte posterior do pescoço e garganta pretos, barriga e ponta da cauda brancas. Alcança até 35 centímetros de comprimento. A espécie é onívora e sua ampla dieta inclui frutos, insetos, sementes, pequenos répteis e ovos de outras espécies de aves.</a:t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0" i="0" dirty="0">
                <a:solidFill>
                  <a:srgbClr val="343A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SICK, H. </a:t>
            </a:r>
            <a:r>
              <a:rPr lang="pt-BR" sz="2400" b="1" i="0" dirty="0">
                <a:solidFill>
                  <a:srgbClr val="343A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Ornitologia brasileira</a:t>
            </a:r>
            <a:r>
              <a:rPr lang="pt-BR" sz="2400" b="0" i="0" dirty="0">
                <a:solidFill>
                  <a:srgbClr val="343A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Rio de Janeiro: Nova Fronteira, 1997 (adaptado).</a:t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0" i="0" dirty="0">
                <a:solidFill>
                  <a:srgbClr val="343A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Além das características morfológicas do animal, a descrição da gralha-do-cerrado diz respeito a seu</a:t>
            </a:r>
          </a:p>
          <a:p>
            <a:pPr algn="just"/>
            <a:endParaRPr lang="pt-BR" sz="24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B49A2B-2F38-4515-A6BE-57FD39E1B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9532" y="4158390"/>
            <a:ext cx="4095140" cy="193899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</a:pP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rgbClr val="343A40"/>
                </a:solidFill>
                <a:effectLst/>
                <a:cs typeface="Arial" panose="020B0604020202020204" pitchFamily="34" charset="0"/>
              </a:rPr>
              <a:t>hábitat.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</a:pP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rgbClr val="343A40"/>
                </a:solidFill>
                <a:effectLst/>
                <a:cs typeface="Arial" panose="020B0604020202020204" pitchFamily="34" charset="0"/>
              </a:rPr>
              <a:t>ecótopo.</a:t>
            </a:r>
            <a:endParaRPr kumimoji="0" lang="pt-BR" altLang="pt-B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</a:pPr>
            <a:r>
              <a:rPr lang="pt-BR" altLang="pt-BR" sz="2400" dirty="0">
                <a:solidFill>
                  <a:srgbClr val="343A40"/>
                </a:solidFill>
                <a:cs typeface="Arial" panose="020B0604020202020204" pitchFamily="34" charset="0"/>
              </a:rPr>
              <a:t>nível trófico.</a:t>
            </a:r>
            <a:endParaRPr lang="pt-BR" altLang="pt-BR" sz="2400" dirty="0"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</a:pP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rgbClr val="343A40"/>
                </a:solidFill>
                <a:effectLst/>
                <a:cs typeface="Arial" panose="020B0604020202020204" pitchFamily="34" charset="0"/>
              </a:rPr>
              <a:t>nicho ecológico.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</a:pP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rgbClr val="343A40"/>
                </a:solidFill>
                <a:effectLst/>
                <a:cs typeface="Arial" panose="020B0604020202020204" pitchFamily="34" charset="0"/>
              </a:rPr>
              <a:t>ecossistema.</a:t>
            </a:r>
            <a:endParaRPr kumimoji="0" lang="pt-BR" altLang="pt-B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4FD3A95-AF34-42F0-8546-89D0612EB5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283" y="4144028"/>
            <a:ext cx="2062207" cy="230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66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857363B5-FF94-495E-9579-241FE3A60FA9}"/>
              </a:ext>
            </a:extLst>
          </p:cNvPr>
          <p:cNvSpPr txBox="1">
            <a:spLocks/>
          </p:cNvSpPr>
          <p:nvPr/>
        </p:nvSpPr>
        <p:spPr>
          <a:xfrm>
            <a:off x="8784672" y="243076"/>
            <a:ext cx="3407328" cy="611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3200" dirty="0">
              <a:latin typeface="Eras Bold ITC" panose="020B0907030504020204" pitchFamily="34" charset="0"/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A163FD1F-C829-4536-935B-165B43CA1A55}"/>
              </a:ext>
            </a:extLst>
          </p:cNvPr>
          <p:cNvSpPr txBox="1">
            <a:spLocks/>
          </p:cNvSpPr>
          <p:nvPr/>
        </p:nvSpPr>
        <p:spPr>
          <a:xfrm>
            <a:off x="9186644" y="218113"/>
            <a:ext cx="2962712" cy="636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>
                <a:solidFill>
                  <a:schemeClr val="accent1">
                    <a:lumMod val="75000"/>
                  </a:schemeClr>
                </a:solidFill>
                <a:latin typeface="Eras Bold ITC" panose="020B0907030504020204" pitchFamily="34" charset="0"/>
              </a:rPr>
              <a:t>Prof. Marlison Brasil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6EF7DD9-6F73-4D30-B2B7-CE29CFE92C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6" y="6290407"/>
            <a:ext cx="864066" cy="535721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7AE9C130-01A1-4808-9741-E935ABCF9B87}"/>
              </a:ext>
            </a:extLst>
          </p:cNvPr>
          <p:cNvSpPr txBox="1"/>
          <p:nvPr/>
        </p:nvSpPr>
        <p:spPr>
          <a:xfrm>
            <a:off x="148205" y="243076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chemeClr val="accent6">
                    <a:lumMod val="75000"/>
                  </a:schemeClr>
                </a:solidFill>
                <a:latin typeface="Eras Bold ITC" panose="020B0907030504020204" pitchFamily="34" charset="0"/>
              </a:rPr>
              <a:t>Conceitos básicos de Ecologia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DF823D7-3FB6-48F5-909A-9E1A196FD4D8}"/>
              </a:ext>
            </a:extLst>
          </p:cNvPr>
          <p:cNvSpPr txBox="1"/>
          <p:nvPr/>
        </p:nvSpPr>
        <p:spPr>
          <a:xfrm>
            <a:off x="148205" y="889245"/>
            <a:ext cx="1173060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(Enem)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menor tamanduá do mundo é solitário e tem hábitos noturnos, passa o dia repousando, geralmente em um emaranhado de cipós, com o corpo curvado de tal maneira que forma uma bola. Quando em atividade, se Iocomove vagarosamente e emite som semelhante a um assobio. A cada gestação, gera um único filhote. A cria é deixada em uma árvore à noite e amamentada pela mãe até que tenha idade para procurar alimento. As fêmeas adultas têm territórios grandes e o território de um macho inclui o de várias fêmeas, o que significa que ele tem sempre diversas pretendentes à disposição para namorar! Ciência Hoje das Crianças, ano 19,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n.o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174, nov. 2006 (adaptado). </a:t>
            </a:r>
            <a:endParaRPr lang="pt-BR" sz="24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1452591-B74D-4CB8-898A-2362C4EC2CFB}"/>
              </a:ext>
            </a:extLst>
          </p:cNvPr>
          <p:cNvSpPr txBox="1"/>
          <p:nvPr/>
        </p:nvSpPr>
        <p:spPr>
          <a:xfrm>
            <a:off x="2986481" y="4339833"/>
            <a:ext cx="789404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Essa descrição sobre o tamanduá diz respeito ao seu </a:t>
            </a:r>
          </a:p>
          <a:p>
            <a:pPr marL="457200" indent="-457200">
              <a:buFont typeface="+mj-lt"/>
              <a:buAutoNum type="alphaLcParenR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hábitat. </a:t>
            </a:r>
          </a:p>
          <a:p>
            <a:pPr marL="457200" indent="-457200">
              <a:buFont typeface="+mj-lt"/>
              <a:buAutoNum type="alphaLcParenR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biótopo. </a:t>
            </a:r>
          </a:p>
          <a:p>
            <a:pPr marL="457200" indent="-457200">
              <a:buFont typeface="+mj-lt"/>
              <a:buAutoNum type="alphaLcParenR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nível trópico. </a:t>
            </a:r>
          </a:p>
          <a:p>
            <a:pPr marL="457200" indent="-457200">
              <a:buFont typeface="+mj-lt"/>
              <a:buAutoNum type="alphaLcParenR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nicho ecológico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3A54D33D-8549-4B2D-B4E1-489B9872B6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327" y="4886049"/>
            <a:ext cx="1718345" cy="171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30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857363B5-FF94-495E-9579-241FE3A60FA9}"/>
              </a:ext>
            </a:extLst>
          </p:cNvPr>
          <p:cNvSpPr txBox="1">
            <a:spLocks/>
          </p:cNvSpPr>
          <p:nvPr/>
        </p:nvSpPr>
        <p:spPr>
          <a:xfrm>
            <a:off x="8784672" y="243076"/>
            <a:ext cx="3407328" cy="611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3200" dirty="0">
              <a:latin typeface="Eras Bold ITC" panose="020B0907030504020204" pitchFamily="34" charset="0"/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A163FD1F-C829-4536-935B-165B43CA1A55}"/>
              </a:ext>
            </a:extLst>
          </p:cNvPr>
          <p:cNvSpPr txBox="1">
            <a:spLocks/>
          </p:cNvSpPr>
          <p:nvPr/>
        </p:nvSpPr>
        <p:spPr>
          <a:xfrm>
            <a:off x="9186644" y="218113"/>
            <a:ext cx="2962712" cy="636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>
                <a:solidFill>
                  <a:schemeClr val="accent1">
                    <a:lumMod val="75000"/>
                  </a:schemeClr>
                </a:solidFill>
                <a:latin typeface="Eras Bold ITC" panose="020B0907030504020204" pitchFamily="34" charset="0"/>
              </a:rPr>
              <a:t>Prof. Marlison Brasil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6EF7DD9-6F73-4D30-B2B7-CE29CFE92C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6" y="6290407"/>
            <a:ext cx="864066" cy="535721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7AE9C130-01A1-4808-9741-E935ABCF9B87}"/>
              </a:ext>
            </a:extLst>
          </p:cNvPr>
          <p:cNvSpPr txBox="1"/>
          <p:nvPr/>
        </p:nvSpPr>
        <p:spPr>
          <a:xfrm>
            <a:off x="148205" y="243076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chemeClr val="accent6">
                    <a:lumMod val="75000"/>
                  </a:schemeClr>
                </a:solidFill>
                <a:latin typeface="Eras Bold ITC" panose="020B0907030504020204" pitchFamily="34" charset="0"/>
              </a:rPr>
              <a:t>Conceitos básicos de Ecologia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DF823D7-3FB6-48F5-909A-9E1A196FD4D8}"/>
              </a:ext>
            </a:extLst>
          </p:cNvPr>
          <p:cNvSpPr txBox="1"/>
          <p:nvPr/>
        </p:nvSpPr>
        <p:spPr>
          <a:xfrm>
            <a:off x="148205" y="889245"/>
            <a:ext cx="1173060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(ENEM)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 cobra-coral - Erythrolamprus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aesculapii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- tem hábito diurno, alimenta-se de outras cobras e é terrícola, ou seja, caça e se abriga no chão. A jararaca - Bothrops jararaca- tem hábito noturno, alimenta-se de mamíferos e é terrícola. Ambas ocorrem, no Brasil, na floresta pluvial costeira. Essas serpentes</a:t>
            </a:r>
            <a:endParaRPr lang="pt-BR" sz="28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AFF798D-A9A7-41A5-8871-03C9FA75F241}"/>
              </a:ext>
            </a:extLst>
          </p:cNvPr>
          <p:cNvSpPr txBox="1"/>
          <p:nvPr/>
        </p:nvSpPr>
        <p:spPr>
          <a:xfrm>
            <a:off x="3089246" y="3721987"/>
            <a:ext cx="739909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disputam o mesmo nicho ecológico. </a:t>
            </a:r>
          </a:p>
          <a:p>
            <a:pPr marL="514350" indent="-514350">
              <a:buFont typeface="+mj-lt"/>
              <a:buAutoNum type="alphaLcParenR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constituem uma população. </a:t>
            </a:r>
          </a:p>
          <a:p>
            <a:pPr marL="514350" indent="-514350">
              <a:buFont typeface="+mj-lt"/>
              <a:buAutoNum type="alphaLcParenR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compartilham o mesmo hábitat. </a:t>
            </a:r>
          </a:p>
          <a:p>
            <a:pPr marL="514350" indent="-514350">
              <a:buFont typeface="+mj-lt"/>
              <a:buAutoNum type="alphaLcParenR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realizam competição intraespecífica. </a:t>
            </a:r>
          </a:p>
          <a:p>
            <a:pPr marL="514350" indent="-514350">
              <a:buFont typeface="+mj-lt"/>
              <a:buAutoNum type="alphaLcParenR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são comensais.</a:t>
            </a:r>
          </a:p>
        </p:txBody>
      </p:sp>
    </p:spTree>
    <p:extLst>
      <p:ext uri="{BB962C8B-B14F-4D97-AF65-F5344CB8AC3E}">
        <p14:creationId xmlns:p14="http://schemas.microsoft.com/office/powerpoint/2010/main" val="3792945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857363B5-FF94-495E-9579-241FE3A60FA9}"/>
              </a:ext>
            </a:extLst>
          </p:cNvPr>
          <p:cNvSpPr txBox="1">
            <a:spLocks/>
          </p:cNvSpPr>
          <p:nvPr/>
        </p:nvSpPr>
        <p:spPr>
          <a:xfrm>
            <a:off x="8784672" y="243076"/>
            <a:ext cx="3407328" cy="611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3200" dirty="0">
              <a:latin typeface="Eras Bold ITC" panose="020B0907030504020204" pitchFamily="34" charset="0"/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A163FD1F-C829-4536-935B-165B43CA1A55}"/>
              </a:ext>
            </a:extLst>
          </p:cNvPr>
          <p:cNvSpPr txBox="1">
            <a:spLocks/>
          </p:cNvSpPr>
          <p:nvPr/>
        </p:nvSpPr>
        <p:spPr>
          <a:xfrm>
            <a:off x="9186644" y="218113"/>
            <a:ext cx="2962712" cy="636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>
                <a:solidFill>
                  <a:schemeClr val="accent1">
                    <a:lumMod val="75000"/>
                  </a:schemeClr>
                </a:solidFill>
                <a:latin typeface="Eras Bold ITC" panose="020B0907030504020204" pitchFamily="34" charset="0"/>
              </a:rPr>
              <a:t>Prof. Marlison Brasil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6EF7DD9-6F73-4D30-B2B7-CE29CFE92C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6" y="6290407"/>
            <a:ext cx="864066" cy="535721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7AE9C130-01A1-4808-9741-E935ABCF9B87}"/>
              </a:ext>
            </a:extLst>
          </p:cNvPr>
          <p:cNvSpPr txBox="1"/>
          <p:nvPr/>
        </p:nvSpPr>
        <p:spPr>
          <a:xfrm>
            <a:off x="148205" y="243076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chemeClr val="accent6">
                    <a:lumMod val="75000"/>
                  </a:schemeClr>
                </a:solidFill>
                <a:latin typeface="Eras Bold ITC" panose="020B0907030504020204" pitchFamily="34" charset="0"/>
              </a:rPr>
              <a:t>Conceitos básicos de Ecologia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AFF798D-A9A7-41A5-8871-03C9FA75F241}"/>
              </a:ext>
            </a:extLst>
          </p:cNvPr>
          <p:cNvSpPr txBox="1"/>
          <p:nvPr/>
        </p:nvSpPr>
        <p:spPr>
          <a:xfrm>
            <a:off x="3584196" y="3227036"/>
            <a:ext cx="73990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5400" dirty="0">
                <a:latin typeface="Bauhaus 93" panose="04030905020B02020C02" pitchFamily="82" charset="0"/>
                <a:cs typeface="Arial" panose="020B0604020202020204" pitchFamily="34" charset="0"/>
              </a:rPr>
              <a:t>CONTINUA...</a:t>
            </a:r>
          </a:p>
        </p:txBody>
      </p:sp>
    </p:spTree>
    <p:extLst>
      <p:ext uri="{BB962C8B-B14F-4D97-AF65-F5344CB8AC3E}">
        <p14:creationId xmlns:p14="http://schemas.microsoft.com/office/powerpoint/2010/main" val="3300198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ECD15DBD-CEA7-47EA-A434-3F5BB1BC6F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205" y="854977"/>
            <a:ext cx="7066327" cy="3300453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pt-BR" sz="11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POR QUE DEVO ESTUDAR MAIS SOBRE ECOLOGIA??</a:t>
            </a: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pt-BR" sz="5500" b="0" i="0" dirty="0">
              <a:solidFill>
                <a:srgbClr val="222222"/>
              </a:solidFill>
              <a:effectLst/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7200" b="0" i="0" dirty="0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Ecologia | 31%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7200" b="0" i="0" dirty="0">
                <a:solidFill>
                  <a:srgbClr val="222222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Citologia | 13%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7200" b="0" i="0" dirty="0">
                <a:solidFill>
                  <a:srgbClr val="222222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Fisiologia Humana | 10%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7200" b="0" i="0" dirty="0">
                <a:solidFill>
                  <a:srgbClr val="222222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Genética | 9%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7200" b="0" i="0" dirty="0">
                <a:solidFill>
                  <a:srgbClr val="222222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Microbiologia| 8%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7200" b="0" i="0" dirty="0">
                <a:solidFill>
                  <a:srgbClr val="222222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Biotecnologia | 7%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7200" b="0" i="0" dirty="0">
                <a:solidFill>
                  <a:srgbClr val="222222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Evolução | 5%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7200" b="0" i="0" dirty="0">
                <a:solidFill>
                  <a:srgbClr val="222222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Zoologia | 5%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7200" b="0" i="0" dirty="0">
                <a:solidFill>
                  <a:srgbClr val="222222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Botânica | 5%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7200" b="0" i="0" dirty="0">
                <a:solidFill>
                  <a:srgbClr val="222222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Bioquímica | 3%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7200" b="0" i="0" dirty="0">
                <a:solidFill>
                  <a:srgbClr val="222222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Imunologia | 1,5%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7200" b="0" i="0" dirty="0">
                <a:solidFill>
                  <a:srgbClr val="222222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Classificação | 1,5%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7200" b="0" i="0" dirty="0">
                <a:solidFill>
                  <a:srgbClr val="222222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Parasitologia | 1,5%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7200" b="0" i="0" dirty="0">
                <a:solidFill>
                  <a:srgbClr val="222222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Embriologia | 1,5%</a:t>
            </a:r>
          </a:p>
          <a:p>
            <a:pPr algn="just"/>
            <a:endParaRPr lang="pt-BR" sz="2800" dirty="0">
              <a:solidFill>
                <a:schemeClr val="tx1">
                  <a:lumMod val="95000"/>
                  <a:lumOff val="5000"/>
                </a:schemeClr>
              </a:solidFill>
              <a:latin typeface="Franklin Gothic Heavy" panose="020B0903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857363B5-FF94-495E-9579-241FE3A60FA9}"/>
              </a:ext>
            </a:extLst>
          </p:cNvPr>
          <p:cNvSpPr txBox="1">
            <a:spLocks/>
          </p:cNvSpPr>
          <p:nvPr/>
        </p:nvSpPr>
        <p:spPr>
          <a:xfrm>
            <a:off x="8784672" y="243076"/>
            <a:ext cx="3407328" cy="611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3200" dirty="0">
              <a:latin typeface="Eras Bold ITC" panose="020B0907030504020204" pitchFamily="34" charset="0"/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A163FD1F-C829-4536-935B-165B43CA1A55}"/>
              </a:ext>
            </a:extLst>
          </p:cNvPr>
          <p:cNvSpPr txBox="1">
            <a:spLocks/>
          </p:cNvSpPr>
          <p:nvPr/>
        </p:nvSpPr>
        <p:spPr>
          <a:xfrm>
            <a:off x="9186644" y="218113"/>
            <a:ext cx="2962712" cy="636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>
                <a:solidFill>
                  <a:schemeClr val="accent1">
                    <a:lumMod val="75000"/>
                  </a:schemeClr>
                </a:solidFill>
                <a:latin typeface="Eras Bold ITC" panose="020B0907030504020204" pitchFamily="34" charset="0"/>
              </a:rPr>
              <a:t>Prof. Marlison Brasil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6EF7DD9-6F73-4D30-B2B7-CE29CFE92C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6" y="6290407"/>
            <a:ext cx="864066" cy="535721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7AE9C130-01A1-4808-9741-E935ABCF9B87}"/>
              </a:ext>
            </a:extLst>
          </p:cNvPr>
          <p:cNvSpPr txBox="1"/>
          <p:nvPr/>
        </p:nvSpPr>
        <p:spPr>
          <a:xfrm>
            <a:off x="148205" y="243076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chemeClr val="accent6">
                    <a:lumMod val="75000"/>
                  </a:schemeClr>
                </a:solidFill>
                <a:latin typeface="Eras Bold ITC" panose="020B0907030504020204" pitchFamily="34" charset="0"/>
              </a:rPr>
              <a:t>Conceitos básicos de Ecologia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BD186A75-EE2B-4F60-BF02-1B21A28956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094" y="1257649"/>
            <a:ext cx="4064000" cy="4038600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8DA48CE0-0058-4054-9CC3-F97E6D670E40}"/>
              </a:ext>
            </a:extLst>
          </p:cNvPr>
          <p:cNvSpPr/>
          <p:nvPr/>
        </p:nvSpPr>
        <p:spPr>
          <a:xfrm>
            <a:off x="8843395" y="3051495"/>
            <a:ext cx="1525398" cy="7319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47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ECD15DBD-CEA7-47EA-A434-3F5BB1BC6F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3823" y="1560352"/>
            <a:ext cx="4750966" cy="3228425"/>
          </a:xfrm>
        </p:spPr>
        <p:txBody>
          <a:bodyPr>
            <a:normAutofit/>
          </a:bodyPr>
          <a:lstStyle/>
          <a:p>
            <a:pPr algn="just"/>
            <a:r>
              <a:rPr lang="pt-BR" sz="2800" dirty="0">
                <a:solidFill>
                  <a:schemeClr val="accent4">
                    <a:lumMod val="75000"/>
                  </a:schemeClr>
                </a:solidFill>
                <a:latin typeface="Franklin Gothic Heavy" panose="020B0903020102020204" pitchFamily="34" charset="0"/>
                <a:cs typeface="Arial" panose="020B0604020202020204" pitchFamily="34" charset="0"/>
              </a:rPr>
              <a:t>FLUXO DE ENERGIA</a:t>
            </a:r>
          </a:p>
          <a:p>
            <a:pPr algn="just"/>
            <a:endParaRPr lang="pt-BR" sz="2800" dirty="0">
              <a:solidFill>
                <a:schemeClr val="accent4">
                  <a:lumMod val="75000"/>
                </a:schemeClr>
              </a:solidFill>
              <a:latin typeface="Franklin Gothic Heavy" panose="020B09030201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chemeClr val="accent4">
                    <a:lumMod val="50000"/>
                  </a:schemeClr>
                </a:solidFill>
                <a:latin typeface="Franklin Gothic Heavy" panose="020B0903020102020204" pitchFamily="34" charset="0"/>
                <a:cs typeface="Arial" panose="020B0604020202020204" pitchFamily="34" charset="0"/>
              </a:rPr>
              <a:t>UNIDIRECIONAL </a:t>
            </a:r>
            <a:endParaRPr lang="pt-BR" sz="2800" b="0" i="0" dirty="0">
              <a:solidFill>
                <a:schemeClr val="accent4">
                  <a:lumMod val="50000"/>
                </a:schemeClr>
              </a:solidFill>
              <a:effectLst/>
              <a:latin typeface="Franklin Gothic Heavy" panose="020B0903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857363B5-FF94-495E-9579-241FE3A60FA9}"/>
              </a:ext>
            </a:extLst>
          </p:cNvPr>
          <p:cNvSpPr txBox="1">
            <a:spLocks/>
          </p:cNvSpPr>
          <p:nvPr/>
        </p:nvSpPr>
        <p:spPr>
          <a:xfrm>
            <a:off x="8784672" y="243076"/>
            <a:ext cx="3407328" cy="611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3200" dirty="0">
              <a:latin typeface="Eras Bold ITC" panose="020B0907030504020204" pitchFamily="34" charset="0"/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A163FD1F-C829-4536-935B-165B43CA1A55}"/>
              </a:ext>
            </a:extLst>
          </p:cNvPr>
          <p:cNvSpPr txBox="1">
            <a:spLocks/>
          </p:cNvSpPr>
          <p:nvPr/>
        </p:nvSpPr>
        <p:spPr>
          <a:xfrm>
            <a:off x="9186644" y="218113"/>
            <a:ext cx="2962712" cy="636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>
                <a:solidFill>
                  <a:schemeClr val="accent1">
                    <a:lumMod val="75000"/>
                  </a:schemeClr>
                </a:solidFill>
                <a:latin typeface="Eras Bold ITC" panose="020B0907030504020204" pitchFamily="34" charset="0"/>
              </a:rPr>
              <a:t>Prof. Marlison Brasil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6EF7DD9-6F73-4D30-B2B7-CE29CFE92C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6" y="6290407"/>
            <a:ext cx="864066" cy="535721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7AE9C130-01A1-4808-9741-E935ABCF9B87}"/>
              </a:ext>
            </a:extLst>
          </p:cNvPr>
          <p:cNvSpPr txBox="1"/>
          <p:nvPr/>
        </p:nvSpPr>
        <p:spPr>
          <a:xfrm>
            <a:off x="148205" y="243076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chemeClr val="accent6">
                    <a:lumMod val="75000"/>
                  </a:schemeClr>
                </a:solidFill>
                <a:latin typeface="Eras Bold ITC" panose="020B0907030504020204" pitchFamily="34" charset="0"/>
              </a:rPr>
              <a:t>Conceitos básicos de Ecologia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51BC5DF-CFC1-4697-A68C-D27B8B2B1D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336" y="427742"/>
            <a:ext cx="3407328" cy="6383162"/>
          </a:xfrm>
          <a:prstGeom prst="rect">
            <a:avLst/>
          </a:prstGeom>
        </p:spPr>
      </p:pic>
      <p:sp>
        <p:nvSpPr>
          <p:cNvPr id="8" name="Seta: para Cima 7">
            <a:extLst>
              <a:ext uri="{FF2B5EF4-FFF2-40B4-BE49-F238E27FC236}">
                <a16:creationId xmlns:a16="http://schemas.microsoft.com/office/drawing/2014/main" id="{8506BFE4-F15E-46CE-9440-EC31B7C645D8}"/>
              </a:ext>
            </a:extLst>
          </p:cNvPr>
          <p:cNvSpPr/>
          <p:nvPr/>
        </p:nvSpPr>
        <p:spPr>
          <a:xfrm>
            <a:off x="8419751" y="1073791"/>
            <a:ext cx="723551" cy="5293453"/>
          </a:xfrm>
          <a:prstGeom prst="up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881671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ECD15DBD-CEA7-47EA-A434-3F5BB1BC6F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205" y="1097622"/>
            <a:ext cx="11895589" cy="4991449"/>
          </a:xfrm>
        </p:spPr>
        <p:txBody>
          <a:bodyPr>
            <a:normAutofit/>
          </a:bodyPr>
          <a:lstStyle/>
          <a:p>
            <a:pPr algn="just"/>
            <a:r>
              <a:rPr lang="pt-BR" sz="2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Biosfera</a:t>
            </a: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– Conjunto formado por todos os ecossistemas do planeta.</a:t>
            </a:r>
          </a:p>
          <a:p>
            <a:pPr algn="just"/>
            <a:endParaRPr lang="pt-BR" sz="28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Biótopo</a:t>
            </a: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– Local onde encontramos uma comunidade.</a:t>
            </a:r>
          </a:p>
          <a:p>
            <a:pPr algn="just"/>
            <a:endParaRPr lang="pt-BR" sz="28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b="1" i="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Cadeia alimentar</a:t>
            </a: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– Representação linear das relações alimentares que existem entre determinados organismos.</a:t>
            </a:r>
          </a:p>
          <a:p>
            <a:pPr algn="just"/>
            <a:endParaRPr lang="pt-BR" sz="28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b="1" i="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Ciclo biogeoquímico</a:t>
            </a: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– Processos físicos, químicos e biológicos envolvidos na circulação dos elementos químicos no planeta e nos organismos vivos.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857363B5-FF94-495E-9579-241FE3A60FA9}"/>
              </a:ext>
            </a:extLst>
          </p:cNvPr>
          <p:cNvSpPr txBox="1">
            <a:spLocks/>
          </p:cNvSpPr>
          <p:nvPr/>
        </p:nvSpPr>
        <p:spPr>
          <a:xfrm>
            <a:off x="8784672" y="243076"/>
            <a:ext cx="3407328" cy="611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3200" dirty="0">
              <a:latin typeface="Eras Bold ITC" panose="020B0907030504020204" pitchFamily="34" charset="0"/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A163FD1F-C829-4536-935B-165B43CA1A55}"/>
              </a:ext>
            </a:extLst>
          </p:cNvPr>
          <p:cNvSpPr txBox="1">
            <a:spLocks/>
          </p:cNvSpPr>
          <p:nvPr/>
        </p:nvSpPr>
        <p:spPr>
          <a:xfrm>
            <a:off x="9186644" y="218113"/>
            <a:ext cx="2962712" cy="636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>
                <a:solidFill>
                  <a:schemeClr val="accent1">
                    <a:lumMod val="75000"/>
                  </a:schemeClr>
                </a:solidFill>
                <a:latin typeface="Eras Bold ITC" panose="020B0907030504020204" pitchFamily="34" charset="0"/>
              </a:rPr>
              <a:t>Prof. Marlison Brasil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6EF7DD9-6F73-4D30-B2B7-CE29CFE92C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6" y="6290407"/>
            <a:ext cx="864066" cy="535721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7AE9C130-01A1-4808-9741-E935ABCF9B87}"/>
              </a:ext>
            </a:extLst>
          </p:cNvPr>
          <p:cNvSpPr txBox="1"/>
          <p:nvPr/>
        </p:nvSpPr>
        <p:spPr>
          <a:xfrm>
            <a:off x="148205" y="243076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chemeClr val="accent6">
                    <a:lumMod val="75000"/>
                  </a:schemeClr>
                </a:solidFill>
                <a:latin typeface="Eras Bold ITC" panose="020B0907030504020204" pitchFamily="34" charset="0"/>
              </a:rPr>
              <a:t>Conceitos básicos de Ecologia</a:t>
            </a:r>
          </a:p>
        </p:txBody>
      </p:sp>
    </p:spTree>
    <p:extLst>
      <p:ext uri="{BB962C8B-B14F-4D97-AF65-F5344CB8AC3E}">
        <p14:creationId xmlns:p14="http://schemas.microsoft.com/office/powerpoint/2010/main" val="1607340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ECD15DBD-CEA7-47EA-A434-3F5BB1BC6F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445" y="981512"/>
            <a:ext cx="11895589" cy="4991449"/>
          </a:xfrm>
        </p:spPr>
        <p:txBody>
          <a:bodyPr>
            <a:normAutofit/>
          </a:bodyPr>
          <a:lstStyle/>
          <a:p>
            <a:pPr algn="just"/>
            <a:r>
              <a:rPr lang="pt-BR" sz="2800" b="0" i="0" dirty="0">
                <a:effectLst/>
                <a:latin typeface="Eras Bold ITC" panose="020B0907030504020204" pitchFamily="34" charset="0"/>
                <a:cs typeface="Arial" panose="020B0604020202020204" pitchFamily="34" charset="0"/>
              </a:rPr>
              <a:t>Enem 2011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857363B5-FF94-495E-9579-241FE3A60FA9}"/>
              </a:ext>
            </a:extLst>
          </p:cNvPr>
          <p:cNvSpPr txBox="1">
            <a:spLocks/>
          </p:cNvSpPr>
          <p:nvPr/>
        </p:nvSpPr>
        <p:spPr>
          <a:xfrm>
            <a:off x="8784672" y="243076"/>
            <a:ext cx="3407328" cy="611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3200" dirty="0">
              <a:latin typeface="Eras Bold ITC" panose="020B0907030504020204" pitchFamily="34" charset="0"/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A163FD1F-C829-4536-935B-165B43CA1A55}"/>
              </a:ext>
            </a:extLst>
          </p:cNvPr>
          <p:cNvSpPr txBox="1">
            <a:spLocks/>
          </p:cNvSpPr>
          <p:nvPr/>
        </p:nvSpPr>
        <p:spPr>
          <a:xfrm>
            <a:off x="9186644" y="218113"/>
            <a:ext cx="2962712" cy="636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>
                <a:solidFill>
                  <a:schemeClr val="accent1">
                    <a:lumMod val="75000"/>
                  </a:schemeClr>
                </a:solidFill>
                <a:latin typeface="Eras Bold ITC" panose="020B0907030504020204" pitchFamily="34" charset="0"/>
              </a:rPr>
              <a:t>Prof. Marlison Brasil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6EF7DD9-6F73-4D30-B2B7-CE29CFE92C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6" y="6290407"/>
            <a:ext cx="864066" cy="53572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8CB7006-16CC-423B-8FCE-C34F3709AE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591" y="2541865"/>
            <a:ext cx="3314700" cy="2447925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6EF64AC4-4AB4-4F01-BED1-EABDE615EEC9}"/>
              </a:ext>
            </a:extLst>
          </p:cNvPr>
          <p:cNvSpPr txBox="1"/>
          <p:nvPr/>
        </p:nvSpPr>
        <p:spPr>
          <a:xfrm>
            <a:off x="277709" y="1622430"/>
            <a:ext cx="796027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b="0" i="1" dirty="0">
                <a:solidFill>
                  <a:srgbClr val="000000"/>
                </a:solidFill>
                <a:effectLst/>
                <a:latin typeface="system-ui"/>
              </a:rPr>
              <a:t>Suponha que, em cena anterior à apresentada, o homem tenha se alimentado de frutas e grãos que conseguiu coletar. Na hipótese de, nas próximas cenas, o tigre ser bem-sucedido e, posteriormente, servir de alimento aos abutres, tigre e abutres ocuparão, respectivamente, os níveis tróficos de</a:t>
            </a:r>
          </a:p>
          <a:p>
            <a:pPr algn="just"/>
            <a:endParaRPr lang="pt-BR" sz="2400" b="0" i="0" dirty="0">
              <a:solidFill>
                <a:srgbClr val="000000"/>
              </a:solidFill>
              <a:effectLst/>
              <a:latin typeface="system-ui"/>
            </a:endParaRPr>
          </a:p>
          <a:p>
            <a:r>
              <a:rPr lang="pt-BR" sz="2400" b="0" i="1" dirty="0">
                <a:solidFill>
                  <a:srgbClr val="000000"/>
                </a:solidFill>
                <a:effectLst/>
                <a:latin typeface="system-ui"/>
              </a:rPr>
              <a:t>a) produtor e consumidor primário.</a:t>
            </a:r>
            <a:br>
              <a:rPr lang="pt-BR" sz="2400" b="0" i="1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pt-BR" sz="2400" b="0" i="1" dirty="0">
                <a:solidFill>
                  <a:srgbClr val="000000"/>
                </a:solidFill>
                <a:effectLst/>
                <a:latin typeface="system-ui"/>
              </a:rPr>
              <a:t>b) consumidor primário e consumidor secundário.</a:t>
            </a:r>
            <a:br>
              <a:rPr lang="pt-BR" sz="2400" b="0" i="1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pt-BR" sz="2400" b="0" i="1" dirty="0">
                <a:solidFill>
                  <a:srgbClr val="000000"/>
                </a:solidFill>
                <a:effectLst/>
                <a:latin typeface="system-ui"/>
              </a:rPr>
              <a:t>c) consumidor secundário e consumidor terciário.</a:t>
            </a:r>
            <a:br>
              <a:rPr lang="pt-BR" sz="2400" b="0" i="1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pt-BR" sz="2400" b="0" i="1" dirty="0">
                <a:solidFill>
                  <a:srgbClr val="000000"/>
                </a:solidFill>
                <a:effectLst/>
                <a:latin typeface="system-ui"/>
              </a:rPr>
              <a:t>d) consumidor terciário e produtor.</a:t>
            </a:r>
            <a:br>
              <a:rPr lang="pt-BR" sz="2400" b="0" i="1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pt-BR" sz="2400" b="0" i="1" dirty="0">
                <a:solidFill>
                  <a:srgbClr val="000000"/>
                </a:solidFill>
                <a:effectLst/>
                <a:latin typeface="system-ui"/>
              </a:rPr>
              <a:t>e) consumidor secundário e consumidor primário.</a:t>
            </a:r>
            <a:endParaRPr lang="pt-BR" sz="2400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1986343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857363B5-FF94-495E-9579-241FE3A60FA9}"/>
              </a:ext>
            </a:extLst>
          </p:cNvPr>
          <p:cNvSpPr txBox="1">
            <a:spLocks/>
          </p:cNvSpPr>
          <p:nvPr/>
        </p:nvSpPr>
        <p:spPr>
          <a:xfrm>
            <a:off x="8784672" y="243076"/>
            <a:ext cx="3407328" cy="611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3200" dirty="0">
              <a:latin typeface="Eras Bold ITC" panose="020B0907030504020204" pitchFamily="34" charset="0"/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A163FD1F-C829-4536-935B-165B43CA1A55}"/>
              </a:ext>
            </a:extLst>
          </p:cNvPr>
          <p:cNvSpPr txBox="1">
            <a:spLocks/>
          </p:cNvSpPr>
          <p:nvPr/>
        </p:nvSpPr>
        <p:spPr>
          <a:xfrm>
            <a:off x="9186644" y="218113"/>
            <a:ext cx="2962712" cy="636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>
                <a:solidFill>
                  <a:schemeClr val="accent1">
                    <a:lumMod val="75000"/>
                  </a:schemeClr>
                </a:solidFill>
                <a:latin typeface="Eras Bold ITC" panose="020B0907030504020204" pitchFamily="34" charset="0"/>
              </a:rPr>
              <a:t>Prof. Marlison Brasil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6EF7DD9-6F73-4D30-B2B7-CE29CFE92C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6" y="6290407"/>
            <a:ext cx="864066" cy="535721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7AE9C130-01A1-4808-9741-E935ABCF9B87}"/>
              </a:ext>
            </a:extLst>
          </p:cNvPr>
          <p:cNvSpPr txBox="1"/>
          <p:nvPr/>
        </p:nvSpPr>
        <p:spPr>
          <a:xfrm>
            <a:off x="148205" y="243076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chemeClr val="accent6">
                    <a:lumMod val="75000"/>
                  </a:schemeClr>
                </a:solidFill>
                <a:latin typeface="Eras Bold ITC" panose="020B0907030504020204" pitchFamily="34" charset="0"/>
              </a:rPr>
              <a:t>Conceitos básicos de Ecologia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3BCAD30-C4F7-4A4D-9096-FFAA9CF1CD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122" y="855763"/>
            <a:ext cx="6515100" cy="581977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26C1BD7-BD05-4E11-9AB8-1C4D80A56E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0" y="1669192"/>
            <a:ext cx="5312278" cy="398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376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857363B5-FF94-495E-9579-241FE3A60FA9}"/>
              </a:ext>
            </a:extLst>
          </p:cNvPr>
          <p:cNvSpPr txBox="1">
            <a:spLocks/>
          </p:cNvSpPr>
          <p:nvPr/>
        </p:nvSpPr>
        <p:spPr>
          <a:xfrm>
            <a:off x="8784672" y="243076"/>
            <a:ext cx="3407328" cy="611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3200" dirty="0">
              <a:latin typeface="Eras Bold ITC" panose="020B0907030504020204" pitchFamily="34" charset="0"/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A163FD1F-C829-4536-935B-165B43CA1A55}"/>
              </a:ext>
            </a:extLst>
          </p:cNvPr>
          <p:cNvSpPr txBox="1">
            <a:spLocks/>
          </p:cNvSpPr>
          <p:nvPr/>
        </p:nvSpPr>
        <p:spPr>
          <a:xfrm>
            <a:off x="9186644" y="218113"/>
            <a:ext cx="2962712" cy="636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>
                <a:solidFill>
                  <a:schemeClr val="accent1">
                    <a:lumMod val="75000"/>
                  </a:schemeClr>
                </a:solidFill>
                <a:latin typeface="Eras Bold ITC" panose="020B0907030504020204" pitchFamily="34" charset="0"/>
              </a:rPr>
              <a:t>Prof. Marlison Brasil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6EF7DD9-6F73-4D30-B2B7-CE29CFE92C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6" y="6290407"/>
            <a:ext cx="864066" cy="535721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7AE9C130-01A1-4808-9741-E935ABCF9B87}"/>
              </a:ext>
            </a:extLst>
          </p:cNvPr>
          <p:cNvSpPr txBox="1"/>
          <p:nvPr/>
        </p:nvSpPr>
        <p:spPr>
          <a:xfrm>
            <a:off x="148205" y="243076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chemeClr val="accent6">
                    <a:lumMod val="75000"/>
                  </a:schemeClr>
                </a:solidFill>
                <a:latin typeface="Eras Bold ITC" panose="020B0907030504020204" pitchFamily="34" charset="0"/>
              </a:rPr>
              <a:t>Conceitos básicos de Ecologia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63F0251-4D8C-491D-8A4F-3EFC6D20F4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744" y="1325880"/>
            <a:ext cx="5257800" cy="420624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4847557F-A994-4F40-83B1-FAF6F456C7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9" y="2082925"/>
            <a:ext cx="6260074" cy="3279377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863282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857363B5-FF94-495E-9579-241FE3A60FA9}"/>
              </a:ext>
            </a:extLst>
          </p:cNvPr>
          <p:cNvSpPr txBox="1">
            <a:spLocks/>
          </p:cNvSpPr>
          <p:nvPr/>
        </p:nvSpPr>
        <p:spPr>
          <a:xfrm>
            <a:off x="8784672" y="243076"/>
            <a:ext cx="3407328" cy="611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3200" dirty="0">
              <a:latin typeface="Eras Bold ITC" panose="020B0907030504020204" pitchFamily="34" charset="0"/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A163FD1F-C829-4536-935B-165B43CA1A55}"/>
              </a:ext>
            </a:extLst>
          </p:cNvPr>
          <p:cNvSpPr txBox="1">
            <a:spLocks/>
          </p:cNvSpPr>
          <p:nvPr/>
        </p:nvSpPr>
        <p:spPr>
          <a:xfrm>
            <a:off x="9186644" y="218113"/>
            <a:ext cx="2962712" cy="636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>
                <a:solidFill>
                  <a:schemeClr val="accent1">
                    <a:lumMod val="75000"/>
                  </a:schemeClr>
                </a:solidFill>
                <a:latin typeface="Eras Bold ITC" panose="020B0907030504020204" pitchFamily="34" charset="0"/>
              </a:rPr>
              <a:t>Prof. Marlison Brasil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6EF7DD9-6F73-4D30-B2B7-CE29CFE92C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6" y="6290407"/>
            <a:ext cx="864066" cy="535721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7AE9C130-01A1-4808-9741-E935ABCF9B87}"/>
              </a:ext>
            </a:extLst>
          </p:cNvPr>
          <p:cNvSpPr txBox="1"/>
          <p:nvPr/>
        </p:nvSpPr>
        <p:spPr>
          <a:xfrm>
            <a:off x="148205" y="243076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chemeClr val="accent6">
                    <a:lumMod val="75000"/>
                  </a:schemeClr>
                </a:solidFill>
                <a:latin typeface="Eras Bold ITC" panose="020B0907030504020204" pitchFamily="34" charset="0"/>
              </a:rPr>
              <a:t>Conceitos básicos de Ecologia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DF823D7-3FB6-48F5-909A-9E1A196FD4D8}"/>
              </a:ext>
            </a:extLst>
          </p:cNvPr>
          <p:cNvSpPr txBox="1"/>
          <p:nvPr/>
        </p:nvSpPr>
        <p:spPr>
          <a:xfrm>
            <a:off x="148205" y="612408"/>
            <a:ext cx="11730606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Componentes abióticos</a:t>
            </a:r>
            <a:r>
              <a:rPr lang="pt-BR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– Todos os fatores físicos e químicos encontrados em um ambiente.</a:t>
            </a:r>
          </a:p>
          <a:p>
            <a:pPr algn="just"/>
            <a:r>
              <a:rPr lang="pt-BR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Componentes bióticos</a:t>
            </a:r>
            <a:r>
              <a:rPr lang="pt-BR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– Todos os seres vivos encontrados em um ambiente.</a:t>
            </a:r>
          </a:p>
          <a:p>
            <a:pPr algn="just"/>
            <a:r>
              <a:rPr lang="pt-BR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Comunidade</a:t>
            </a:r>
            <a:r>
              <a:rPr lang="pt-BR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– Conjunto de diferentes populações existentes em uma área.</a:t>
            </a:r>
          </a:p>
          <a:p>
            <a:pPr algn="just"/>
            <a:r>
              <a:rPr lang="pt-BR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Consumidores</a:t>
            </a:r>
            <a:r>
              <a:rPr lang="pt-BR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– Organismos que se alimentam de outros seres vivos, ou seja, seres heterotróficos.</a:t>
            </a:r>
          </a:p>
          <a:p>
            <a:pPr algn="just"/>
            <a:r>
              <a:rPr lang="pt-BR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Decompositores</a:t>
            </a:r>
            <a:r>
              <a:rPr lang="pt-BR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– Seres vivos que se alimentam de restos de outros seres vivos, ou seja, retiram seus nutrientes da decomposição da matéria orgânica. </a:t>
            </a:r>
          </a:p>
          <a:p>
            <a:pPr algn="just"/>
            <a:r>
              <a:rPr lang="pt-BR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Ecologia</a:t>
            </a:r>
            <a:r>
              <a:rPr lang="pt-BR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– parte da Biologia responsável por estudar os seres vivos, sua relação entre si e com o meio em que vivem.</a:t>
            </a:r>
          </a:p>
        </p:txBody>
      </p:sp>
    </p:spTree>
    <p:extLst>
      <p:ext uri="{BB962C8B-B14F-4D97-AF65-F5344CB8AC3E}">
        <p14:creationId xmlns:p14="http://schemas.microsoft.com/office/powerpoint/2010/main" val="661349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857363B5-FF94-495E-9579-241FE3A60FA9}"/>
              </a:ext>
            </a:extLst>
          </p:cNvPr>
          <p:cNvSpPr txBox="1">
            <a:spLocks/>
          </p:cNvSpPr>
          <p:nvPr/>
        </p:nvSpPr>
        <p:spPr>
          <a:xfrm>
            <a:off x="8784672" y="243076"/>
            <a:ext cx="3407328" cy="611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3200" dirty="0">
              <a:latin typeface="Eras Bold ITC" panose="020B0907030504020204" pitchFamily="34" charset="0"/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A163FD1F-C829-4536-935B-165B43CA1A55}"/>
              </a:ext>
            </a:extLst>
          </p:cNvPr>
          <p:cNvSpPr txBox="1">
            <a:spLocks/>
          </p:cNvSpPr>
          <p:nvPr/>
        </p:nvSpPr>
        <p:spPr>
          <a:xfrm>
            <a:off x="9186644" y="218113"/>
            <a:ext cx="2962712" cy="636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>
                <a:solidFill>
                  <a:schemeClr val="accent1">
                    <a:lumMod val="75000"/>
                  </a:schemeClr>
                </a:solidFill>
                <a:latin typeface="Eras Bold ITC" panose="020B0907030504020204" pitchFamily="34" charset="0"/>
              </a:rPr>
              <a:t>Prof. Marlison Brasil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6EF7DD9-6F73-4D30-B2B7-CE29CFE92C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6" y="6290407"/>
            <a:ext cx="864066" cy="535721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7AE9C130-01A1-4808-9741-E935ABCF9B87}"/>
              </a:ext>
            </a:extLst>
          </p:cNvPr>
          <p:cNvSpPr txBox="1"/>
          <p:nvPr/>
        </p:nvSpPr>
        <p:spPr>
          <a:xfrm>
            <a:off x="148205" y="243076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chemeClr val="accent6">
                    <a:lumMod val="75000"/>
                  </a:schemeClr>
                </a:solidFill>
                <a:latin typeface="Eras Bold ITC" panose="020B0907030504020204" pitchFamily="34" charset="0"/>
              </a:rPr>
              <a:t>Conceitos básicos de Ecologia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DF823D7-3FB6-48F5-909A-9E1A196FD4D8}"/>
              </a:ext>
            </a:extLst>
          </p:cNvPr>
          <p:cNvSpPr txBox="1"/>
          <p:nvPr/>
        </p:nvSpPr>
        <p:spPr>
          <a:xfrm>
            <a:off x="148205" y="889245"/>
            <a:ext cx="11730606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b="1" i="0" dirty="0">
                <a:solidFill>
                  <a:srgbClr val="000000"/>
                </a:solidFill>
                <a:effectLst/>
                <a:latin typeface="system-ui"/>
              </a:rPr>
              <a:t>Ecossistema</a:t>
            </a:r>
            <a:r>
              <a:rPr lang="pt-BR" sz="2800" b="0" i="0" dirty="0">
                <a:solidFill>
                  <a:srgbClr val="000000"/>
                </a:solidFill>
                <a:effectLst/>
                <a:latin typeface="system-ui"/>
              </a:rPr>
              <a:t> – É um sistema estável onde é possível observar seres vivos interagindo entre si e com o meio, ou seja, com seus fatores químicos e físicos.</a:t>
            </a:r>
          </a:p>
          <a:p>
            <a:pPr algn="just"/>
            <a:r>
              <a:rPr lang="pt-BR" sz="2800" b="1" i="0" dirty="0">
                <a:solidFill>
                  <a:srgbClr val="000000"/>
                </a:solidFill>
                <a:effectLst/>
                <a:latin typeface="system-ui"/>
              </a:rPr>
              <a:t>Espécie</a:t>
            </a:r>
            <a:r>
              <a:rPr lang="pt-BR" sz="2800" b="0" i="0" dirty="0">
                <a:solidFill>
                  <a:srgbClr val="000000"/>
                </a:solidFill>
                <a:effectLst/>
                <a:latin typeface="system-ui"/>
              </a:rPr>
              <a:t> – Ser vivo capaz de cruzar e produzir descendentes férteis em condições naturais.</a:t>
            </a:r>
          </a:p>
          <a:p>
            <a:pPr algn="just"/>
            <a:r>
              <a:rPr lang="pt-BR" sz="2800" b="1" i="0" dirty="0">
                <a:solidFill>
                  <a:srgbClr val="000000"/>
                </a:solidFill>
                <a:effectLst/>
                <a:latin typeface="system-ui"/>
              </a:rPr>
              <a:t>Habitat</a:t>
            </a:r>
            <a:r>
              <a:rPr lang="pt-BR" sz="2800" b="0" i="0" dirty="0">
                <a:solidFill>
                  <a:srgbClr val="000000"/>
                </a:solidFill>
                <a:effectLst/>
                <a:latin typeface="system-ui"/>
              </a:rPr>
              <a:t> – É o local onde determinado organismo vive.</a:t>
            </a:r>
          </a:p>
          <a:p>
            <a:pPr algn="just"/>
            <a:r>
              <a:rPr lang="pt-BR" sz="2800" b="1" i="0" dirty="0">
                <a:solidFill>
                  <a:srgbClr val="000000"/>
                </a:solidFill>
                <a:effectLst/>
                <a:latin typeface="system-ui"/>
              </a:rPr>
              <a:t>Nicho ecológico</a:t>
            </a:r>
            <a:r>
              <a:rPr lang="pt-BR" sz="2800" b="0" i="0" dirty="0">
                <a:solidFill>
                  <a:srgbClr val="000000"/>
                </a:solidFill>
                <a:effectLst/>
                <a:latin typeface="system-ui"/>
              </a:rPr>
              <a:t> – É o papel de uma espécie em um ecossistema, referindo-se aos seus hábitos de vida, predadores, reprodução, tipo de alimentação, entre várias outras atividades.</a:t>
            </a:r>
          </a:p>
          <a:p>
            <a:pPr algn="just"/>
            <a:r>
              <a:rPr lang="pt-BR" sz="2800" b="1" i="0" dirty="0">
                <a:solidFill>
                  <a:srgbClr val="FF6600"/>
                </a:solidFill>
                <a:effectLst/>
                <a:latin typeface="system-ui"/>
                <a:hlinkClick r:id="rId3"/>
              </a:rPr>
              <a:t>Nível trófico</a:t>
            </a:r>
            <a:r>
              <a:rPr lang="pt-BR" sz="2800" b="0" i="0" dirty="0">
                <a:solidFill>
                  <a:srgbClr val="000000"/>
                </a:solidFill>
                <a:effectLst/>
                <a:latin typeface="system-ui"/>
              </a:rPr>
              <a:t> – É a posição que um organismo ocupa em uma determinada cadeia alimentar.</a:t>
            </a:r>
          </a:p>
          <a:p>
            <a:pPr algn="just"/>
            <a:r>
              <a:rPr lang="pt-BR" sz="2800" b="1" i="0" dirty="0">
                <a:solidFill>
                  <a:srgbClr val="000000"/>
                </a:solidFill>
                <a:effectLst/>
                <a:latin typeface="system-ui"/>
              </a:rPr>
              <a:t>Pirâmide ecológica</a:t>
            </a:r>
            <a:r>
              <a:rPr lang="pt-BR" sz="2800" b="0" i="0" dirty="0">
                <a:solidFill>
                  <a:srgbClr val="000000"/>
                </a:solidFill>
                <a:effectLst/>
                <a:latin typeface="system-ui"/>
              </a:rPr>
              <a:t> – Diagramas que podem representar a biomassa, energia ou quantidade de organismos em cada nível trófico.</a:t>
            </a:r>
          </a:p>
          <a:p>
            <a:pPr algn="just"/>
            <a:endParaRPr lang="pt-BR" sz="28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4077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1073</Words>
  <Application>Microsoft Office PowerPoint</Application>
  <PresentationFormat>Widescreen</PresentationFormat>
  <Paragraphs>101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8" baseType="lpstr">
      <vt:lpstr>Arial</vt:lpstr>
      <vt:lpstr>Arial Black</vt:lpstr>
      <vt:lpstr>Bauhaus 93</vt:lpstr>
      <vt:lpstr>Calibri</vt:lpstr>
      <vt:lpstr>Calibri Light</vt:lpstr>
      <vt:lpstr>Eras Bold ITC</vt:lpstr>
      <vt:lpstr>Franklin Gothic Heavy</vt:lpstr>
      <vt:lpstr>georgia</vt:lpstr>
      <vt:lpstr>Impact</vt:lpstr>
      <vt:lpstr>system-ui</vt:lpstr>
      <vt:lpstr>Wingdings</vt:lpstr>
      <vt:lpstr>Tema do Office</vt:lpstr>
      <vt:lpstr>Ecologia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Ecologia</dc:title>
  <dc:creator>Itaubal</dc:creator>
  <cp:lastModifiedBy>Itaubal</cp:lastModifiedBy>
  <cp:revision>67</cp:revision>
  <dcterms:created xsi:type="dcterms:W3CDTF">2023-05-11T13:34:15Z</dcterms:created>
  <dcterms:modified xsi:type="dcterms:W3CDTF">2023-05-11T18:58:55Z</dcterms:modified>
</cp:coreProperties>
</file>