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82" r:id="rId3"/>
    <p:sldId id="292" r:id="rId4"/>
    <p:sldId id="257" r:id="rId5"/>
    <p:sldId id="258" r:id="rId6"/>
    <p:sldId id="259" r:id="rId7"/>
    <p:sldId id="293" r:id="rId8"/>
    <p:sldId id="260" r:id="rId9"/>
    <p:sldId id="294" r:id="rId10"/>
    <p:sldId id="301" r:id="rId11"/>
  </p:sldIdLst>
  <p:sldSz cx="9144000" cy="5143500" type="screen16x9"/>
  <p:notesSz cx="6858000" cy="9144000"/>
  <p:embeddedFontLst>
    <p:embeddedFont>
      <p:font typeface="Bahnschrift Light SemiCondensed" panose="020B0502040204020203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wald" panose="00000500000000000000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ei Carneiro" initials="PC" lastIdx="1" clrIdx="0">
    <p:extLst>
      <p:ext uri="{19B8F6BF-5375-455C-9EA6-DF929625EA0E}">
        <p15:presenceInfo xmlns:p15="http://schemas.microsoft.com/office/powerpoint/2012/main" userId="cd2318041aa7cd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24" autoAdjust="0"/>
  </p:normalViewPr>
  <p:slideViewPr>
    <p:cSldViewPr snapToGrid="0">
      <p:cViewPr varScale="1">
        <p:scale>
          <a:sx n="118" d="100"/>
          <a:sy n="118" d="100"/>
        </p:scale>
        <p:origin x="1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30T18:13:28.242" idx="1">
    <p:pos x="3028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8f366b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78f366ba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00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3dd5f028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3dd5f028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41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3dd5f028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3dd5f028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87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dd5f02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dd5f02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81822f1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581822f1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81822f1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81822f1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81822f1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81822f1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18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3dd5f028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3dd5f028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3dd5f028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3dd5f028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84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stibulares.estrategia.com/portal/materias/geografia/sistemas-de-producao-agricol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concursos.com/questoes-do-enem/disciplinas/geografia-geografia/agricultura-brasileira/questoes?from_omniauth=true&amp;provider=google_oauth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7F2E63B-D19B-1377-5829-BCFCA4A8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445" y="202054"/>
            <a:ext cx="2803003" cy="16350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9AB3F97-86CE-67F9-736E-D5D11F26E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283" y="2351597"/>
            <a:ext cx="2465118" cy="177230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5D67095-70D9-2210-7CDF-076A3158738E}"/>
              </a:ext>
            </a:extLst>
          </p:cNvPr>
          <p:cNvSpPr txBox="1"/>
          <p:nvPr/>
        </p:nvSpPr>
        <p:spPr>
          <a:xfrm>
            <a:off x="237835" y="241078"/>
            <a:ext cx="488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GEOGRAFIA E ATUALIDADES </a:t>
            </a:r>
          </a:p>
          <a:p>
            <a:pPr algn="just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PROF: ZECA TAVARES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1F3814-4E81-61AC-50F8-227953C0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9" y="1702952"/>
            <a:ext cx="3806840" cy="2988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780344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REFERENCIAL  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7F6C6D-A652-7E60-3D98-7479A64C3C26}"/>
              </a:ext>
            </a:extLst>
          </p:cNvPr>
          <p:cNvSpPr txBox="1"/>
          <p:nvPr/>
        </p:nvSpPr>
        <p:spPr>
          <a:xfrm>
            <a:off x="789972" y="2255684"/>
            <a:ext cx="4635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/>
              <a:t> </a:t>
            </a: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0E4A50-86F3-48B3-9021-3BD0A5B52870}"/>
              </a:ext>
            </a:extLst>
          </p:cNvPr>
          <p:cNvSpPr txBox="1"/>
          <p:nvPr/>
        </p:nvSpPr>
        <p:spPr>
          <a:xfrm>
            <a:off x="562394" y="1259692"/>
            <a:ext cx="69551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https://vestibulares.estrategia.com/portal/materias/geografia/sistemas-de-producao-agricola/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4"/>
              </a:rPr>
              <a:t>https://www.qconcursos.com/questoes-do-enem/disciplinas/geografia-geografia/agricultura-brasileira/questoes?from_omniauth=true&amp;provider=google_oauth2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52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-1" y="-1"/>
            <a:ext cx="4806669" cy="921911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Como são classificados os sistemas de produção agrícola?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" name="Google Shape;95;p16">
            <a:extLst>
              <a:ext uri="{FF2B5EF4-FFF2-40B4-BE49-F238E27FC236}">
                <a16:creationId xmlns:a16="http://schemas.microsoft.com/office/drawing/2014/main" id="{139F1725-805E-4B6E-99BC-27EE1A98C3A9}"/>
              </a:ext>
            </a:extLst>
          </p:cNvPr>
          <p:cNvCxnSpPr/>
          <p:nvPr/>
        </p:nvCxnSpPr>
        <p:spPr>
          <a:xfrm rot="10800000" flipH="1">
            <a:off x="585750" y="4862333"/>
            <a:ext cx="7972500" cy="21300"/>
          </a:xfrm>
          <a:prstGeom prst="straightConnector1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304005-C6C6-4FE7-9925-5DB087944F7C}"/>
              </a:ext>
            </a:extLst>
          </p:cNvPr>
          <p:cNvSpPr txBox="1"/>
          <p:nvPr/>
        </p:nvSpPr>
        <p:spPr>
          <a:xfrm>
            <a:off x="85683" y="2820323"/>
            <a:ext cx="4635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 </a:t>
            </a:r>
            <a:r>
              <a:rPr lang="pt-BR" sz="1600" b="1" dirty="0"/>
              <a:t>Atividade extensiva, que tem menor produtividade por hectare, com menos investimentos e tecnologias associadas.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201EC7-1386-C217-D77D-56295A6FA815}"/>
              </a:ext>
            </a:extLst>
          </p:cNvPr>
          <p:cNvSpPr txBox="1"/>
          <p:nvPr/>
        </p:nvSpPr>
        <p:spPr>
          <a:xfrm>
            <a:off x="118438" y="1288685"/>
            <a:ext cx="4453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As classificações mais comuns para os sistemas de produção agrícola levam em consideração uma agricultura intensiva, que gira em torno de maior produtividade.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22ADD1-E7A1-B981-6818-C2889152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70" y="1288685"/>
            <a:ext cx="3814350" cy="25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353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Sistema intensivo de produção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1AC10E0-9982-40E3-8C55-2BC2C9BDA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2502"/>
            <a:ext cx="8520600" cy="3686373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                                         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F7DB0E-3404-E976-DABC-B035C8D64315}"/>
              </a:ext>
            </a:extLst>
          </p:cNvPr>
          <p:cNvSpPr txBox="1"/>
          <p:nvPr/>
        </p:nvSpPr>
        <p:spPr>
          <a:xfrm>
            <a:off x="4572001" y="809067"/>
            <a:ext cx="40649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sistema de produção agrícola considerado intensivo está intimamente ligado ao agronegócio. Tratam-se de fazendas com grande aporte tecnológico, maquinários bem desenvolvidos, produtos químicos de última geração — tudo isso com o objetivo de aumentar a produtividade por hectare, o que garante ainda mais lucratividade, sem a necessidade de estender a área de plantio.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303E45C-7573-038E-61FC-409EAA76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0" y="756626"/>
            <a:ext cx="3906897" cy="259986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E7774F-21C3-331B-BC87-6D0F46090678}"/>
              </a:ext>
            </a:extLst>
          </p:cNvPr>
          <p:cNvSpPr txBox="1"/>
          <p:nvPr/>
        </p:nvSpPr>
        <p:spPr>
          <a:xfrm>
            <a:off x="326725" y="3429923"/>
            <a:ext cx="32153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21416"/>
                </a:solidFill>
                <a:effectLst/>
                <a:latin typeface="-apple-system"/>
              </a:rPr>
              <a:t>Produção em grandes propriedades, conhecidas como latifúndios;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21416"/>
                </a:solidFill>
                <a:effectLst/>
                <a:latin typeface="-apple-system"/>
              </a:rPr>
              <a:t>Plantação em monocultura, ou seja, uma só espécie em um terreno de grande tamanho; 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21416"/>
                </a:solidFill>
                <a:effectLst/>
                <a:latin typeface="-apple-system"/>
              </a:rPr>
              <a:t>Tendência para a exportação comercial.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906A25-707C-C188-6A91-F241204442E7}"/>
              </a:ext>
            </a:extLst>
          </p:cNvPr>
          <p:cNvSpPr txBox="1"/>
          <p:nvPr/>
        </p:nvSpPr>
        <p:spPr>
          <a:xfrm>
            <a:off x="4572001" y="2990723"/>
            <a:ext cx="40649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21416"/>
                </a:solidFill>
                <a:effectLst/>
                <a:latin typeface="-apple-system"/>
              </a:rPr>
              <a:t>Mecanização e utilização de mão de obra mais especializada;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21416"/>
                </a:solidFill>
                <a:effectLst/>
                <a:latin typeface="-apple-system"/>
              </a:rPr>
              <a:t>Investimento na ciência e tecnologia;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21416"/>
                </a:solidFill>
                <a:effectLst/>
                <a:latin typeface="-apple-system"/>
              </a:rPr>
              <a:t>Uso de combustíveis e energia para o funcionamento de máquinas e equipamentos;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21416"/>
                </a:solidFill>
                <a:effectLst/>
                <a:latin typeface="-apple-system"/>
              </a:rPr>
              <a:t>Fertilizantes e insumos para correção e tratamento do solo;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21416"/>
                </a:solidFill>
                <a:effectLst/>
                <a:latin typeface="-apple-system"/>
              </a:rPr>
              <a:t>Estufas para o controle do crescimento;</a:t>
            </a:r>
          </a:p>
        </p:txBody>
      </p:sp>
    </p:spTree>
    <p:extLst>
      <p:ext uri="{BB962C8B-B14F-4D97-AF65-F5344CB8AC3E}">
        <p14:creationId xmlns:p14="http://schemas.microsoft.com/office/powerpoint/2010/main" val="319053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1985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Sistema extensivo de produção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 rot="10800000" flipH="1">
            <a:off x="1032490" y="4988039"/>
            <a:ext cx="7972500" cy="21300"/>
          </a:xfrm>
          <a:prstGeom prst="straightConnector1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4"/>
          <p:cNvCxnSpPr/>
          <p:nvPr/>
        </p:nvCxnSpPr>
        <p:spPr>
          <a:xfrm rot="10800000">
            <a:off x="2700606" y="4826939"/>
            <a:ext cx="0" cy="3435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64736" y="625940"/>
            <a:ext cx="4198497" cy="417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de produção agrícola extensivo tende ao menor investimento financeiro e menor uso de insumos e tecnologias. A mão de obra empregada, as técnicas e os resultados são característicos de um plantio familiar, que segue os padrões tradicionais de agricultura.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geral, as lavouras estão empregadas em pequenas propriedades, mas não há nenhuma restrição de que a agricultura extensiva ocorra em fazendas maiores — a diferença será na demanda de mão-de-obra, que deverá ser numerosa, para suprir todas as etapas do plantio, irrigação e colheita.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0" name="Google Shape;70;p14"/>
          <p:cNvCxnSpPr>
            <a:cxnSpLocks/>
          </p:cNvCxnSpPr>
          <p:nvPr/>
        </p:nvCxnSpPr>
        <p:spPr>
          <a:xfrm rot="10800000">
            <a:off x="5339477" y="4808039"/>
            <a:ext cx="0" cy="3600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0BAC491-72C8-3838-1DDC-56CB7839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778" y="906867"/>
            <a:ext cx="4342851" cy="2889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759616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Sistema extensivo de produção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EEB199-F09B-891A-7038-CCA7F5CA2437}"/>
              </a:ext>
            </a:extLst>
          </p:cNvPr>
          <p:cNvSpPr txBox="1"/>
          <p:nvPr/>
        </p:nvSpPr>
        <p:spPr>
          <a:xfrm>
            <a:off x="294699" y="958310"/>
            <a:ext cx="41856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121416"/>
                </a:solidFill>
                <a:effectLst/>
                <a:latin typeface="-apple-system"/>
              </a:rPr>
              <a:t>Pouco investimento econômico;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121416"/>
                </a:solidFill>
                <a:effectLst/>
                <a:latin typeface="-apple-system"/>
              </a:rPr>
              <a:t>Emprego mínimo de tecnologias e produtos para correção do solo;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121416"/>
                </a:solidFill>
                <a:effectLst/>
                <a:latin typeface="-apple-system"/>
              </a:rPr>
              <a:t>Maior suscetibilidade aos eventos climáticos e/ou outros fatores externos;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121416"/>
                </a:solidFill>
                <a:effectLst/>
                <a:latin typeface="-apple-system"/>
              </a:rPr>
              <a:t>Dependência das características do solo para um correto desenvolvimento da lavoura;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121416"/>
                </a:solidFill>
                <a:effectLst/>
                <a:latin typeface="-apple-system"/>
              </a:rPr>
              <a:t>Baixa produtividade por área de plantio, quando comparado ao modelo intensivo;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121416"/>
                </a:solidFill>
                <a:effectLst/>
                <a:latin typeface="-apple-system"/>
              </a:rPr>
              <a:t>Mão de obra pouco especializada, mas numerosa, porque participa de diferentes fases da produção</a:t>
            </a:r>
            <a:r>
              <a:rPr lang="pt-BR" sz="2400" b="0" i="0" dirty="0">
                <a:solidFill>
                  <a:srgbClr val="121416"/>
                </a:solidFill>
                <a:effectLst/>
                <a:latin typeface="-apple-system"/>
              </a:rPr>
              <a:t>;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DA8F72-3AFC-8FCB-0425-A4934B5CE431}"/>
              </a:ext>
            </a:extLst>
          </p:cNvPr>
          <p:cNvSpPr txBox="1"/>
          <p:nvPr/>
        </p:nvSpPr>
        <p:spPr>
          <a:xfrm>
            <a:off x="4572000" y="1107801"/>
            <a:ext cx="46385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21416"/>
                </a:solidFill>
                <a:effectLst/>
                <a:latin typeface="-apple-system"/>
              </a:rPr>
              <a:t>Plantio de diferentes espécies, ou seja, policultura;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21416"/>
                </a:solidFill>
                <a:effectLst/>
                <a:latin typeface="-apple-system"/>
              </a:rPr>
              <a:t>Comercialização no mercado interno, com pouca tendência à exportação; 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121416"/>
                </a:solidFill>
                <a:effectLst/>
                <a:latin typeface="-apple-system"/>
              </a:rPr>
              <a:t>Rotação do plantio em diferentes áreas do solo, permitindo o descanso e recuperação da fertilidade daquela região.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E657F0-91B9-B78A-9207-3C51EDF2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653" y="2691581"/>
            <a:ext cx="4031096" cy="21464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991109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Sistemas de produção agrícola e meio ambiente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 rot="10800000">
            <a:off x="6480356" y="1935374"/>
            <a:ext cx="0" cy="3435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D133ED-5E99-D508-D55D-6B3392D58B18}"/>
              </a:ext>
            </a:extLst>
          </p:cNvPr>
          <p:cNvSpPr txBox="1"/>
          <p:nvPr/>
        </p:nvSpPr>
        <p:spPr>
          <a:xfrm>
            <a:off x="4970661" y="751382"/>
            <a:ext cx="377199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04888A-D8B7-9211-31A5-FE28504093D8}"/>
              </a:ext>
            </a:extLst>
          </p:cNvPr>
          <p:cNvSpPr txBox="1"/>
          <p:nvPr/>
        </p:nvSpPr>
        <p:spPr>
          <a:xfrm>
            <a:off x="1589243" y="751382"/>
            <a:ext cx="6515661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outro lado, no contexto de sustentabilidade, o sistema intensivo agride mais diretamente o ecossistema ao redor. O uso de maquinários e combustíveis fósseis já é uma fragilidade, pela emissão de gases poluentes.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58B9AA-AEB9-170C-5027-1BD0498CFD2F}"/>
              </a:ext>
            </a:extLst>
          </p:cNvPr>
          <p:cNvSpPr txBox="1"/>
          <p:nvPr/>
        </p:nvSpPr>
        <p:spPr>
          <a:xfrm>
            <a:off x="4572000" y="2278874"/>
            <a:ext cx="44013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Ainda, os insumos e pesticidas utilizados na plantação penetram a terra e atingem os lençóis freáticos e nascentes aquáticas — muitas vezes são substâncias nocivas à saúde humana e aos corpos hídricos, prejudicando a qualidade de um recurso natural essencial e não renovável.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4C8105-8E8B-26EC-5728-BAE0A277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0" y="1730667"/>
            <a:ext cx="3992177" cy="26614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991109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Sistemas de produção agrícola e meio ambiente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 rot="10800000">
            <a:off x="7445735" y="1480641"/>
            <a:ext cx="0" cy="3435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D133ED-5E99-D508-D55D-6B3392D58B18}"/>
              </a:ext>
            </a:extLst>
          </p:cNvPr>
          <p:cNvSpPr txBox="1"/>
          <p:nvPr/>
        </p:nvSpPr>
        <p:spPr>
          <a:xfrm>
            <a:off x="5121703" y="795926"/>
            <a:ext cx="4009369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E65550-024A-71CC-F689-F00B918EEBB7}"/>
              </a:ext>
            </a:extLst>
          </p:cNvPr>
          <p:cNvSpPr txBox="1"/>
          <p:nvPr/>
        </p:nvSpPr>
        <p:spPr>
          <a:xfrm>
            <a:off x="168495" y="1697346"/>
            <a:ext cx="39712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No caso do sistema extensivo, esses danos ambientais ocorrem em menor escala, pois o tempo, ambiente, clima e características do ecossistema são respeitados. Embora haja técnicas e meios de favorecer o plantio, não há uma manipulação intensa do ambiente que possam ser tão prejudiciais quanto os fatores listados para o agronegócio.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48894B-21A8-C427-4C60-19C7F91B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244" y="1163142"/>
            <a:ext cx="4428503" cy="33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353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Agricultura orgânica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A54ECC-77E9-B8DD-9D1E-E29D6755082E}"/>
              </a:ext>
            </a:extLst>
          </p:cNvPr>
          <p:cNvSpPr txBox="1"/>
          <p:nvPr/>
        </p:nvSpPr>
        <p:spPr>
          <a:xfrm>
            <a:off x="133518" y="896647"/>
            <a:ext cx="46367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</a:rPr>
              <a:t>Uma alternativa interessante, que permite uma atividade agrícola mais voltada à sustentabilidade ambiental, é a agricultura orgânica. Nessa modalidade, o sistema de produção é extensivo, mas outros elementos de produção ambiental são adotados.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3A465-5E12-54E5-5C13-173BD7A1EBCF}"/>
              </a:ext>
            </a:extLst>
          </p:cNvPr>
          <p:cNvSpPr txBox="1"/>
          <p:nvPr/>
        </p:nvSpPr>
        <p:spPr>
          <a:xfrm>
            <a:off x="30345" y="2677194"/>
            <a:ext cx="50211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Por exemplo, busca-se um uso racional e consciente da água, sem desperdícios e uso intensivo. Os defensivos agrícolas são dispensados, utilizando meios do próprio ecossistema para vencer os desafios do plantio — respeita-se as características do ambiente, optando-se pelo cultivo das espécies mais adaptáveis, considerando o relevo, clima, solo e a vegetação nativa.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B4CE65-EAF5-CADC-AF4E-F0FF5FF9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53" y="1235336"/>
            <a:ext cx="3849908" cy="2883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353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BORA GABARITAR ?!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4F3EB2-43BC-D7FC-4C47-8AF2584BE0BD}"/>
              </a:ext>
            </a:extLst>
          </p:cNvPr>
          <p:cNvSpPr txBox="1"/>
          <p:nvPr/>
        </p:nvSpPr>
        <p:spPr>
          <a:xfrm>
            <a:off x="146373" y="677499"/>
            <a:ext cx="789536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effectLst/>
              </a:rPr>
              <a:t> </a:t>
            </a:r>
            <a:r>
              <a:rPr lang="pt-BR" dirty="0">
                <a:effectLst/>
              </a:rPr>
              <a:t>Em 2003, teve início o Programa de Aquisição de Alimentos e, com ele, várias mudanças na perspectiva dos mercados institucionais. Trata-se do primeiro programa de compras públicas com uma orientação exclusiva para a agricultura familiar, articulando-a explicitamente com a segurança alimentar e nutricional. O Programa é destinado à aquisição de produtos agropecuários produzidos por agricultores enquadrados no Programa Nacional de Fortalecimento da Agricultura Familiar (Pronaf), incluídas aqui as categorias: assentados da reforma agrária, trabalhadores rurais sem terra, acampados, quilombolas, agroextrativistas, famílias atingidas por barragens e comunidades indígenas. </a:t>
            </a:r>
            <a:r>
              <a:rPr lang="pt-BR" dirty="0">
                <a:solidFill>
                  <a:srgbClr val="00B0F0"/>
                </a:solidFill>
                <a:effectLst/>
              </a:rPr>
              <a:t>ENEM 2022</a:t>
            </a:r>
            <a:r>
              <a:rPr lang="pt-BR" dirty="0">
                <a:effectLst/>
              </a:rPr>
              <a:t>. </a:t>
            </a:r>
          </a:p>
          <a:p>
            <a:br>
              <a:rPr lang="pt-BR" dirty="0">
                <a:effectLst/>
              </a:rPr>
            </a:br>
            <a:endParaRPr lang="pt-BR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D7E21D-955E-65E3-615B-B49767641C7C}"/>
              </a:ext>
            </a:extLst>
          </p:cNvPr>
          <p:cNvSpPr txBox="1"/>
          <p:nvPr/>
        </p:nvSpPr>
        <p:spPr>
          <a:xfrm>
            <a:off x="4223017" y="2490830"/>
            <a:ext cx="40405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</a:rPr>
              <a:t>A ação governamental descrita constitui-se uma importante conquista para os pequenos produtores em virtude da: 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r>
              <a:rPr lang="pt-BR" sz="1600" dirty="0">
                <a:solidFill>
                  <a:srgbClr val="00B0F0"/>
                </a:solidFill>
              </a:rPr>
              <a:t>Alternativas</a:t>
            </a:r>
          </a:p>
          <a:p>
            <a:pPr algn="just"/>
            <a:r>
              <a:rPr lang="pt-BR" sz="1600" dirty="0">
                <a:solidFill>
                  <a:srgbClr val="00B0F0"/>
                </a:solidFill>
              </a:rPr>
              <a:t>A</a:t>
            </a:r>
            <a:r>
              <a:rPr lang="pt-BR" sz="1600" dirty="0">
                <a:solidFill>
                  <a:srgbClr val="FF0000"/>
                </a:solidFill>
              </a:rPr>
              <a:t>- Inovação tecnológica.</a:t>
            </a:r>
          </a:p>
          <a:p>
            <a:pPr algn="just"/>
            <a:r>
              <a:rPr lang="pt-BR" sz="1600" dirty="0">
                <a:solidFill>
                  <a:srgbClr val="00B0F0"/>
                </a:solidFill>
              </a:rPr>
              <a:t>B</a:t>
            </a:r>
            <a:r>
              <a:rPr lang="pt-BR" sz="1600" dirty="0">
                <a:solidFill>
                  <a:srgbClr val="FF0000"/>
                </a:solidFill>
              </a:rPr>
              <a:t>- Restruturação fundiária.</a:t>
            </a:r>
          </a:p>
          <a:p>
            <a:pPr algn="just"/>
            <a:r>
              <a:rPr lang="pt-BR" sz="1600" dirty="0">
                <a:solidFill>
                  <a:srgbClr val="00B0F0"/>
                </a:solidFill>
              </a:rPr>
              <a:t>C</a:t>
            </a:r>
            <a:r>
              <a:rPr lang="pt-BR" sz="1600" dirty="0">
                <a:solidFill>
                  <a:srgbClr val="FF0000"/>
                </a:solidFill>
              </a:rPr>
              <a:t>- Comercialização garantida.</a:t>
            </a:r>
          </a:p>
          <a:p>
            <a:pPr algn="just"/>
            <a:r>
              <a:rPr lang="pt-BR" sz="1600" dirty="0">
                <a:solidFill>
                  <a:srgbClr val="00B0F0"/>
                </a:solidFill>
              </a:rPr>
              <a:t>D-</a:t>
            </a:r>
            <a:r>
              <a:rPr lang="pt-BR" sz="1600" dirty="0">
                <a:solidFill>
                  <a:srgbClr val="FF0000"/>
                </a:solidFill>
              </a:rPr>
              <a:t> Eliminação no custo do frete.</a:t>
            </a:r>
          </a:p>
          <a:p>
            <a:pPr algn="just"/>
            <a:r>
              <a:rPr lang="pt-BR" sz="1600" dirty="0">
                <a:solidFill>
                  <a:srgbClr val="00B0F0"/>
                </a:solidFill>
              </a:rPr>
              <a:t>E-</a:t>
            </a:r>
            <a:r>
              <a:rPr lang="pt-BR" sz="1600" dirty="0">
                <a:solidFill>
                  <a:srgbClr val="FF0000"/>
                </a:solidFill>
              </a:rPr>
              <a:t> Negociação na bolsa de valores.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C223FF-E206-0A9B-482F-A762E534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511"/>
            <a:ext cx="2614951" cy="14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41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878</Words>
  <Application>Microsoft Office PowerPoint</Application>
  <PresentationFormat>Apresentação na tela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Oswald</vt:lpstr>
      <vt:lpstr>Arial</vt:lpstr>
      <vt:lpstr>Calibri</vt:lpstr>
      <vt:lpstr>Bahnschrift Light SemiCondensed</vt:lpstr>
      <vt:lpstr>-apple-system</vt:lpstr>
      <vt:lpstr>Simple Light</vt:lpstr>
      <vt:lpstr>Apresentação do PowerPoint</vt:lpstr>
      <vt:lpstr>Como são classificados os sistemas de produção agrícola?</vt:lpstr>
      <vt:lpstr> Sistema intensivo de produção</vt:lpstr>
      <vt:lpstr>Sistema extensivo de produção</vt:lpstr>
      <vt:lpstr>Sistema extensivo de produção</vt:lpstr>
      <vt:lpstr>Sistemas de produção agrícola e meio ambiente</vt:lpstr>
      <vt:lpstr>Sistemas de produção agrícola e meio ambiente</vt:lpstr>
      <vt:lpstr>Agricultura orgânica</vt:lpstr>
      <vt:lpstr>BORA GABARITAR ?!</vt:lpstr>
      <vt:lpstr>REFERENCIAL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Floresta Ombrófila Submontana Na Estação Ecológica do Jari.</dc:title>
  <dc:creator>Zeca</dc:creator>
  <cp:lastModifiedBy>Ponei Carneiro</cp:lastModifiedBy>
  <cp:revision>31</cp:revision>
  <dcterms:modified xsi:type="dcterms:W3CDTF">2024-06-30T23:36:52Z</dcterms:modified>
</cp:coreProperties>
</file>