
<file path=[Content_Types].xml><?xml version="1.0" encoding="utf-8"?>
<Types xmlns="http://schemas.openxmlformats.org/package/2006/content-types">
  <Default Extension="fntdata" ContentType="application/x-fontdata"/>
  <Default Extension="gif" ContentType="image/gif"/>
  <Default Extension="jfif"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82" r:id="rId3"/>
    <p:sldId id="292" r:id="rId4"/>
    <p:sldId id="258" r:id="rId5"/>
    <p:sldId id="259" r:id="rId6"/>
    <p:sldId id="302" r:id="rId7"/>
    <p:sldId id="294" r:id="rId8"/>
    <p:sldId id="301" r:id="rId9"/>
  </p:sldIdLst>
  <p:sldSz cx="9144000" cy="5143500" type="screen16x9"/>
  <p:notesSz cx="6858000" cy="9144000"/>
  <p:embeddedFontLst>
    <p:embeddedFont>
      <p:font typeface="Bahnschrift Light SemiCondensed" panose="020B0502040204020203" pitchFamily="34" charset="0"/>
      <p:regular r:id="rId11"/>
    </p:embeddedFont>
    <p:embeddedFont>
      <p:font typeface="Calibri" panose="020F0502020204030204" pitchFamily="34" charset="0"/>
      <p:regular r:id="rId12"/>
      <p:bold r:id="rId13"/>
      <p:italic r:id="rId14"/>
      <p:boldItalic r:id="rId15"/>
    </p:embeddedFont>
    <p:embeddedFont>
      <p:font typeface="Oswald" panose="00000500000000000000" pitchFamily="2"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924" autoAdjust="0"/>
  </p:normalViewPr>
  <p:slideViewPr>
    <p:cSldViewPr snapToGrid="0">
      <p:cViewPr varScale="1">
        <p:scale>
          <a:sx n="118" d="100"/>
          <a:sy n="118" d="100"/>
        </p:scale>
        <p:origin x="192"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63dd5f028a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63dd5f028a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4417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63dd5f028a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63dd5f028a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4877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6581822f1f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6581822f1f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6581822f1f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6581822f1f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6581822f1f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6581822f1f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6648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63dd5f028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63dd5f028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6841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78f366ba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78f366ba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9000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ebp"/><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mundodiplomatico.com.br/presidencia-brasileira-no-g20-representa-a-ascensao-dos-paises-do-sul-global-no-cenario-mundia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estadao.com.br/internacional/sul-global-o-que-e-esse-eixo-de-paises-que-lula-se-propoe-a-liderar-entenda/" TargetMode="External"/><Relationship Id="rId5" Type="http://schemas.openxmlformats.org/officeDocument/2006/relationships/hyperlink" Target="https://www.bbc.com/portuguese/articles/c0kl44720r5o" TargetMode="External"/><Relationship Id="rId4" Type="http://schemas.openxmlformats.org/officeDocument/2006/relationships/hyperlink" Target="https://geovest.wordpress.com/wp-content/uploads/2022/08/geopolitica-enem.p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14" name="Imagem 13">
            <a:extLst>
              <a:ext uri="{FF2B5EF4-FFF2-40B4-BE49-F238E27FC236}">
                <a16:creationId xmlns:a16="http://schemas.microsoft.com/office/drawing/2014/main" id="{07F2E63B-D19B-1377-5829-BCFCA4A86041}"/>
              </a:ext>
            </a:extLst>
          </p:cNvPr>
          <p:cNvPicPr>
            <a:picLocks noChangeAspect="1"/>
          </p:cNvPicPr>
          <p:nvPr/>
        </p:nvPicPr>
        <p:blipFill>
          <a:blip r:embed="rId3"/>
          <a:stretch>
            <a:fillRect/>
          </a:stretch>
        </p:blipFill>
        <p:spPr>
          <a:xfrm>
            <a:off x="5602445" y="202054"/>
            <a:ext cx="2803003" cy="1635085"/>
          </a:xfrm>
          <a:prstGeom prst="rect">
            <a:avLst/>
          </a:prstGeom>
        </p:spPr>
      </p:pic>
      <p:pic>
        <p:nvPicPr>
          <p:cNvPr id="2" name="Imagem 1">
            <a:extLst>
              <a:ext uri="{FF2B5EF4-FFF2-40B4-BE49-F238E27FC236}">
                <a16:creationId xmlns:a16="http://schemas.microsoft.com/office/drawing/2014/main" id="{59AB3F97-86CE-67F9-736E-D5D11F26E395}"/>
              </a:ext>
            </a:extLst>
          </p:cNvPr>
          <p:cNvPicPr>
            <a:picLocks noChangeAspect="1"/>
          </p:cNvPicPr>
          <p:nvPr/>
        </p:nvPicPr>
        <p:blipFill>
          <a:blip r:embed="rId4"/>
          <a:stretch>
            <a:fillRect/>
          </a:stretch>
        </p:blipFill>
        <p:spPr>
          <a:xfrm>
            <a:off x="5674283" y="2351597"/>
            <a:ext cx="2465118" cy="1772306"/>
          </a:xfrm>
          <a:prstGeom prst="rect">
            <a:avLst/>
          </a:prstGeom>
        </p:spPr>
      </p:pic>
      <p:sp>
        <p:nvSpPr>
          <p:cNvPr id="3" name="CaixaDeTexto 2">
            <a:extLst>
              <a:ext uri="{FF2B5EF4-FFF2-40B4-BE49-F238E27FC236}">
                <a16:creationId xmlns:a16="http://schemas.microsoft.com/office/drawing/2014/main" id="{25D67095-70D9-2210-7CDF-076A3158738E}"/>
              </a:ext>
            </a:extLst>
          </p:cNvPr>
          <p:cNvSpPr txBox="1"/>
          <p:nvPr/>
        </p:nvSpPr>
        <p:spPr>
          <a:xfrm>
            <a:off x="237835" y="241078"/>
            <a:ext cx="4886062" cy="954107"/>
          </a:xfrm>
          <a:prstGeom prst="rect">
            <a:avLst/>
          </a:prstGeom>
          <a:noFill/>
        </p:spPr>
        <p:txBody>
          <a:bodyPr wrap="square">
            <a:spAutoFit/>
          </a:bodyPr>
          <a:lstStyle/>
          <a:p>
            <a:pPr algn="just"/>
            <a:r>
              <a:rPr lang="pt-BR" sz="2800" b="1" dirty="0">
                <a:solidFill>
                  <a:schemeClr val="accent5">
                    <a:lumMod val="75000"/>
                  </a:schemeClr>
                </a:solidFill>
                <a:latin typeface="Bahnschrift Light SemiCondensed" panose="020B0502040204020203" pitchFamily="34" charset="0"/>
              </a:rPr>
              <a:t>GEOGRAFIA E ATUALIDADES </a:t>
            </a:r>
          </a:p>
          <a:p>
            <a:pPr algn="just"/>
            <a:r>
              <a:rPr lang="pt-BR" sz="2800" b="1" dirty="0">
                <a:solidFill>
                  <a:schemeClr val="accent5">
                    <a:lumMod val="75000"/>
                  </a:schemeClr>
                </a:solidFill>
                <a:latin typeface="Bahnschrift Light SemiCondensed" panose="020B0502040204020203" pitchFamily="34" charset="0"/>
              </a:rPr>
              <a:t>PROF: ZECA TAVARES </a:t>
            </a:r>
          </a:p>
        </p:txBody>
      </p:sp>
      <p:pic>
        <p:nvPicPr>
          <p:cNvPr id="5" name="Imagem 4">
            <a:extLst>
              <a:ext uri="{FF2B5EF4-FFF2-40B4-BE49-F238E27FC236}">
                <a16:creationId xmlns:a16="http://schemas.microsoft.com/office/drawing/2014/main" id="{CD1F3814-4E81-61AC-50F8-227953C079C1}"/>
              </a:ext>
            </a:extLst>
          </p:cNvPr>
          <p:cNvPicPr>
            <a:picLocks noChangeAspect="1"/>
          </p:cNvPicPr>
          <p:nvPr/>
        </p:nvPicPr>
        <p:blipFill>
          <a:blip r:embed="rId5"/>
          <a:stretch>
            <a:fillRect/>
          </a:stretch>
        </p:blipFill>
        <p:spPr>
          <a:xfrm>
            <a:off x="603319" y="1702952"/>
            <a:ext cx="3806840" cy="298830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7"/>
          <p:cNvSpPr txBox="1">
            <a:spLocks noGrp="1"/>
          </p:cNvSpPr>
          <p:nvPr>
            <p:ph type="title"/>
          </p:nvPr>
        </p:nvSpPr>
        <p:spPr>
          <a:xfrm>
            <a:off x="0" y="0"/>
            <a:ext cx="4635300" cy="572700"/>
          </a:xfrm>
          <a:prstGeom prst="rect">
            <a:avLst/>
          </a:prstGeom>
          <a:solidFill>
            <a:srgbClr val="C27BA0"/>
          </a:solidFill>
        </p:spPr>
        <p:txBody>
          <a:bodyPr spcFirstLastPara="1" wrap="square" lIns="91425" tIns="91425" rIns="91425" bIns="91425" anchor="t" anchorCtr="0">
            <a:noAutofit/>
          </a:bodyPr>
          <a:lstStyle/>
          <a:p>
            <a:pPr marL="0" lvl="0" indent="0" algn="l" rtl="0">
              <a:spcBef>
                <a:spcPts val="0"/>
              </a:spcBef>
              <a:spcAft>
                <a:spcPts val="0"/>
              </a:spcAft>
              <a:buNone/>
            </a:pPr>
            <a:r>
              <a:rPr lang="pt-BR" dirty="0">
                <a:solidFill>
                  <a:srgbClr val="FFFFFF"/>
                </a:solidFill>
                <a:latin typeface="Oswald"/>
                <a:ea typeface="Oswald"/>
                <a:cs typeface="Oswald"/>
                <a:sym typeface="Oswald"/>
              </a:rPr>
              <a:t>SUL GLOBAL ! </a:t>
            </a:r>
            <a:endParaRPr dirty="0">
              <a:solidFill>
                <a:srgbClr val="FFFFFF"/>
              </a:solidFill>
              <a:latin typeface="Oswald"/>
              <a:ea typeface="Oswald"/>
              <a:cs typeface="Oswald"/>
              <a:sym typeface="Oswald"/>
            </a:endParaRPr>
          </a:p>
        </p:txBody>
      </p:sp>
      <p:cxnSp>
        <p:nvCxnSpPr>
          <p:cNvPr id="8" name="Google Shape;95;p16">
            <a:extLst>
              <a:ext uri="{FF2B5EF4-FFF2-40B4-BE49-F238E27FC236}">
                <a16:creationId xmlns:a16="http://schemas.microsoft.com/office/drawing/2014/main" id="{139F1725-805E-4B6E-99BC-27EE1A98C3A9}"/>
              </a:ext>
            </a:extLst>
          </p:cNvPr>
          <p:cNvCxnSpPr/>
          <p:nvPr/>
        </p:nvCxnSpPr>
        <p:spPr>
          <a:xfrm rot="10800000" flipH="1">
            <a:off x="585750" y="4862333"/>
            <a:ext cx="7972500" cy="21300"/>
          </a:xfrm>
          <a:prstGeom prst="straightConnector1">
            <a:avLst/>
          </a:prstGeom>
          <a:noFill/>
          <a:ln w="76200" cap="flat" cmpd="sng">
            <a:solidFill>
              <a:srgbClr val="741B47"/>
            </a:solidFill>
            <a:prstDash val="solid"/>
            <a:round/>
            <a:headEnd type="none" w="med" len="med"/>
            <a:tailEnd type="none" w="med" len="med"/>
          </a:ln>
        </p:spPr>
      </p:cxnSp>
      <p:sp>
        <p:nvSpPr>
          <p:cNvPr id="14" name="CaixaDeTexto 13">
            <a:extLst>
              <a:ext uri="{FF2B5EF4-FFF2-40B4-BE49-F238E27FC236}">
                <a16:creationId xmlns:a16="http://schemas.microsoft.com/office/drawing/2014/main" id="{01304005-C6C6-4FE7-9925-5DB087944F7C}"/>
              </a:ext>
            </a:extLst>
          </p:cNvPr>
          <p:cNvSpPr txBox="1"/>
          <p:nvPr/>
        </p:nvSpPr>
        <p:spPr>
          <a:xfrm>
            <a:off x="185653" y="2625330"/>
            <a:ext cx="4635300" cy="2062103"/>
          </a:xfrm>
          <a:prstGeom prst="rect">
            <a:avLst/>
          </a:prstGeom>
          <a:noFill/>
        </p:spPr>
        <p:txBody>
          <a:bodyPr wrap="square">
            <a:spAutoFit/>
          </a:bodyPr>
          <a:lstStyle/>
          <a:p>
            <a:pPr algn="just"/>
            <a:r>
              <a:rPr lang="pt-BR" sz="1600"/>
              <a:t>A ideia de “Sul Global” como se conhece atualmente começou a ser desenhada durante a Conferência de Bandung, na Indonésia, em 1955. A reunião foi a responsável pelo fortalecimento dos laços entre as nações que recém haviam conquistado a independência e que não estavam alinhadas às superpotências da época....</a:t>
            </a:r>
            <a:endParaRPr lang="pt-BR" sz="1600" dirty="0"/>
          </a:p>
        </p:txBody>
      </p:sp>
      <p:sp>
        <p:nvSpPr>
          <p:cNvPr id="22" name="CaixaDeTexto 21">
            <a:extLst>
              <a:ext uri="{FF2B5EF4-FFF2-40B4-BE49-F238E27FC236}">
                <a16:creationId xmlns:a16="http://schemas.microsoft.com/office/drawing/2014/main" id="{54201EC7-1386-C217-D77D-56295A6FA815}"/>
              </a:ext>
            </a:extLst>
          </p:cNvPr>
          <p:cNvSpPr txBox="1"/>
          <p:nvPr/>
        </p:nvSpPr>
        <p:spPr>
          <a:xfrm>
            <a:off x="459811" y="729633"/>
            <a:ext cx="7808814" cy="1323439"/>
          </a:xfrm>
          <a:prstGeom prst="rect">
            <a:avLst/>
          </a:prstGeom>
          <a:noFill/>
        </p:spPr>
        <p:txBody>
          <a:bodyPr wrap="square">
            <a:spAutoFit/>
          </a:bodyPr>
          <a:lstStyle/>
          <a:p>
            <a:pPr algn="just"/>
            <a:r>
              <a:rPr lang="pt-BR" sz="2000" dirty="0">
                <a:solidFill>
                  <a:srgbClr val="002060"/>
                </a:solidFill>
                <a:effectLst/>
                <a:latin typeface="Arial" panose="020B0604020202020204" pitchFamily="34" charset="0"/>
                <a:ea typeface="Calibri" panose="020F0502020204030204" pitchFamily="34" charset="0"/>
              </a:rPr>
              <a:t>A expressão refere-se a países localizados majoritariamente no hemisfério sul e que possuem desafios semelhantes de desenvolvimento econômico e social a despeito de contextos culturais heterogêneos entre si</a:t>
            </a:r>
            <a:endParaRPr lang="pt-BR" sz="2000" b="1" dirty="0">
              <a:solidFill>
                <a:srgbClr val="002060"/>
              </a:solidFill>
            </a:endParaRPr>
          </a:p>
        </p:txBody>
      </p:sp>
      <p:pic>
        <p:nvPicPr>
          <p:cNvPr id="2" name="Imagem 1">
            <a:extLst>
              <a:ext uri="{FF2B5EF4-FFF2-40B4-BE49-F238E27FC236}">
                <a16:creationId xmlns:a16="http://schemas.microsoft.com/office/drawing/2014/main" id="{C29D942D-113E-D8BE-AA9A-E155C1491B68}"/>
              </a:ext>
            </a:extLst>
          </p:cNvPr>
          <p:cNvPicPr>
            <a:picLocks noChangeAspect="1"/>
          </p:cNvPicPr>
          <p:nvPr/>
        </p:nvPicPr>
        <p:blipFill>
          <a:blip r:embed="rId3"/>
          <a:stretch>
            <a:fillRect/>
          </a:stretch>
        </p:blipFill>
        <p:spPr>
          <a:xfrm>
            <a:off x="4960416" y="2068528"/>
            <a:ext cx="3997931" cy="2444005"/>
          </a:xfrm>
          <a:prstGeom prst="rect">
            <a:avLst/>
          </a:prstGeom>
        </p:spPr>
      </p:pic>
    </p:spTree>
    <p:extLst>
      <p:ext uri="{BB962C8B-B14F-4D97-AF65-F5344CB8AC3E}">
        <p14:creationId xmlns:p14="http://schemas.microsoft.com/office/powerpoint/2010/main" val="1257969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7"/>
          <p:cNvSpPr txBox="1">
            <a:spLocks noGrp="1"/>
          </p:cNvSpPr>
          <p:nvPr>
            <p:ph type="title"/>
          </p:nvPr>
        </p:nvSpPr>
        <p:spPr>
          <a:xfrm>
            <a:off x="0" y="0"/>
            <a:ext cx="4635300" cy="572700"/>
          </a:xfrm>
          <a:prstGeom prst="rect">
            <a:avLst/>
          </a:prstGeom>
          <a:solidFill>
            <a:srgbClr val="C27BA0"/>
          </a:solidFill>
        </p:spPr>
        <p:txBody>
          <a:bodyPr spcFirstLastPara="1" wrap="square" lIns="91425" tIns="91425" rIns="91425" bIns="91425" anchor="t" anchorCtr="0">
            <a:noAutofit/>
          </a:bodyPr>
          <a:lstStyle/>
          <a:p>
            <a:pPr marL="0" lvl="0" indent="0" algn="l" rtl="0">
              <a:spcBef>
                <a:spcPts val="0"/>
              </a:spcBef>
              <a:spcAft>
                <a:spcPts val="0"/>
              </a:spcAft>
              <a:buNone/>
            </a:pPr>
            <a:r>
              <a:rPr lang="pt-BR" dirty="0">
                <a:solidFill>
                  <a:srgbClr val="FFFFFF"/>
                </a:solidFill>
                <a:latin typeface="Oswald"/>
                <a:ea typeface="Oswald"/>
                <a:cs typeface="Oswald"/>
                <a:sym typeface="Oswald"/>
              </a:rPr>
              <a:t> Cúpula Vozes do Sul Global...</a:t>
            </a:r>
            <a:br>
              <a:rPr lang="pt-BR" dirty="0">
                <a:solidFill>
                  <a:srgbClr val="FFFFFF"/>
                </a:solidFill>
                <a:latin typeface="Oswald"/>
                <a:ea typeface="Oswald"/>
                <a:cs typeface="Oswald"/>
                <a:sym typeface="Oswald"/>
              </a:rPr>
            </a:br>
            <a:br>
              <a:rPr lang="pt-BR" dirty="0">
                <a:solidFill>
                  <a:srgbClr val="FFFFFF"/>
                </a:solidFill>
                <a:latin typeface="Oswald"/>
                <a:ea typeface="Oswald"/>
                <a:cs typeface="Oswald"/>
                <a:sym typeface="Oswald"/>
              </a:rPr>
            </a:br>
            <a:r>
              <a:rPr lang="pt-BR" dirty="0">
                <a:solidFill>
                  <a:srgbClr val="FFFFFF"/>
                </a:solidFill>
                <a:latin typeface="Oswald"/>
                <a:ea typeface="Oswald"/>
                <a:cs typeface="Oswald"/>
                <a:sym typeface="Oswald"/>
              </a:rPr>
              <a:t>Leia mais no texto original: (https://www.poder360.com.br/integras/leia-a-integra-do-discurso-de-lula-na-cupula-vozes-do-sul-global/)</a:t>
            </a:r>
            <a:br>
              <a:rPr lang="pt-BR" dirty="0">
                <a:solidFill>
                  <a:srgbClr val="FFFFFF"/>
                </a:solidFill>
                <a:latin typeface="Oswald"/>
                <a:ea typeface="Oswald"/>
                <a:cs typeface="Oswald"/>
                <a:sym typeface="Oswald"/>
              </a:rPr>
            </a:br>
            <a:r>
              <a:rPr lang="pt-BR" dirty="0">
                <a:solidFill>
                  <a:srgbClr val="FFFFFF"/>
                </a:solidFill>
                <a:latin typeface="Oswald"/>
                <a:ea typeface="Oswald"/>
                <a:cs typeface="Oswald"/>
                <a:sym typeface="Oswald"/>
              </a:rPr>
              <a:t>© 2024 Todos os direitos são reservados ao Poder360, conforme a Lei nº 9.610/98. A publicação, redistribuição, transmissão e reescrita sem </a:t>
            </a:r>
            <a:r>
              <a:rPr lang="pt-BR" dirty="0" err="1">
                <a:solidFill>
                  <a:srgbClr val="FFFFFF"/>
                </a:solidFill>
                <a:latin typeface="Oswald"/>
                <a:ea typeface="Oswald"/>
                <a:cs typeface="Oswald"/>
                <a:sym typeface="Oswald"/>
              </a:rPr>
              <a:t>aut</a:t>
            </a:r>
            <a:endParaRPr dirty="0">
              <a:solidFill>
                <a:srgbClr val="FFFFFF"/>
              </a:solidFill>
              <a:latin typeface="Oswald"/>
              <a:ea typeface="Oswald"/>
              <a:cs typeface="Oswald"/>
              <a:sym typeface="Oswald"/>
            </a:endParaRPr>
          </a:p>
        </p:txBody>
      </p:sp>
      <p:sp>
        <p:nvSpPr>
          <p:cNvPr id="2" name="Espaço Reservado para Texto 1">
            <a:extLst>
              <a:ext uri="{FF2B5EF4-FFF2-40B4-BE49-F238E27FC236}">
                <a16:creationId xmlns:a16="http://schemas.microsoft.com/office/drawing/2014/main" id="{61AC10E0-9982-40E3-8C55-2BC2C9BDAD3E}"/>
              </a:ext>
            </a:extLst>
          </p:cNvPr>
          <p:cNvSpPr>
            <a:spLocks noGrp="1"/>
          </p:cNvSpPr>
          <p:nvPr>
            <p:ph type="body" idx="1"/>
          </p:nvPr>
        </p:nvSpPr>
        <p:spPr>
          <a:xfrm>
            <a:off x="311700" y="882502"/>
            <a:ext cx="8520600" cy="3686373"/>
          </a:xfrm>
        </p:spPr>
        <p:txBody>
          <a:bodyPr/>
          <a:lstStyle/>
          <a:p>
            <a:pPr marL="114300" indent="0">
              <a:buNone/>
            </a:pPr>
            <a:endParaRPr lang="pt-BR" dirty="0"/>
          </a:p>
          <a:p>
            <a:pPr marL="114300" indent="0">
              <a:buNone/>
            </a:pPr>
            <a:r>
              <a:rPr lang="pt-BR" dirty="0"/>
              <a:t>                                            </a:t>
            </a:r>
          </a:p>
        </p:txBody>
      </p:sp>
      <p:sp>
        <p:nvSpPr>
          <p:cNvPr id="4" name="CaixaDeTexto 3">
            <a:extLst>
              <a:ext uri="{FF2B5EF4-FFF2-40B4-BE49-F238E27FC236}">
                <a16:creationId xmlns:a16="http://schemas.microsoft.com/office/drawing/2014/main" id="{10F7DB0E-3404-E976-DABC-B035C8D64315}"/>
              </a:ext>
            </a:extLst>
          </p:cNvPr>
          <p:cNvSpPr txBox="1"/>
          <p:nvPr/>
        </p:nvSpPr>
        <p:spPr>
          <a:xfrm>
            <a:off x="436971" y="862651"/>
            <a:ext cx="3303475" cy="2462213"/>
          </a:xfrm>
          <a:prstGeom prst="rect">
            <a:avLst/>
          </a:prstGeom>
          <a:noFill/>
        </p:spPr>
        <p:txBody>
          <a:bodyPr wrap="square">
            <a:spAutoFit/>
          </a:bodyPr>
          <a:lstStyle/>
          <a:p>
            <a:r>
              <a:rPr lang="pt-BR" b="0" i="0" dirty="0">
                <a:solidFill>
                  <a:srgbClr val="212529"/>
                </a:solidFill>
                <a:effectLst/>
                <a:latin typeface="rm_neue"/>
              </a:rPr>
              <a:t>“Enfrentamos o desafio da descolonização, assumimos o desafio do desenvolvimento e agora temos de abraçar o desafio da paz....”</a:t>
            </a:r>
            <a:br>
              <a:rPr lang="pt-BR" dirty="0"/>
            </a:br>
            <a:br>
              <a:rPr lang="pt-BR" dirty="0"/>
            </a:br>
            <a:br>
              <a:rPr lang="pt-BR" dirty="0"/>
            </a:br>
            <a:r>
              <a:rPr lang="pt-BR" b="0" i="0" dirty="0">
                <a:solidFill>
                  <a:srgbClr val="212529"/>
                </a:solidFill>
                <a:effectLst/>
                <a:latin typeface="rm_neue"/>
              </a:rPr>
              <a:t>© 2024 Todos os direitos são reservados ao Poder360, conforme a Lei nº 9.610/98. A publicação, redistribuição, transmissão e reescrita sem autorização prévia são proibidas.</a:t>
            </a:r>
            <a:endParaRPr lang="pt-BR" dirty="0"/>
          </a:p>
        </p:txBody>
      </p:sp>
      <p:sp>
        <p:nvSpPr>
          <p:cNvPr id="6" name="CaixaDeTexto 5">
            <a:extLst>
              <a:ext uri="{FF2B5EF4-FFF2-40B4-BE49-F238E27FC236}">
                <a16:creationId xmlns:a16="http://schemas.microsoft.com/office/drawing/2014/main" id="{BD909217-ADE9-F0DC-B9B5-64DDC1DAE362}"/>
              </a:ext>
            </a:extLst>
          </p:cNvPr>
          <p:cNvSpPr txBox="1"/>
          <p:nvPr/>
        </p:nvSpPr>
        <p:spPr>
          <a:xfrm>
            <a:off x="5074932" y="862651"/>
            <a:ext cx="3632097" cy="4219938"/>
          </a:xfrm>
          <a:prstGeom prst="rect">
            <a:avLst/>
          </a:prstGeom>
          <a:noFill/>
        </p:spPr>
        <p:txBody>
          <a:bodyPr wrap="square">
            <a:spAutoFit/>
          </a:bodyPr>
          <a:lstStyle/>
          <a:p>
            <a:pPr algn="just">
              <a:lnSpc>
                <a:spcPct val="107000"/>
              </a:lnSpc>
              <a:spcAft>
                <a:spcPts val="800"/>
              </a:spcAft>
            </a:pPr>
            <a:r>
              <a:rPr lang="pt-BR" sz="1800" dirty="0">
                <a:effectLst/>
                <a:latin typeface="Arial" panose="020B0604020202020204" pitchFamily="34" charset="0"/>
                <a:ea typeface="Calibri" panose="020F0502020204030204" pitchFamily="34" charset="0"/>
              </a:rPr>
              <a:t>Durante a cúpula, que contou com a presença de 29 países, os chefes de Estado e de governo estabeleceram maneiras para promover a cooperação econômica entre as nações do “Terceiro Mundo” em um contexto de Guerra Fria. A conferência serviu para jogar luz aos países até então fora dos holofotes da geopolítica internacional ao compartilharem experiências e discutirem estratégias para fortalecer suas soberanias</a:t>
            </a:r>
            <a:endParaRPr lang="pt-BR" sz="1800" kern="100" dirty="0">
              <a:effectLst/>
              <a:latin typeface="+mn-lt"/>
              <a:ea typeface="Calibri" panose="020F0502020204030204" pitchFamily="34" charset="0"/>
              <a:cs typeface="Times New Roman" panose="02020603050405020304" pitchFamily="18" charset="0"/>
            </a:endParaRPr>
          </a:p>
        </p:txBody>
      </p:sp>
      <p:pic>
        <p:nvPicPr>
          <p:cNvPr id="3" name="Imagem 2">
            <a:extLst>
              <a:ext uri="{FF2B5EF4-FFF2-40B4-BE49-F238E27FC236}">
                <a16:creationId xmlns:a16="http://schemas.microsoft.com/office/drawing/2014/main" id="{70592674-0F9E-1295-9874-6430C8AC434A}"/>
              </a:ext>
            </a:extLst>
          </p:cNvPr>
          <p:cNvPicPr>
            <a:picLocks noChangeAspect="1"/>
          </p:cNvPicPr>
          <p:nvPr/>
        </p:nvPicPr>
        <p:blipFill>
          <a:blip r:embed="rId3"/>
          <a:stretch>
            <a:fillRect/>
          </a:stretch>
        </p:blipFill>
        <p:spPr>
          <a:xfrm>
            <a:off x="54011" y="1982883"/>
            <a:ext cx="5020921" cy="2278115"/>
          </a:xfrm>
          <a:prstGeom prst="rect">
            <a:avLst/>
          </a:prstGeom>
        </p:spPr>
      </p:pic>
    </p:spTree>
    <p:extLst>
      <p:ext uri="{BB962C8B-B14F-4D97-AF65-F5344CB8AC3E}">
        <p14:creationId xmlns:p14="http://schemas.microsoft.com/office/powerpoint/2010/main" val="319053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1" y="0"/>
            <a:ext cx="6759616" cy="572700"/>
          </a:xfrm>
          <a:prstGeom prst="rect">
            <a:avLst/>
          </a:prstGeom>
          <a:solidFill>
            <a:srgbClr val="C27BA0"/>
          </a:solidFill>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latin typeface="Oswald"/>
                <a:ea typeface="Oswald"/>
                <a:cs typeface="Oswald"/>
                <a:sym typeface="Oswald"/>
              </a:rPr>
              <a:t>O BRASIL E O SUL GLOBAL </a:t>
            </a:r>
            <a:endParaRPr dirty="0">
              <a:solidFill>
                <a:srgbClr val="FFFFFF"/>
              </a:solidFill>
              <a:latin typeface="Oswald"/>
              <a:ea typeface="Oswald"/>
              <a:cs typeface="Oswald"/>
              <a:sym typeface="Oswald"/>
            </a:endParaRPr>
          </a:p>
        </p:txBody>
      </p:sp>
      <p:sp>
        <p:nvSpPr>
          <p:cNvPr id="5" name="CaixaDeTexto 4">
            <a:extLst>
              <a:ext uri="{FF2B5EF4-FFF2-40B4-BE49-F238E27FC236}">
                <a16:creationId xmlns:a16="http://schemas.microsoft.com/office/drawing/2014/main" id="{39EEB199-F09B-891A-7038-CCA7F5CA2437}"/>
              </a:ext>
            </a:extLst>
          </p:cNvPr>
          <p:cNvSpPr txBox="1"/>
          <p:nvPr/>
        </p:nvSpPr>
        <p:spPr>
          <a:xfrm>
            <a:off x="224263" y="951434"/>
            <a:ext cx="4185650" cy="3240631"/>
          </a:xfrm>
          <a:prstGeom prst="rect">
            <a:avLst/>
          </a:prstGeom>
          <a:noFill/>
        </p:spPr>
        <p:txBody>
          <a:bodyPr wrap="square">
            <a:spAutoFit/>
          </a:bodyPr>
          <a:lstStyle/>
          <a:p>
            <a:pPr algn="just">
              <a:lnSpc>
                <a:spcPct val="107000"/>
              </a:lnSpc>
              <a:spcAft>
                <a:spcPts val="800"/>
              </a:spcAft>
            </a:pPr>
            <a:r>
              <a:rPr lang="pt-BR" sz="1600" b="0" i="0" dirty="0">
                <a:solidFill>
                  <a:srgbClr val="141414"/>
                </a:solidFill>
                <a:effectLst/>
                <a:latin typeface="ReithSans"/>
              </a:rPr>
              <a:t>O Brasil quer evitar uma ordem mundial estruturada apenas pela competição entre grandes potências e, em vez disso, espera uma ordem multipolar onde os Estados do seu tamanho tenham mais voz nas instituições internacionais e maior influência em geral. Na opinião do Brasil, o surgimento de novas potências, especialmente a China, promete uma era de 'multipolaridade benigna', na qual o poder do Ocidente será reduzido e a influência das nações em ascensão será reforçada", argumentaram os pesquisadores.</a:t>
            </a:r>
            <a:endParaRPr lang="pt-BR" sz="1600" kern="100" dirty="0">
              <a:effectLst/>
              <a:latin typeface="+mj-lt"/>
              <a:ea typeface="Calibri" panose="020F0502020204030204" pitchFamily="34" charset="0"/>
              <a:cs typeface="Times New Roman" panose="02020603050405020304" pitchFamily="18" charset="0"/>
            </a:endParaRPr>
          </a:p>
        </p:txBody>
      </p:sp>
      <p:pic>
        <p:nvPicPr>
          <p:cNvPr id="4" name="Imagem 3">
            <a:extLst>
              <a:ext uri="{FF2B5EF4-FFF2-40B4-BE49-F238E27FC236}">
                <a16:creationId xmlns:a16="http://schemas.microsoft.com/office/drawing/2014/main" id="{3A4DE561-EC3E-5920-9908-DEA5D9E9ABE0}"/>
              </a:ext>
            </a:extLst>
          </p:cNvPr>
          <p:cNvPicPr>
            <a:picLocks noChangeAspect="1"/>
          </p:cNvPicPr>
          <p:nvPr/>
        </p:nvPicPr>
        <p:blipFill>
          <a:blip r:embed="rId3"/>
          <a:stretch>
            <a:fillRect/>
          </a:stretch>
        </p:blipFill>
        <p:spPr>
          <a:xfrm>
            <a:off x="4630330" y="1312933"/>
            <a:ext cx="3916320" cy="251763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1" y="0"/>
            <a:ext cx="6991109" cy="572700"/>
          </a:xfrm>
          <a:prstGeom prst="rect">
            <a:avLst/>
          </a:prstGeom>
          <a:solidFill>
            <a:srgbClr val="C27BA0"/>
          </a:solidFill>
        </p:spPr>
        <p:txBody>
          <a:bodyPr spcFirstLastPara="1" wrap="square" lIns="91425" tIns="91425" rIns="91425" bIns="91425" anchor="t" anchorCtr="0">
            <a:noAutofit/>
          </a:bodyPr>
          <a:lstStyle/>
          <a:p>
            <a:pPr marL="0" lvl="0" indent="0" algn="l" rtl="0">
              <a:spcBef>
                <a:spcPts val="0"/>
              </a:spcBef>
              <a:spcAft>
                <a:spcPts val="0"/>
              </a:spcAft>
              <a:buNone/>
            </a:pPr>
            <a:r>
              <a:rPr lang="pt-BR" dirty="0">
                <a:solidFill>
                  <a:srgbClr val="FFFFFF"/>
                </a:solidFill>
                <a:latin typeface="Oswald"/>
                <a:ea typeface="Oswald"/>
                <a:cs typeface="Oswald"/>
                <a:sym typeface="Oswald"/>
              </a:rPr>
              <a:t>Influência da China no Sul Global</a:t>
            </a:r>
            <a:endParaRPr dirty="0">
              <a:solidFill>
                <a:srgbClr val="FFFFFF"/>
              </a:solidFill>
              <a:latin typeface="Oswald"/>
              <a:ea typeface="Oswald"/>
              <a:cs typeface="Oswald"/>
              <a:sym typeface="Oswald"/>
            </a:endParaRPr>
          </a:p>
        </p:txBody>
      </p:sp>
      <p:cxnSp>
        <p:nvCxnSpPr>
          <p:cNvPr id="96" name="Google Shape;96;p16"/>
          <p:cNvCxnSpPr/>
          <p:nvPr/>
        </p:nvCxnSpPr>
        <p:spPr>
          <a:xfrm rot="10800000">
            <a:off x="6036103" y="1633074"/>
            <a:ext cx="0" cy="343500"/>
          </a:xfrm>
          <a:prstGeom prst="straightConnector1">
            <a:avLst/>
          </a:prstGeom>
          <a:noFill/>
          <a:ln w="28575" cap="flat" cmpd="sng">
            <a:solidFill>
              <a:srgbClr val="741B47"/>
            </a:solidFill>
            <a:prstDash val="solid"/>
            <a:round/>
            <a:headEnd type="none" w="med" len="med"/>
            <a:tailEnd type="none" w="med" len="med"/>
          </a:ln>
        </p:spPr>
      </p:cxnSp>
      <p:sp>
        <p:nvSpPr>
          <p:cNvPr id="9" name="CaixaDeTexto 8">
            <a:extLst>
              <a:ext uri="{FF2B5EF4-FFF2-40B4-BE49-F238E27FC236}">
                <a16:creationId xmlns:a16="http://schemas.microsoft.com/office/drawing/2014/main" id="{5AD133ED-5E99-D508-D55D-6B3392D58B18}"/>
              </a:ext>
            </a:extLst>
          </p:cNvPr>
          <p:cNvSpPr txBox="1"/>
          <p:nvPr/>
        </p:nvSpPr>
        <p:spPr>
          <a:xfrm>
            <a:off x="776835" y="888947"/>
            <a:ext cx="6679185" cy="543162"/>
          </a:xfrm>
          <a:prstGeom prst="rect">
            <a:avLst/>
          </a:prstGeom>
          <a:noFill/>
        </p:spPr>
        <p:txBody>
          <a:bodyPr wrap="square">
            <a:spAutoFit/>
          </a:bodyPr>
          <a:lstStyle/>
          <a:p>
            <a:pPr algn="just">
              <a:lnSpc>
                <a:spcPct val="107000"/>
              </a:lnSpc>
              <a:spcAft>
                <a:spcPts val="800"/>
              </a:spcAft>
            </a:pPr>
            <a:r>
              <a:rPr lang="pt-BR" sz="1400" kern="100" dirty="0">
                <a:effectLst/>
                <a:latin typeface="Calibri" panose="020F0502020204030204" pitchFamily="34" charset="0"/>
                <a:ea typeface="Calibri" panose="020F0502020204030204" pitchFamily="34" charset="0"/>
                <a:cs typeface="Times New Roman" panose="02020603050405020304" pitchFamily="18" charset="0"/>
              </a:rPr>
              <a:t>Os dados do FBIC apontam maior influência chinesa em 31 países do G77, com destaque para Paquistão, Bangladesh, Rússia e outros Estados do Sudeste Asiático.</a:t>
            </a:r>
          </a:p>
        </p:txBody>
      </p:sp>
      <p:sp>
        <p:nvSpPr>
          <p:cNvPr id="4" name="CaixaDeTexto 3">
            <a:extLst>
              <a:ext uri="{FF2B5EF4-FFF2-40B4-BE49-F238E27FC236}">
                <a16:creationId xmlns:a16="http://schemas.microsoft.com/office/drawing/2014/main" id="{BD97ED9C-37F3-B7C3-573F-B86DDE923D30}"/>
              </a:ext>
            </a:extLst>
          </p:cNvPr>
          <p:cNvSpPr txBox="1"/>
          <p:nvPr/>
        </p:nvSpPr>
        <p:spPr>
          <a:xfrm>
            <a:off x="4450620" y="2050320"/>
            <a:ext cx="4461950" cy="1384995"/>
          </a:xfrm>
          <a:prstGeom prst="rect">
            <a:avLst/>
          </a:prstGeom>
          <a:noFill/>
        </p:spPr>
        <p:txBody>
          <a:bodyPr wrap="square">
            <a:spAutoFit/>
          </a:bodyPr>
          <a:lstStyle/>
          <a:p>
            <a:r>
              <a:rPr lang="pt-BR" dirty="0"/>
              <a:t> troca de mercadorias entre a região e o gigante asiático ultrapassou US$ 480 bilhões, segundo cálculos da BBC News Mundo, serviço de notícias em espanhol da BBC, com base em dados da Administração Aduaneira da República Popular da China (AGA, na sigla em inglês).</a:t>
            </a:r>
          </a:p>
        </p:txBody>
      </p:sp>
      <p:sp>
        <p:nvSpPr>
          <p:cNvPr id="7" name="CaixaDeTexto 6">
            <a:extLst>
              <a:ext uri="{FF2B5EF4-FFF2-40B4-BE49-F238E27FC236}">
                <a16:creationId xmlns:a16="http://schemas.microsoft.com/office/drawing/2014/main" id="{D766613E-70E8-DA63-9C9D-FEECBD47F208}"/>
              </a:ext>
            </a:extLst>
          </p:cNvPr>
          <p:cNvSpPr txBox="1"/>
          <p:nvPr/>
        </p:nvSpPr>
        <p:spPr>
          <a:xfrm>
            <a:off x="379929" y="3992943"/>
            <a:ext cx="7472995" cy="523220"/>
          </a:xfrm>
          <a:prstGeom prst="rect">
            <a:avLst/>
          </a:prstGeom>
          <a:noFill/>
        </p:spPr>
        <p:txBody>
          <a:bodyPr wrap="square">
            <a:spAutoFit/>
          </a:bodyPr>
          <a:lstStyle/>
          <a:p>
            <a:r>
              <a:rPr lang="pt-BR" dirty="0"/>
              <a:t>A China também assinou nos últimos anos tratados de livre comércio com Chile, Costa Rica, Equador, Nicarágua e Peru, e já negocia com outras nações da região...</a:t>
            </a:r>
          </a:p>
        </p:txBody>
      </p:sp>
      <p:pic>
        <p:nvPicPr>
          <p:cNvPr id="10" name="Imagem 9">
            <a:extLst>
              <a:ext uri="{FF2B5EF4-FFF2-40B4-BE49-F238E27FC236}">
                <a16:creationId xmlns:a16="http://schemas.microsoft.com/office/drawing/2014/main" id="{350126F0-15A8-E7BF-CCEE-83A4D1A43452}"/>
              </a:ext>
            </a:extLst>
          </p:cNvPr>
          <p:cNvPicPr>
            <a:picLocks noChangeAspect="1"/>
          </p:cNvPicPr>
          <p:nvPr/>
        </p:nvPicPr>
        <p:blipFill>
          <a:blip r:embed="rId3"/>
          <a:stretch>
            <a:fillRect/>
          </a:stretch>
        </p:blipFill>
        <p:spPr>
          <a:xfrm>
            <a:off x="379928" y="1722779"/>
            <a:ext cx="3987517" cy="209666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1" y="0"/>
            <a:ext cx="6991109" cy="572700"/>
          </a:xfrm>
          <a:prstGeom prst="rect">
            <a:avLst/>
          </a:prstGeom>
          <a:solidFill>
            <a:srgbClr val="C27BA0"/>
          </a:solidFill>
        </p:spPr>
        <p:txBody>
          <a:bodyPr spcFirstLastPara="1" wrap="square" lIns="91425" tIns="91425" rIns="91425" bIns="91425" anchor="t" anchorCtr="0">
            <a:noAutofit/>
          </a:bodyPr>
          <a:lstStyle/>
          <a:p>
            <a:pPr marL="0" lvl="0" indent="0" algn="l" rtl="0">
              <a:spcBef>
                <a:spcPts val="0"/>
              </a:spcBef>
              <a:spcAft>
                <a:spcPts val="0"/>
              </a:spcAft>
              <a:buNone/>
            </a:pPr>
            <a:r>
              <a:rPr lang="pt-BR" dirty="0">
                <a:solidFill>
                  <a:srgbClr val="FFFFFF"/>
                </a:solidFill>
                <a:latin typeface="Oswald"/>
                <a:ea typeface="Oswald"/>
                <a:cs typeface="Oswald"/>
                <a:sym typeface="Oswald"/>
              </a:rPr>
              <a:t>Ascensão do Sul Global no cenário mundial</a:t>
            </a:r>
            <a:endParaRPr dirty="0">
              <a:solidFill>
                <a:srgbClr val="FFFFFF"/>
              </a:solidFill>
              <a:latin typeface="Oswald"/>
              <a:ea typeface="Oswald"/>
              <a:cs typeface="Oswald"/>
              <a:sym typeface="Oswald"/>
            </a:endParaRPr>
          </a:p>
        </p:txBody>
      </p:sp>
      <p:cxnSp>
        <p:nvCxnSpPr>
          <p:cNvPr id="96" name="Google Shape;96;p16"/>
          <p:cNvCxnSpPr/>
          <p:nvPr/>
        </p:nvCxnSpPr>
        <p:spPr>
          <a:xfrm rot="10800000">
            <a:off x="6036103" y="1633074"/>
            <a:ext cx="0" cy="343500"/>
          </a:xfrm>
          <a:prstGeom prst="straightConnector1">
            <a:avLst/>
          </a:prstGeom>
          <a:noFill/>
          <a:ln w="28575" cap="flat" cmpd="sng">
            <a:solidFill>
              <a:srgbClr val="741B47"/>
            </a:solidFill>
            <a:prstDash val="solid"/>
            <a:round/>
            <a:headEnd type="none" w="med" len="med"/>
            <a:tailEnd type="none" w="med" len="med"/>
          </a:ln>
        </p:spPr>
      </p:cxnSp>
      <p:sp>
        <p:nvSpPr>
          <p:cNvPr id="9" name="CaixaDeTexto 8">
            <a:extLst>
              <a:ext uri="{FF2B5EF4-FFF2-40B4-BE49-F238E27FC236}">
                <a16:creationId xmlns:a16="http://schemas.microsoft.com/office/drawing/2014/main" id="{5AD133ED-5E99-D508-D55D-6B3392D58B18}"/>
              </a:ext>
            </a:extLst>
          </p:cNvPr>
          <p:cNvSpPr txBox="1"/>
          <p:nvPr/>
        </p:nvSpPr>
        <p:spPr>
          <a:xfrm>
            <a:off x="776835" y="888947"/>
            <a:ext cx="6679185" cy="1695721"/>
          </a:xfrm>
          <a:prstGeom prst="rect">
            <a:avLst/>
          </a:prstGeom>
          <a:noFill/>
        </p:spPr>
        <p:txBody>
          <a:bodyPr wrap="square">
            <a:spAutoFit/>
          </a:bodyPr>
          <a:lstStyle/>
          <a:p>
            <a:pPr algn="just">
              <a:lnSpc>
                <a:spcPct val="107000"/>
              </a:lnSpc>
              <a:spcAft>
                <a:spcPts val="800"/>
              </a:spcAft>
            </a:pPr>
            <a:r>
              <a:rPr lang="pt-BR" kern="10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N</a:t>
            </a:r>
            <a:r>
              <a:rPr lang="pt-BR" sz="1400" kern="1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 atual cenário geopolítico, o Sul Global emergiu como uma nova voz defendendo uma ordem mundial mais justa, equitativa e inclusiva. Os esforços coletivos sem precedentes desses países trouxeram questões de desenvolvimento para o centro do palco, participando de vários fóruns multilaterais e grupos como as Nações Unidas, Organização Mundial de Comércio, Fundo Monetário Internacional, Brics e G20. O Sul Global está levantando sua voz de maneira mais assertiva e unida, dada a gravidade dos desafios que enfrentam e as crises de ação coletiva”.</a:t>
            </a:r>
          </a:p>
        </p:txBody>
      </p:sp>
      <p:pic>
        <p:nvPicPr>
          <p:cNvPr id="3" name="Imagem 2">
            <a:extLst>
              <a:ext uri="{FF2B5EF4-FFF2-40B4-BE49-F238E27FC236}">
                <a16:creationId xmlns:a16="http://schemas.microsoft.com/office/drawing/2014/main" id="{54A8A482-B045-9588-1BA9-FCCA3B7DD04A}"/>
              </a:ext>
            </a:extLst>
          </p:cNvPr>
          <p:cNvPicPr>
            <a:picLocks noChangeAspect="1"/>
          </p:cNvPicPr>
          <p:nvPr/>
        </p:nvPicPr>
        <p:blipFill>
          <a:blip r:embed="rId3"/>
          <a:stretch>
            <a:fillRect/>
          </a:stretch>
        </p:blipFill>
        <p:spPr>
          <a:xfrm>
            <a:off x="4239983" y="2571750"/>
            <a:ext cx="3216037" cy="2408923"/>
          </a:xfrm>
          <a:prstGeom prst="rect">
            <a:avLst/>
          </a:prstGeom>
        </p:spPr>
      </p:pic>
      <p:sp>
        <p:nvSpPr>
          <p:cNvPr id="6" name="CaixaDeTexto 5">
            <a:extLst>
              <a:ext uri="{FF2B5EF4-FFF2-40B4-BE49-F238E27FC236}">
                <a16:creationId xmlns:a16="http://schemas.microsoft.com/office/drawing/2014/main" id="{B8B1E5C4-7123-7DE6-EF90-76E46415A196}"/>
              </a:ext>
            </a:extLst>
          </p:cNvPr>
          <p:cNvSpPr txBox="1"/>
          <p:nvPr/>
        </p:nvSpPr>
        <p:spPr>
          <a:xfrm>
            <a:off x="149581" y="3084648"/>
            <a:ext cx="3742688" cy="1384995"/>
          </a:xfrm>
          <a:prstGeom prst="rect">
            <a:avLst/>
          </a:prstGeom>
          <a:noFill/>
        </p:spPr>
        <p:txBody>
          <a:bodyPr wrap="square">
            <a:spAutoFit/>
          </a:bodyPr>
          <a:lstStyle/>
          <a:p>
            <a:pPr algn="just"/>
            <a:r>
              <a:rPr lang="pt-BR" dirty="0">
                <a:solidFill>
                  <a:srgbClr val="0070C0"/>
                </a:solidFill>
              </a:rPr>
              <a:t>Em uma análise econômica, observamos o crescimento sustentado em diversas regiões do Sul Global. Políticas inovadoras, investimentos estratégicos e uma crescente classe média, têm impulsionado o desenvolvimento econômico. </a:t>
            </a:r>
          </a:p>
        </p:txBody>
      </p:sp>
    </p:spTree>
    <p:extLst>
      <p:ext uri="{BB962C8B-B14F-4D97-AF65-F5344CB8AC3E}">
        <p14:creationId xmlns:p14="http://schemas.microsoft.com/office/powerpoint/2010/main" val="4085195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0" y="0"/>
            <a:ext cx="4635300" cy="572700"/>
          </a:xfrm>
          <a:prstGeom prst="rect">
            <a:avLst/>
          </a:prstGeom>
          <a:solidFill>
            <a:srgbClr val="C27BA0"/>
          </a:solidFill>
        </p:spPr>
        <p:txBody>
          <a:bodyPr spcFirstLastPara="1" wrap="square" lIns="91425" tIns="91425" rIns="91425" bIns="91425" anchor="t" anchorCtr="0">
            <a:noAutofit/>
          </a:bodyPr>
          <a:lstStyle/>
          <a:p>
            <a:pPr marL="0" lvl="0" indent="0" algn="l" rtl="0">
              <a:spcBef>
                <a:spcPts val="0"/>
              </a:spcBef>
              <a:spcAft>
                <a:spcPts val="0"/>
              </a:spcAft>
              <a:buNone/>
            </a:pPr>
            <a:r>
              <a:rPr lang="pt-BR" dirty="0">
                <a:solidFill>
                  <a:srgbClr val="FFFFFF"/>
                </a:solidFill>
                <a:latin typeface="Oswald"/>
                <a:ea typeface="Oswald"/>
                <a:cs typeface="Oswald"/>
                <a:sym typeface="Oswald"/>
              </a:rPr>
              <a:t>BORA GABARITAR ?!</a:t>
            </a:r>
            <a:endParaRPr dirty="0">
              <a:solidFill>
                <a:srgbClr val="FFFFFF"/>
              </a:solidFill>
              <a:latin typeface="Oswald"/>
              <a:ea typeface="Oswald"/>
              <a:cs typeface="Oswald"/>
              <a:sym typeface="Oswald"/>
            </a:endParaRPr>
          </a:p>
        </p:txBody>
      </p:sp>
      <p:sp>
        <p:nvSpPr>
          <p:cNvPr id="6" name="CaixaDeTexto 5">
            <a:extLst>
              <a:ext uri="{FF2B5EF4-FFF2-40B4-BE49-F238E27FC236}">
                <a16:creationId xmlns:a16="http://schemas.microsoft.com/office/drawing/2014/main" id="{C84F3EB2-43BC-D7FC-4C47-8AF2584BE0BD}"/>
              </a:ext>
            </a:extLst>
          </p:cNvPr>
          <p:cNvSpPr txBox="1"/>
          <p:nvPr/>
        </p:nvSpPr>
        <p:spPr>
          <a:xfrm>
            <a:off x="398968" y="685592"/>
            <a:ext cx="7895368" cy="2186752"/>
          </a:xfrm>
          <a:prstGeom prst="rect">
            <a:avLst/>
          </a:prstGeom>
          <a:noFill/>
        </p:spPr>
        <p:txBody>
          <a:bodyPr wrap="square">
            <a:spAutoFit/>
          </a:bodyPr>
          <a:lstStyle/>
          <a:p>
            <a:pPr algn="just">
              <a:lnSpc>
                <a:spcPct val="107000"/>
              </a:lnSpc>
              <a:spcAft>
                <a:spcPts val="800"/>
              </a:spcAft>
            </a:pPr>
            <a:r>
              <a:rPr lang="pt-BR" sz="1600" dirty="0"/>
              <a:t> (Enem 2020) Embora inegáveis os benefícios que ambas as economias têm auferido do intercâmbio comercial, o Brasil tem reiterado seu objetivo de desenvolver com a China uma relação comercial menos assimétrica. Os números revelam com clareza a assimetria. As exportações brasileiras de produtos básicos, especialmente soja, minério de ferro e petróleo, compõem, dependendo do ano, algo entre 75% e 80% da pauta, ao passo que as importações brasileiras consistem, aproximadamente, em 95% de produtos industrializados chineses, que vão desde os mais variados bens de consumo até máquinas e equipamentos de alto valor. </a:t>
            </a:r>
            <a:endParaRPr lang="pt-BR" sz="1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aixaDeTexto 2">
            <a:extLst>
              <a:ext uri="{FF2B5EF4-FFF2-40B4-BE49-F238E27FC236}">
                <a16:creationId xmlns:a16="http://schemas.microsoft.com/office/drawing/2014/main" id="{2B0EB6AF-B2D6-4C5D-DC87-BC27D29AFAFB}"/>
              </a:ext>
            </a:extLst>
          </p:cNvPr>
          <p:cNvSpPr txBox="1"/>
          <p:nvPr/>
        </p:nvSpPr>
        <p:spPr>
          <a:xfrm>
            <a:off x="323681" y="2985236"/>
            <a:ext cx="7258556" cy="1815882"/>
          </a:xfrm>
          <a:prstGeom prst="rect">
            <a:avLst/>
          </a:prstGeom>
          <a:noFill/>
        </p:spPr>
        <p:txBody>
          <a:bodyPr wrap="square">
            <a:spAutoFit/>
          </a:bodyPr>
          <a:lstStyle/>
          <a:p>
            <a:r>
              <a:rPr lang="pt-BR" dirty="0">
                <a:solidFill>
                  <a:srgbClr val="FF0000"/>
                </a:solidFill>
              </a:rPr>
              <a:t>Uma ação estatal de longo prazo capaz de reduzir a assimetria na balança comercial brasileira, conforme exposto no</a:t>
            </a:r>
          </a:p>
          <a:p>
            <a:r>
              <a:rPr lang="pt-BR" dirty="0">
                <a:solidFill>
                  <a:srgbClr val="FF0000"/>
                </a:solidFill>
              </a:rPr>
              <a:t>texto, é o (a)</a:t>
            </a:r>
          </a:p>
          <a:p>
            <a:r>
              <a:rPr lang="pt-BR" dirty="0">
                <a:solidFill>
                  <a:srgbClr val="FF0000"/>
                </a:solidFill>
              </a:rPr>
              <a:t>a) expansão do setor extrativista.</a:t>
            </a:r>
          </a:p>
          <a:p>
            <a:r>
              <a:rPr lang="pt-BR" dirty="0">
                <a:solidFill>
                  <a:srgbClr val="FF0000"/>
                </a:solidFill>
              </a:rPr>
              <a:t>b) incremento da atividade agrícola.</a:t>
            </a:r>
          </a:p>
          <a:p>
            <a:r>
              <a:rPr lang="pt-BR" dirty="0">
                <a:solidFill>
                  <a:srgbClr val="FF0000"/>
                </a:solidFill>
              </a:rPr>
              <a:t>c) diversificação da matriz energética.</a:t>
            </a:r>
          </a:p>
          <a:p>
            <a:r>
              <a:rPr lang="pt-BR" dirty="0">
                <a:solidFill>
                  <a:srgbClr val="FF0000"/>
                </a:solidFill>
              </a:rPr>
              <a:t>d) fortalecimento da pesquisa científica.</a:t>
            </a:r>
          </a:p>
          <a:p>
            <a:r>
              <a:rPr lang="pt-BR" dirty="0">
                <a:solidFill>
                  <a:srgbClr val="FF0000"/>
                </a:solidFill>
              </a:rPr>
              <a:t>e) monitoramento do fluxo alfandegário</a:t>
            </a:r>
            <a:r>
              <a:rPr lang="pt-BR" dirty="0"/>
              <a:t>. </a:t>
            </a:r>
          </a:p>
        </p:txBody>
      </p:sp>
      <p:pic>
        <p:nvPicPr>
          <p:cNvPr id="8" name="Imagem 7">
            <a:extLst>
              <a:ext uri="{FF2B5EF4-FFF2-40B4-BE49-F238E27FC236}">
                <a16:creationId xmlns:a16="http://schemas.microsoft.com/office/drawing/2014/main" id="{7D48F1F7-BAF6-4DBC-B7A4-B59C614BAB6C}"/>
              </a:ext>
            </a:extLst>
          </p:cNvPr>
          <p:cNvPicPr>
            <a:picLocks noChangeAspect="1"/>
          </p:cNvPicPr>
          <p:nvPr/>
        </p:nvPicPr>
        <p:blipFill>
          <a:blip r:embed="rId3"/>
          <a:stretch>
            <a:fillRect/>
          </a:stretch>
        </p:blipFill>
        <p:spPr>
          <a:xfrm>
            <a:off x="6290548" y="3497338"/>
            <a:ext cx="2529771" cy="1416672"/>
          </a:xfrm>
          <a:prstGeom prst="rect">
            <a:avLst/>
          </a:prstGeom>
        </p:spPr>
      </p:pic>
    </p:spTree>
    <p:extLst>
      <p:ext uri="{BB962C8B-B14F-4D97-AF65-F5344CB8AC3E}">
        <p14:creationId xmlns:p14="http://schemas.microsoft.com/office/powerpoint/2010/main" val="1812884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0" y="0"/>
            <a:ext cx="4780344" cy="572700"/>
          </a:xfrm>
          <a:prstGeom prst="rect">
            <a:avLst/>
          </a:prstGeom>
          <a:solidFill>
            <a:srgbClr val="C27BA0"/>
          </a:solidFill>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latin typeface="Oswald"/>
                <a:ea typeface="Oswald"/>
                <a:cs typeface="Oswald"/>
                <a:sym typeface="Oswald"/>
              </a:rPr>
              <a:t>REFERENCIAL  </a:t>
            </a:r>
            <a:endParaRPr dirty="0">
              <a:solidFill>
                <a:srgbClr val="FFFFFF"/>
              </a:solidFill>
              <a:latin typeface="Oswald"/>
              <a:ea typeface="Oswald"/>
              <a:cs typeface="Oswald"/>
              <a:sym typeface="Oswald"/>
            </a:endParaRPr>
          </a:p>
        </p:txBody>
      </p:sp>
      <p:sp>
        <p:nvSpPr>
          <p:cNvPr id="7" name="CaixaDeTexto 6">
            <a:extLst>
              <a:ext uri="{FF2B5EF4-FFF2-40B4-BE49-F238E27FC236}">
                <a16:creationId xmlns:a16="http://schemas.microsoft.com/office/drawing/2014/main" id="{6C7F6C6D-A652-7E60-3D98-7479A64C3C26}"/>
              </a:ext>
            </a:extLst>
          </p:cNvPr>
          <p:cNvSpPr txBox="1"/>
          <p:nvPr/>
        </p:nvSpPr>
        <p:spPr>
          <a:xfrm>
            <a:off x="789972" y="2255684"/>
            <a:ext cx="4635660" cy="584775"/>
          </a:xfrm>
          <a:prstGeom prst="rect">
            <a:avLst/>
          </a:prstGeom>
          <a:noFill/>
        </p:spPr>
        <p:txBody>
          <a:bodyPr wrap="square">
            <a:spAutoFit/>
          </a:bodyPr>
          <a:lstStyle/>
          <a:p>
            <a:r>
              <a:rPr lang="pt-BR" sz="3200"/>
              <a:t> </a:t>
            </a:r>
            <a:endParaRPr lang="pt-BR" sz="3200" dirty="0"/>
          </a:p>
        </p:txBody>
      </p:sp>
      <p:sp>
        <p:nvSpPr>
          <p:cNvPr id="4" name="CaixaDeTexto 3">
            <a:extLst>
              <a:ext uri="{FF2B5EF4-FFF2-40B4-BE49-F238E27FC236}">
                <a16:creationId xmlns:a16="http://schemas.microsoft.com/office/drawing/2014/main" id="{7B0E4A50-86F3-48B3-9021-3BD0A5B52870}"/>
              </a:ext>
            </a:extLst>
          </p:cNvPr>
          <p:cNvSpPr txBox="1"/>
          <p:nvPr/>
        </p:nvSpPr>
        <p:spPr>
          <a:xfrm>
            <a:off x="562394" y="1259692"/>
            <a:ext cx="6955106" cy="2462213"/>
          </a:xfrm>
          <a:prstGeom prst="rect">
            <a:avLst/>
          </a:prstGeom>
          <a:noFill/>
        </p:spPr>
        <p:txBody>
          <a:bodyPr wrap="square">
            <a:spAutoFit/>
          </a:bodyPr>
          <a:lstStyle/>
          <a:p>
            <a:r>
              <a:rPr lang="pt-BR" dirty="0">
                <a:hlinkClick r:id="rId3"/>
              </a:rPr>
              <a:t>https://omundodiplomatico.com.br/presidencia-brasileira-no-g20-representa-a-ascensao-dos-paises-do-sul-global-no-cenario-mundial/</a:t>
            </a:r>
            <a:endParaRPr lang="pt-BR" dirty="0"/>
          </a:p>
          <a:p>
            <a:endParaRPr lang="pt-BR" dirty="0"/>
          </a:p>
          <a:p>
            <a:r>
              <a:rPr lang="pt-BR" dirty="0">
                <a:hlinkClick r:id="rId4"/>
              </a:rPr>
              <a:t>https://geovest.wordpress.com/wp-content/uploads/2022/08/geopolitica-enem.pd</a:t>
            </a:r>
            <a:r>
              <a:rPr lang="pt-BR" dirty="0"/>
              <a:t>f</a:t>
            </a:r>
          </a:p>
          <a:p>
            <a:endParaRPr lang="pt-BR" dirty="0"/>
          </a:p>
          <a:p>
            <a:r>
              <a:rPr lang="pt-BR" dirty="0">
                <a:hlinkClick r:id="rId5"/>
              </a:rPr>
              <a:t>https://www.bbc.com/portuguese/articles/c0kl44720r5o</a:t>
            </a:r>
            <a:endParaRPr lang="pt-BR" dirty="0"/>
          </a:p>
          <a:p>
            <a:endParaRPr lang="pt-BR" dirty="0"/>
          </a:p>
          <a:p>
            <a:r>
              <a:rPr lang="pt-BR" dirty="0">
                <a:hlinkClick r:id="rId6"/>
              </a:rPr>
              <a:t>https://www.estadao.com.br/internacional/sul-global-o-que-e-esse-eixo-de-paises-que-lula-se-propoe-a-liderar-entenda/</a:t>
            </a:r>
            <a:endParaRPr lang="pt-BR" dirty="0"/>
          </a:p>
          <a:p>
            <a:endParaRPr lang="pt-BR" dirty="0"/>
          </a:p>
          <a:p>
            <a:endParaRPr lang="pt-BR" dirty="0"/>
          </a:p>
        </p:txBody>
      </p:sp>
    </p:spTree>
    <p:extLst>
      <p:ext uri="{BB962C8B-B14F-4D97-AF65-F5344CB8AC3E}">
        <p14:creationId xmlns:p14="http://schemas.microsoft.com/office/powerpoint/2010/main" val="276352935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TotalTime>
  <Words>850</Words>
  <Application>Microsoft Office PowerPoint</Application>
  <PresentationFormat>Apresentação na tela (16:9)</PresentationFormat>
  <Paragraphs>37</Paragraphs>
  <Slides>8</Slides>
  <Notes>8</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8</vt:i4>
      </vt:variant>
    </vt:vector>
  </HeadingPairs>
  <TitlesOfParts>
    <vt:vector size="15" baseType="lpstr">
      <vt:lpstr>Bahnschrift Light SemiCondensed</vt:lpstr>
      <vt:lpstr>Arial</vt:lpstr>
      <vt:lpstr>Oswald</vt:lpstr>
      <vt:lpstr>Calibri</vt:lpstr>
      <vt:lpstr>rm_neue</vt:lpstr>
      <vt:lpstr>ReithSans</vt:lpstr>
      <vt:lpstr>Simple Light</vt:lpstr>
      <vt:lpstr>Apresentação do PowerPoint</vt:lpstr>
      <vt:lpstr>SUL GLOBAL ! </vt:lpstr>
      <vt:lpstr> Cúpula Vozes do Sul Global...  Leia mais no texto original: (https://www.poder360.com.br/integras/leia-a-integra-do-discurso-de-lula-na-cupula-vozes-do-sul-global/) © 2024 Todos os direitos são reservados ao Poder360, conforme a Lei nº 9.610/98. A publicação, redistribuição, transmissão e reescrita sem aut</vt:lpstr>
      <vt:lpstr>O BRASIL E O SUL GLOBAL </vt:lpstr>
      <vt:lpstr>Influência da China no Sul Global</vt:lpstr>
      <vt:lpstr>Ascensão do Sul Global no cenário mundial</vt:lpstr>
      <vt:lpstr>BORA GABARITAR ?!</vt:lpstr>
      <vt:lpstr>REFERENCIAL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Floresta Ombrófila Submontana Na Estação Ecológica do Jari.</dc:title>
  <dc:creator>Zeca</dc:creator>
  <cp:lastModifiedBy>Ponei Carneiro</cp:lastModifiedBy>
  <cp:revision>31</cp:revision>
  <dcterms:modified xsi:type="dcterms:W3CDTF">2024-07-01T00:51:41Z</dcterms:modified>
</cp:coreProperties>
</file>